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8" r:id="rId2"/>
    <p:sldId id="266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7" r:id="rId11"/>
  </p:sldIdLst>
  <p:sldSz cx="9144000" cy="6858000" type="screen4x3"/>
  <p:notesSz cx="6858000" cy="9144000"/>
  <p:photoAlbum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800000"/>
    <a:srgbClr val="660033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428" autoAdjust="0"/>
  </p:normalViewPr>
  <p:slideViewPr>
    <p:cSldViewPr>
      <p:cViewPr varScale="1">
        <p:scale>
          <a:sx n="87" d="100"/>
          <a:sy n="87" d="100"/>
        </p:scale>
        <p:origin x="109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2D4E52-9547-4D81-8CD3-9AF470313D6A}" type="datetimeFigureOut">
              <a:rPr lang="en-US"/>
              <a:pPr>
                <a:defRPr/>
              </a:pPr>
              <a:t>12/7/2015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F474BB9E-987E-4798-9145-5C2794B047C7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1859581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ru-RU" altLang="ru-RU" smtClean="0"/>
              <a:t>Проект: "СЕМЬ НОВЫХ ЧУДЕС СВЕТА"</a:t>
            </a:r>
            <a:endParaRPr lang="en-US" altLang="ru-RU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10A7EBF-B2F8-4393-B39C-4A1547AD70D9}" type="slidenum">
              <a:rPr lang="en-US" altLang="ru-RU">
                <a:latin typeface="Calibri" panose="020F0502020204030204" pitchFamily="34" charset="0"/>
              </a:rPr>
              <a:pPr eaLnBrk="1" hangingPunct="1"/>
              <a:t>1</a:t>
            </a:fld>
            <a:endParaRPr lang="en-US" altLang="ru-RU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20115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ru-RU" dirty="0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28D05B7-4A36-435F-99E4-6DBE458B1458}" type="slidenum">
              <a:rPr lang="en-US" altLang="ru-RU">
                <a:latin typeface="Calibri" panose="020F0502020204030204" pitchFamily="34" charset="0"/>
              </a:rPr>
              <a:pPr eaLnBrk="1" hangingPunct="1"/>
              <a:t>3</a:t>
            </a:fld>
            <a:endParaRPr lang="en-US" altLang="ru-RU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1335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74BB9E-987E-4798-9145-5C2794B047C7}" type="slidenum">
              <a:rPr lang="en-US" altLang="ru-RU" smtClean="0"/>
              <a:pPr/>
              <a:t>5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063697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altLang="ru-RU" dirty="0" smtClean="0"/>
              <a:t>.</a:t>
            </a:r>
            <a:endParaRPr lang="en-US" altLang="ru-RU" dirty="0" smtClean="0"/>
          </a:p>
          <a:p>
            <a:pPr eaLnBrk="1" hangingPunct="1">
              <a:spcBef>
                <a:spcPct val="0"/>
              </a:spcBef>
            </a:pPr>
            <a:r>
              <a:rPr lang="en-US" altLang="ru-RU" dirty="0" smtClean="0"/>
              <a:t> </a:t>
            </a: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768D6A4-A2DA-444A-8337-875E2FEFC2CD}" type="slidenum">
              <a:rPr lang="en-US" altLang="ru-RU">
                <a:latin typeface="Calibri" panose="020F0502020204030204" pitchFamily="34" charset="0"/>
              </a:rPr>
              <a:pPr eaLnBrk="1" hangingPunct="1"/>
              <a:t>7</a:t>
            </a:fld>
            <a:endParaRPr lang="en-US" altLang="ru-RU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07843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F5BBF4-B9A1-441F-B71D-2B5F1AE4FBE1}" type="datetimeFigureOut">
              <a:rPr lang="en-US"/>
              <a:pPr>
                <a:defRPr/>
              </a:pPr>
              <a:t>12/7/2015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5FE8C1-2E43-49DC-AC9B-654F9E032652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4167229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04078C-21ED-4EDC-AF53-6D9FF6711D59}" type="datetimeFigureOut">
              <a:rPr lang="en-US"/>
              <a:pPr>
                <a:defRPr/>
              </a:pPr>
              <a:t>12/7/2015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43A25-5D13-4803-91B0-3CC662832975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327176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A26E23-81BF-4904-9821-A893C26BFC8E}" type="datetimeFigureOut">
              <a:rPr lang="en-US"/>
              <a:pPr>
                <a:defRPr/>
              </a:pPr>
              <a:t>12/7/2015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10B432-4741-4F29-9C45-242F748FD6EF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306426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5F6886-1FDA-4904-AE1C-B197F67878D4}" type="datetimeFigureOut">
              <a:rPr lang="en-US"/>
              <a:pPr>
                <a:defRPr/>
              </a:pPr>
              <a:t>12/7/2015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F0456F-3327-4E80-B763-BF4B51D327A2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139130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F6BB6F-9914-4B31-B262-E8195456DE96}" type="datetimeFigureOut">
              <a:rPr lang="en-US"/>
              <a:pPr>
                <a:defRPr/>
              </a:pPr>
              <a:t>12/7/2015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99BC95-733E-4ED9-816E-1CE8ACC4269B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337814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1E106B-F615-4536-968B-FF66C709D118}" type="datetimeFigureOut">
              <a:rPr lang="en-US"/>
              <a:pPr>
                <a:defRPr/>
              </a:pPr>
              <a:t>12/7/2015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AF9BE0-498A-4EDB-882B-8A84D57ECBB7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787965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1F2736-4EA1-47B4-80E6-D5F973C41910}" type="datetimeFigureOut">
              <a:rPr lang="en-US"/>
              <a:pPr>
                <a:defRPr/>
              </a:pPr>
              <a:t>12/7/2015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B04E50-FD74-4775-82B6-3230533A35AC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049689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F1EB0C-5A61-46FE-91CE-4849565C1B14}" type="datetimeFigureOut">
              <a:rPr lang="en-US"/>
              <a:pPr>
                <a:defRPr/>
              </a:pPr>
              <a:t>12/7/2015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5DBF20-001F-406A-96C9-40590998AD0A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451156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ADFA36-5C6A-4CAA-BB50-1367D5FA360B}" type="datetimeFigureOut">
              <a:rPr lang="en-US"/>
              <a:pPr>
                <a:defRPr/>
              </a:pPr>
              <a:t>12/7/2015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BB65F8-55AE-45D0-8F4D-6FF33718769B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717078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189D6A-5040-466C-8F45-B2F46635F59B}" type="datetimeFigureOut">
              <a:rPr lang="en-US"/>
              <a:pPr>
                <a:defRPr/>
              </a:pPr>
              <a:t>12/7/2015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348CF0-EF09-4276-9C7B-ABC4D7600351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837338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63C1D5-C8B8-46B2-B614-8511692257AB}" type="datetimeFigureOut">
              <a:rPr lang="en-US"/>
              <a:pPr>
                <a:defRPr/>
              </a:pPr>
              <a:t>12/7/2015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DB1E85-1DC3-4E3A-B008-73A1BC3E13AE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128892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 smtClean="0"/>
              <a:t>Click to edit Master text styles</a:t>
            </a:r>
          </a:p>
          <a:p>
            <a:pPr lvl="1"/>
            <a:r>
              <a:rPr lang="en-US" altLang="ru-RU" smtClean="0"/>
              <a:t>Second level</a:t>
            </a:r>
          </a:p>
          <a:p>
            <a:pPr lvl="2"/>
            <a:r>
              <a:rPr lang="en-US" altLang="ru-RU" smtClean="0"/>
              <a:t>Third level</a:t>
            </a:r>
          </a:p>
          <a:p>
            <a:pPr lvl="3"/>
            <a:r>
              <a:rPr lang="en-US" altLang="ru-RU" smtClean="0"/>
              <a:t>Fourth level</a:t>
            </a:r>
          </a:p>
          <a:p>
            <a:pPr lvl="4"/>
            <a:r>
              <a:rPr lang="en-US" altLang="ru-RU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9776445-B4D1-46C5-8884-49660CE8C33D}" type="datetimeFigureOut">
              <a:rPr lang="en-US"/>
              <a:pPr>
                <a:defRPr/>
              </a:pPr>
              <a:t>12/7/2015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7C647895-470D-42B9-9083-C7C01AAF6C2C}" type="slidenum">
              <a:rPr lang="en-US" altLang="ru-RU"/>
              <a:pPr/>
              <a:t>‹#›</a:t>
            </a:fld>
            <a:endParaRPr lang="en-US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jpeg"/><Relationship Id="rId7" Type="http://schemas.openxmlformats.org/officeDocument/2006/relationships/image" Target="../media/image51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0.jpeg"/><Relationship Id="rId5" Type="http://schemas.openxmlformats.org/officeDocument/2006/relationships/image" Target="../media/image49.jpeg"/><Relationship Id="rId4" Type="http://schemas.openxmlformats.org/officeDocument/2006/relationships/image" Target="../media/image48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image" Target="../media/image10.jpeg"/><Relationship Id="rId7" Type="http://schemas.openxmlformats.org/officeDocument/2006/relationships/image" Target="../media/image1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jpeg"/><Relationship Id="rId11" Type="http://schemas.openxmlformats.org/officeDocument/2006/relationships/image" Target="../media/image17.jpeg"/><Relationship Id="rId5" Type="http://schemas.openxmlformats.org/officeDocument/2006/relationships/hyperlink" Target="https://youtu.be/vnsO6w97lac" TargetMode="External"/><Relationship Id="rId10" Type="http://schemas.openxmlformats.org/officeDocument/2006/relationships/image" Target="../media/image16.jpeg"/><Relationship Id="rId4" Type="http://schemas.openxmlformats.org/officeDocument/2006/relationships/image" Target="../media/image11.jpeg"/><Relationship Id="rId9" Type="http://schemas.openxmlformats.org/officeDocument/2006/relationships/image" Target="../media/image15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jpeg"/><Relationship Id="rId3" Type="http://schemas.openxmlformats.org/officeDocument/2006/relationships/image" Target="../media/image18.jpeg"/><Relationship Id="rId7" Type="http://schemas.openxmlformats.org/officeDocument/2006/relationships/image" Target="../media/image22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jpeg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jpeg"/><Relationship Id="rId3" Type="http://schemas.openxmlformats.org/officeDocument/2006/relationships/image" Target="../media/image10.jpeg"/><Relationship Id="rId7" Type="http://schemas.openxmlformats.org/officeDocument/2006/relationships/image" Target="../media/image2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6.jpeg"/><Relationship Id="rId5" Type="http://schemas.openxmlformats.org/officeDocument/2006/relationships/image" Target="../media/image25.jpeg"/><Relationship Id="rId4" Type="http://schemas.openxmlformats.org/officeDocument/2006/relationships/image" Target="../media/image2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7" Type="http://schemas.openxmlformats.org/officeDocument/2006/relationships/image" Target="../media/image33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2.jpeg"/><Relationship Id="rId5" Type="http://schemas.openxmlformats.org/officeDocument/2006/relationships/image" Target="../media/image31.jpeg"/><Relationship Id="rId4" Type="http://schemas.openxmlformats.org/officeDocument/2006/relationships/image" Target="../media/image30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jpeg"/><Relationship Id="rId3" Type="http://schemas.openxmlformats.org/officeDocument/2006/relationships/image" Target="../media/image10.jpeg"/><Relationship Id="rId7" Type="http://schemas.openxmlformats.org/officeDocument/2006/relationships/image" Target="../media/image3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6.jpeg"/><Relationship Id="rId5" Type="http://schemas.openxmlformats.org/officeDocument/2006/relationships/image" Target="../media/image35.jpeg"/><Relationship Id="rId4" Type="http://schemas.openxmlformats.org/officeDocument/2006/relationships/image" Target="../media/image34.jpeg"/><Relationship Id="rId9" Type="http://schemas.openxmlformats.org/officeDocument/2006/relationships/image" Target="../media/image3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jpeg"/><Relationship Id="rId7" Type="http://schemas.openxmlformats.org/officeDocument/2006/relationships/image" Target="../media/image44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3.jpeg"/><Relationship Id="rId5" Type="http://schemas.openxmlformats.org/officeDocument/2006/relationships/image" Target="../media/image42.jpeg"/><Relationship Id="rId4" Type="http://schemas.openxmlformats.org/officeDocument/2006/relationships/image" Target="../media/image4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aster.jpg"/>
          <p:cNvPicPr>
            <a:picLocks noGrp="1" noChangeAspect="1"/>
          </p:cNvPicPr>
          <p:nvPr isPhoto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585216"/>
            <a:ext cx="88392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latin typeface="Gabriola" pitchFamily="82" charset="0"/>
                <a:ea typeface="+mn-ea"/>
                <a:cs typeface="+mn-cs"/>
              </a:rPr>
              <a:t> </a:t>
            </a:r>
            <a:r>
              <a:rPr lang="ru-RU" b="1" dirty="0" smtClean="0">
                <a:solidFill>
                  <a:srgbClr val="800000"/>
                </a:solidFill>
                <a:latin typeface="Gabriola" pitchFamily="82" charset="0"/>
                <a:ea typeface="+mn-ea"/>
                <a:cs typeface="+mn-cs"/>
              </a:rPr>
              <a:t>"СЕМЬ </a:t>
            </a:r>
            <a:r>
              <a:rPr lang="en-US" b="1" dirty="0" smtClean="0">
                <a:solidFill>
                  <a:srgbClr val="800000"/>
                </a:solidFill>
                <a:latin typeface="Gabriola" pitchFamily="82" charset="0"/>
                <a:ea typeface="+mn-ea"/>
                <a:cs typeface="+mn-cs"/>
              </a:rPr>
              <a:t> </a:t>
            </a:r>
            <a:r>
              <a:rPr lang="ru-RU" b="1" dirty="0" smtClean="0">
                <a:solidFill>
                  <a:srgbClr val="800000"/>
                </a:solidFill>
                <a:latin typeface="Gabriola" pitchFamily="82" charset="0"/>
                <a:ea typeface="+mn-ea"/>
                <a:cs typeface="+mn-cs"/>
              </a:rPr>
              <a:t>НОВЫХ </a:t>
            </a:r>
            <a:r>
              <a:rPr lang="en-US" b="1" dirty="0" smtClean="0">
                <a:solidFill>
                  <a:srgbClr val="800000"/>
                </a:solidFill>
                <a:latin typeface="Gabriola" pitchFamily="82" charset="0"/>
                <a:ea typeface="+mn-ea"/>
                <a:cs typeface="+mn-cs"/>
              </a:rPr>
              <a:t> </a:t>
            </a:r>
            <a:r>
              <a:rPr lang="ru-RU" b="1" dirty="0" smtClean="0">
                <a:solidFill>
                  <a:srgbClr val="800000"/>
                </a:solidFill>
                <a:latin typeface="Gabriola" pitchFamily="82" charset="0"/>
                <a:ea typeface="+mn-ea"/>
                <a:cs typeface="+mn-cs"/>
              </a:rPr>
              <a:t>ЧУДЕС </a:t>
            </a:r>
            <a:r>
              <a:rPr lang="en-US" b="1" dirty="0" smtClean="0">
                <a:solidFill>
                  <a:srgbClr val="800000"/>
                </a:solidFill>
                <a:latin typeface="Gabriola" pitchFamily="82" charset="0"/>
                <a:ea typeface="+mn-ea"/>
                <a:cs typeface="+mn-cs"/>
              </a:rPr>
              <a:t> </a:t>
            </a:r>
            <a:r>
              <a:rPr lang="ru-RU" b="1" dirty="0" smtClean="0">
                <a:solidFill>
                  <a:srgbClr val="800000"/>
                </a:solidFill>
                <a:latin typeface="Gabriola" pitchFamily="82" charset="0"/>
                <a:ea typeface="+mn-ea"/>
                <a:cs typeface="+mn-cs"/>
              </a:rPr>
              <a:t>СВЕТА</a:t>
            </a:r>
            <a:r>
              <a:rPr lang="en-US" b="1" dirty="0" smtClean="0">
                <a:solidFill>
                  <a:srgbClr val="800000"/>
                </a:solidFill>
                <a:latin typeface="Gabriola" pitchFamily="82" charset="0"/>
                <a:ea typeface="+mn-ea"/>
                <a:cs typeface="+mn-cs"/>
              </a:rPr>
              <a:t>  </a:t>
            </a:r>
            <a:r>
              <a:rPr lang="ru-RU" b="1" dirty="0" smtClean="0">
                <a:solidFill>
                  <a:srgbClr val="800000"/>
                </a:solidFill>
                <a:latin typeface="Gabriola" pitchFamily="82" charset="0"/>
                <a:ea typeface="+mn-ea"/>
                <a:cs typeface="+mn-cs"/>
              </a:rPr>
              <a:t>СЕРБИИ"</a:t>
            </a:r>
            <a:r>
              <a:rPr lang="en-US" b="1" dirty="0" smtClean="0">
                <a:solidFill>
                  <a:srgbClr val="800000"/>
                </a:solidFill>
                <a:latin typeface="Gabriola" pitchFamily="82" charset="0"/>
                <a:ea typeface="+mn-ea"/>
                <a:cs typeface="+mn-cs"/>
              </a:rPr>
              <a:t/>
            </a:r>
            <a:br>
              <a:rPr lang="en-US" b="1" dirty="0" smtClean="0">
                <a:solidFill>
                  <a:srgbClr val="800000"/>
                </a:solidFill>
                <a:latin typeface="Gabriola" pitchFamily="82" charset="0"/>
                <a:ea typeface="+mn-ea"/>
                <a:cs typeface="+mn-cs"/>
              </a:rPr>
            </a:br>
            <a:endParaRPr lang="en-US" dirty="0"/>
          </a:p>
        </p:txBody>
      </p:sp>
      <p:pic>
        <p:nvPicPr>
          <p:cNvPr id="1026" name="Picture 2" descr="C:\Users\Sasa Delic\Downloads\New folder (2)\1043936_original.jpg"/>
          <p:cNvPicPr>
            <a:picLocks noChangeAspect="1" noChangeArrowheads="1"/>
          </p:cNvPicPr>
          <p:nvPr/>
        </p:nvPicPr>
        <p:blipFill>
          <a:blip r:embed="rId4" cstate="email">
            <a:duotone>
              <a:prstClr val="black"/>
              <a:srgbClr val="D9C3A5">
                <a:tint val="50000"/>
                <a:satMod val="180000"/>
              </a:srgbClr>
            </a:duotone>
            <a:lum bright="10000" contrast="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53000" y="1981200"/>
            <a:ext cx="1713663" cy="12954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pic>
        <p:nvPicPr>
          <p:cNvPr id="1027" name="Picture 3" descr="C:\Users\Sasa Delic\Downloads\Sem chudes sveta\sv. djordje\svdj oplenac1.jpg"/>
          <p:cNvPicPr>
            <a:picLocks noChangeAspect="1" noChangeArrowheads="1"/>
          </p:cNvPicPr>
          <p:nvPr/>
        </p:nvPicPr>
        <p:blipFill>
          <a:blip r:embed="rId5" cstate="email">
            <a:grayscl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81600" y="4724400"/>
            <a:ext cx="1447800" cy="174764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2" descr="C:\Users\Sasa Delic\Downloads\Sem chudes sveta\gamzi grad\p_275x235_6b2370f842b1ba81c65fb88daaeb9433.jpg"/>
          <p:cNvPicPr>
            <a:picLocks noChangeAspect="1" noChangeArrowheads="1"/>
          </p:cNvPicPr>
          <p:nvPr/>
        </p:nvPicPr>
        <p:blipFill>
          <a:blip r:embed="rId6" cstate="email">
            <a:grayscl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57800" y="3429000"/>
            <a:ext cx="1431925" cy="122364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2" descr="C:\Users\Sasa Delic\Downloads\Sem chudes sveta\Ikona belogo angela\pasha59.jpg"/>
          <p:cNvPicPr>
            <a:picLocks noChangeAspect="1" noChangeArrowheads="1"/>
          </p:cNvPicPr>
          <p:nvPr/>
        </p:nvPicPr>
        <p:blipFill>
          <a:blip r:embed="rId7" cstate="email">
            <a:grayscl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77000" y="3810001"/>
            <a:ext cx="1046490" cy="13716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3" descr="C:\Users\Sasa Delic\Downloads\Sem chudes sveta\Kalemegdan\Kalemegdan fortress Belgrade Serbia 1.jpg"/>
          <p:cNvPicPr>
            <a:picLocks noChangeAspect="1" noChangeArrowheads="1"/>
          </p:cNvPicPr>
          <p:nvPr/>
        </p:nvPicPr>
        <p:blipFill>
          <a:blip r:embed="rId8" cstate="email">
            <a:grayscl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95800" y="4114800"/>
            <a:ext cx="1206500" cy="113347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TextBox 10"/>
          <p:cNvSpPr txBox="1"/>
          <p:nvPr/>
        </p:nvSpPr>
        <p:spPr>
          <a:xfrm>
            <a:off x="0" y="4889718"/>
            <a:ext cx="5181600" cy="181588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Gabriola" pitchFamily="82" charset="0"/>
                <a:cs typeface="+mn-cs"/>
              </a:rPr>
              <a:t>Выполнили </a:t>
            </a:r>
            <a:r>
              <a:rPr lang="ru-RU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Gabriola" pitchFamily="82" charset="0"/>
                <a:cs typeface="+mn-cs"/>
              </a:rPr>
              <a:t>обучающиеся: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Gabriola" pitchFamily="82" charset="0"/>
                <a:cs typeface="+mn-cs"/>
              </a:rPr>
              <a:t>1 кл. - Джелинео Ольга</a:t>
            </a:r>
            <a:r>
              <a:rPr 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Gabriola" pitchFamily="82" charset="0"/>
                <a:cs typeface="+mn-cs"/>
              </a:rPr>
              <a:t>,</a:t>
            </a:r>
            <a:r>
              <a:rPr lang="ru-RU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Gabriola" pitchFamily="82" charset="0"/>
                <a:cs typeface="+mn-cs"/>
              </a:rPr>
              <a:t> Кочович Никола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Gabriola" pitchFamily="82" charset="0"/>
                <a:cs typeface="+mn-cs"/>
              </a:rPr>
              <a:t>2 кл. - Делич Андреа</a:t>
            </a:r>
            <a:r>
              <a:rPr 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Gabriola" pitchFamily="82" charset="0"/>
                <a:cs typeface="+mn-cs"/>
              </a:rPr>
              <a:t>, </a:t>
            </a:r>
            <a:r>
              <a:rPr lang="ru-RU" sz="16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Gabriola" pitchFamily="82" charset="0"/>
                <a:cs typeface="+mn-cs"/>
              </a:rPr>
              <a:t>Духринг</a:t>
            </a:r>
            <a:r>
              <a:rPr lang="ru-RU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Gabriola" pitchFamily="82" charset="0"/>
                <a:cs typeface="+mn-cs"/>
              </a:rPr>
              <a:t> Лука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Gabriola" pitchFamily="82" charset="0"/>
                <a:cs typeface="+mn-cs"/>
              </a:rPr>
              <a:t>3 кл. - Яворан Огнен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Gabriola" pitchFamily="82" charset="0"/>
                <a:cs typeface="+mn-cs"/>
              </a:rPr>
              <a:t>Руководители</a:t>
            </a:r>
            <a:r>
              <a:rPr lang="ru-RU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Gabriola" pitchFamily="82" charset="0"/>
                <a:cs typeface="+mn-cs"/>
              </a:rPr>
              <a:t>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Gabriola" pitchFamily="82" charset="0"/>
                <a:cs typeface="+mn-cs"/>
              </a:rPr>
              <a:t>Малышева Ж.М</a:t>
            </a:r>
            <a:r>
              <a:rPr 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Gabriola" pitchFamily="82" charset="0"/>
                <a:cs typeface="+mn-cs"/>
              </a:rPr>
              <a:t>., </a:t>
            </a:r>
            <a:r>
              <a:rPr lang="ru-RU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Gabriola" pitchFamily="82" charset="0"/>
                <a:cs typeface="+mn-cs"/>
              </a:rPr>
              <a:t> Мельник Л.Н., </a:t>
            </a:r>
            <a:r>
              <a:rPr lang="ru-RU" sz="16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Gabriola" pitchFamily="82" charset="0"/>
                <a:cs typeface="+mn-cs"/>
              </a:rPr>
              <a:t>Милосердова</a:t>
            </a:r>
            <a:r>
              <a:rPr lang="ru-RU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Gabriola" pitchFamily="82" charset="0"/>
                <a:cs typeface="+mn-cs"/>
              </a:rPr>
              <a:t> </a:t>
            </a:r>
            <a:r>
              <a:rPr lang="ru-RU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Gabriola" pitchFamily="82" charset="0"/>
                <a:cs typeface="+mn-cs"/>
              </a:rPr>
              <a:t>Л.В.</a:t>
            </a:r>
            <a:endParaRPr lang="en-US" sz="1600" b="1" dirty="0">
              <a:solidFill>
                <a:schemeClr val="tx1">
                  <a:lumMod val="85000"/>
                  <a:lumOff val="15000"/>
                </a:schemeClr>
              </a:solidFill>
              <a:latin typeface="Gabriola" pitchFamily="82" charset="0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cs"/>
            </a:endParaRPr>
          </a:p>
        </p:txBody>
      </p:sp>
      <p:pic>
        <p:nvPicPr>
          <p:cNvPr id="12" name="Picture 5" descr="C:\Users\Sasa Delic\Downloads\Sem chudes sveta\fruska gora\sddefault.jpg"/>
          <p:cNvPicPr>
            <a:picLocks noChangeAspect="1" noChangeArrowheads="1"/>
          </p:cNvPicPr>
          <p:nvPr/>
        </p:nvPicPr>
        <p:blipFill>
          <a:blip r:embed="rId9" cstate="email">
            <a:grayscl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24601" y="2595032"/>
            <a:ext cx="1371600" cy="140970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3" name="Picture 2" descr="C:\Users\Sasa Delic\Downloads\Sem chudes sveta\Chele-kula\4f7c4955a186e.jpg"/>
          <p:cNvPicPr>
            <a:picLocks noChangeAspect="1" noChangeArrowheads="1"/>
          </p:cNvPicPr>
          <p:nvPr/>
        </p:nvPicPr>
        <p:blipFill>
          <a:blip r:embed="rId10" cstate="email">
            <a:grayscl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86200" y="2743200"/>
            <a:ext cx="1676400" cy="135788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4" name="TextBox 13"/>
          <p:cNvSpPr txBox="1"/>
          <p:nvPr/>
        </p:nvSpPr>
        <p:spPr>
          <a:xfrm>
            <a:off x="2625335" y="41259"/>
            <a:ext cx="40413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Gabriola" pitchFamily="82" charset="0"/>
                <a:cs typeface="+mn-cs"/>
              </a:rPr>
              <a:t>Средняя школа при Посольстве России в Сербии</a:t>
            </a:r>
            <a:endParaRPr lang="ru-RU" b="1" dirty="0">
              <a:solidFill>
                <a:schemeClr val="tx1">
                  <a:lumMod val="85000"/>
                  <a:lumOff val="15000"/>
                </a:schemeClr>
              </a:solidFill>
              <a:latin typeface="Gabriola" pitchFamily="82" charset="0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075336" y="6430494"/>
            <a:ext cx="175532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err="1" smtClean="0">
                <a:solidFill>
                  <a:schemeClr val="bg1"/>
                </a:solidFill>
                <a:latin typeface="Gabriola" pitchFamily="82" charset="0"/>
                <a:cs typeface="+mn-cs"/>
              </a:rPr>
              <a:t>г.Белград</a:t>
            </a:r>
            <a:r>
              <a:rPr lang="ru-RU" sz="1600" b="1" dirty="0" smtClean="0">
                <a:solidFill>
                  <a:schemeClr val="bg1"/>
                </a:solidFill>
                <a:latin typeface="Gabriola" pitchFamily="82" charset="0"/>
                <a:cs typeface="+mn-cs"/>
              </a:rPr>
              <a:t>, 2015 г.</a:t>
            </a:r>
            <a:endParaRPr lang="ru-RU" sz="1600" b="1" dirty="0">
              <a:solidFill>
                <a:schemeClr val="bg1"/>
              </a:solidFill>
              <a:latin typeface="Gabriola" pitchFamily="82" charset="0"/>
              <a:cs typeface="+mn-cs"/>
            </a:endParaRPr>
          </a:p>
        </p:txBody>
      </p:sp>
    </p:spTree>
  </p:cSld>
  <p:clrMapOvr>
    <a:masterClrMapping/>
  </p:clrMapOvr>
  <p:transition advTm="12481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1" descr="slide.jpg"/>
          <p:cNvPicPr>
            <a:picLocks noGrp="1" noChangeAspect="1"/>
          </p:cNvPicPr>
          <p:nvPr isPhoto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TextBox 2"/>
          <p:cNvSpPr txBox="1">
            <a:spLocks noChangeArrowheads="1"/>
          </p:cNvSpPr>
          <p:nvPr/>
        </p:nvSpPr>
        <p:spPr bwMode="auto">
          <a:xfrm>
            <a:off x="914400" y="1676400"/>
            <a:ext cx="3048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>
              <a:latin typeface="Calibri" panose="020F0502020204030204" pitchFamily="34" charset="0"/>
            </a:endParaRPr>
          </a:p>
        </p:txBody>
      </p:sp>
      <p:sp>
        <p:nvSpPr>
          <p:cNvPr id="12292" name="Rectangle 1"/>
          <p:cNvSpPr>
            <a:spLocks noChangeArrowheads="1"/>
          </p:cNvSpPr>
          <p:nvPr/>
        </p:nvSpPr>
        <p:spPr bwMode="auto">
          <a:xfrm>
            <a:off x="762000" y="2710934"/>
            <a:ext cx="76200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eaLnBrk="1" hangingPunct="1">
              <a:buFont typeface="Wingdings" panose="05000000000000000000" pitchFamily="2" charset="2"/>
              <a:buChar char="v"/>
            </a:pPr>
            <a:r>
              <a:rPr lang="ru-RU" altLang="ru-RU" sz="2400" dirty="0" smtClean="0">
                <a:solidFill>
                  <a:srgbClr val="800000"/>
                </a:solidFill>
                <a:latin typeface="Gabriola" panose="04040605051002020D02" pitchFamily="82" charset="0"/>
              </a:rPr>
              <a:t>Мы </a:t>
            </a:r>
            <a:r>
              <a:rPr lang="ru-RU" altLang="ru-RU" sz="2400" dirty="0">
                <a:solidFill>
                  <a:srgbClr val="800000"/>
                </a:solidFill>
                <a:latin typeface="Gabriola" panose="04040605051002020D02" pitchFamily="82" charset="0"/>
              </a:rPr>
              <a:t>узнали много нового и </a:t>
            </a:r>
            <a:r>
              <a:rPr lang="ru-RU" altLang="ru-RU" sz="2400" dirty="0" smtClean="0">
                <a:solidFill>
                  <a:srgbClr val="800000"/>
                </a:solidFill>
                <a:latin typeface="Gabriola" panose="04040605051002020D02" pitchFamily="82" charset="0"/>
              </a:rPr>
              <a:t>интересного об уникальных памятниках культуры, произведениях искусства и православных традициях Сербии.</a:t>
            </a:r>
          </a:p>
        </p:txBody>
      </p:sp>
      <p:pic>
        <p:nvPicPr>
          <p:cNvPr id="6" name="Picture 2" descr="C:\Users\Sasa Delic\Downloads\New folder (2)\1043936_original.jpg"/>
          <p:cNvPicPr>
            <a:picLocks noChangeAspect="1" noChangeArrowheads="1"/>
          </p:cNvPicPr>
          <p:nvPr/>
        </p:nvPicPr>
        <p:blipFill>
          <a:blip r:embed="rId3" cstate="email">
            <a:duotone>
              <a:prstClr val="black"/>
              <a:srgbClr val="D9C3A5">
                <a:tint val="50000"/>
                <a:satMod val="180000"/>
              </a:srgbClr>
            </a:duotone>
            <a:lum bright="10000" contrast="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24800" y="228600"/>
            <a:ext cx="577830" cy="43679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pic>
        <p:nvPicPr>
          <p:cNvPr id="7" name="Picture 2" descr="C:\Users\Sasa Delic\Downloads\Sem chudes sveta\gamzi grad\p_275x235_6b2370f842b1ba81c65fb88daaeb9433.jpg"/>
          <p:cNvPicPr>
            <a:picLocks noChangeAspect="1" noChangeArrowheads="1"/>
          </p:cNvPicPr>
          <p:nvPr/>
        </p:nvPicPr>
        <p:blipFill>
          <a:blip r:embed="rId4" cstate="email">
            <a:grayscl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29600" y="381000"/>
            <a:ext cx="593725" cy="50736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Picture 2" descr="C:\Users\Sasa Delic\Downloads\Sem chudes sveta\Ikona belogo angela\pasha59.jpg"/>
          <p:cNvPicPr>
            <a:picLocks noChangeAspect="1" noChangeArrowheads="1"/>
          </p:cNvPicPr>
          <p:nvPr/>
        </p:nvPicPr>
        <p:blipFill>
          <a:blip r:embed="rId5" cstate="email">
            <a:grayscl/>
            <a:lum bright="-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72400" y="457200"/>
            <a:ext cx="409216" cy="53634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Picture 3" descr="C:\Users\Sasa Delic\Downloads\Sem chudes sveta\sv. djordje\svdj oplenac1.jpg"/>
          <p:cNvPicPr>
            <a:picLocks noChangeAspect="1" noChangeArrowheads="1"/>
          </p:cNvPicPr>
          <p:nvPr/>
        </p:nvPicPr>
        <p:blipFill>
          <a:blip r:embed="rId6" cstate="email">
            <a:grayscl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01000" y="762000"/>
            <a:ext cx="435968" cy="55549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Picture 3" descr="C:\Users\Sasa Delic\Downloads\Sem chudes sveta\Kalemegdan\Kalemegdan fortress Belgrade Serbia 1.jpg"/>
          <p:cNvPicPr>
            <a:picLocks noChangeAspect="1" noChangeArrowheads="1"/>
          </p:cNvPicPr>
          <p:nvPr/>
        </p:nvPicPr>
        <p:blipFill>
          <a:blip r:embed="rId7" cstate="email">
            <a:grayscl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01000" y="533400"/>
            <a:ext cx="490391" cy="40904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685800" y="3810000"/>
            <a:ext cx="7620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eaLnBrk="1" hangingPunct="1">
              <a:buFont typeface="Wingdings" panose="05000000000000000000" pitchFamily="2" charset="2"/>
              <a:buChar char="v"/>
            </a:pPr>
            <a:r>
              <a:rPr lang="ru-RU" altLang="ru-RU" sz="2400" dirty="0">
                <a:solidFill>
                  <a:srgbClr val="800000"/>
                </a:solidFill>
                <a:latin typeface="Gabriola" panose="04040605051002020D02" pitchFamily="82" charset="0"/>
              </a:rPr>
              <a:t>Мы постарались рассказать вам о них так, чтобы вам непременно захотелось увидеть </a:t>
            </a:r>
            <a:r>
              <a:rPr lang="ru-RU" altLang="ru-RU" sz="2400" dirty="0" smtClean="0">
                <a:solidFill>
                  <a:srgbClr val="800000"/>
                </a:solidFill>
                <a:latin typeface="Gabriola" panose="04040605051002020D02" pitchFamily="82" charset="0"/>
              </a:rPr>
              <a:t>эти чудеса </a:t>
            </a:r>
            <a:r>
              <a:rPr lang="ru-RU" altLang="ru-RU" sz="2400" dirty="0">
                <a:solidFill>
                  <a:srgbClr val="800000"/>
                </a:solidFill>
                <a:latin typeface="Gabriola" panose="04040605051002020D02" pitchFamily="82" charset="0"/>
              </a:rPr>
              <a:t>и узнать о них больше.</a:t>
            </a:r>
          </a:p>
        </p:txBody>
      </p:sp>
      <p:sp>
        <p:nvSpPr>
          <p:cNvPr id="14" name="Rectangle 1"/>
          <p:cNvSpPr>
            <a:spLocks noChangeArrowheads="1"/>
          </p:cNvSpPr>
          <p:nvPr/>
        </p:nvSpPr>
        <p:spPr bwMode="auto">
          <a:xfrm>
            <a:off x="685800" y="4724400"/>
            <a:ext cx="76200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eaLnBrk="1" hangingPunct="1">
              <a:buFont typeface="Wingdings" panose="05000000000000000000" pitchFamily="2" charset="2"/>
              <a:buChar char="v"/>
            </a:pPr>
            <a:r>
              <a:rPr lang="ru-RU" altLang="ru-RU" sz="2400" dirty="0">
                <a:solidFill>
                  <a:srgbClr val="800000"/>
                </a:solidFill>
                <a:latin typeface="Gabriola" panose="04040605051002020D02" pitchFamily="82" charset="0"/>
              </a:rPr>
              <a:t>Знания, приобретённые в процессе работы над проектом, дают нам право гордиться великими мастерами прошлого и пригодятся нам не только на уроках, но и в жизни.</a:t>
            </a: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762000" y="1912203"/>
            <a:ext cx="7620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eaLnBrk="1" hangingPunct="1">
              <a:buFont typeface="Wingdings" panose="05000000000000000000" pitchFamily="2" charset="2"/>
              <a:buChar char="v"/>
            </a:pPr>
            <a:r>
              <a:rPr lang="ru-RU" altLang="ru-RU" sz="2400" dirty="0" smtClean="0">
                <a:solidFill>
                  <a:srgbClr val="800000"/>
                </a:solidFill>
                <a:latin typeface="Gabriola" panose="04040605051002020D02" pitchFamily="82" charset="0"/>
              </a:rPr>
              <a:t>На примере Сербии мы подтвердили гипотезу о том, что </a:t>
            </a:r>
            <a:r>
              <a:rPr lang="ru-RU" altLang="ru-RU" sz="2400" dirty="0">
                <a:solidFill>
                  <a:srgbClr val="800000"/>
                </a:solidFill>
                <a:latin typeface="Gabriola" panose="04040605051002020D02" pitchFamily="82" charset="0"/>
              </a:rPr>
              <a:t>в каждой стране </a:t>
            </a:r>
            <a:r>
              <a:rPr lang="ru-RU" altLang="ru-RU" sz="2400" dirty="0" smtClean="0">
                <a:solidFill>
                  <a:srgbClr val="800000"/>
                </a:solidFill>
                <a:latin typeface="Gabriola" panose="04040605051002020D02" pitchFamily="82" charset="0"/>
              </a:rPr>
              <a:t>существуют </a:t>
            </a:r>
            <a:r>
              <a:rPr lang="ru-RU" altLang="ru-RU" sz="2400" b="1" dirty="0" smtClean="0">
                <a:solidFill>
                  <a:srgbClr val="800000"/>
                </a:solidFill>
                <a:latin typeface="Gabriola" panose="04040605051002020D02" pitchFamily="82" charset="0"/>
              </a:rPr>
              <a:t>«новые чудеса света»</a:t>
            </a:r>
            <a:r>
              <a:rPr lang="ru-RU" altLang="ru-RU" sz="2400" dirty="0" smtClean="0">
                <a:solidFill>
                  <a:srgbClr val="800000"/>
                </a:solidFill>
                <a:latin typeface="Gabriola" panose="04040605051002020D02" pitchFamily="82" charset="0"/>
              </a:rPr>
              <a:t>.</a:t>
            </a: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1219200" y="6027003"/>
            <a:ext cx="7086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4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anose="04040605051002020D02" pitchFamily="82" charset="0"/>
              </a:rPr>
              <a:t>ПРИГЛАШАЕМ ВАС В ЧУДЕСНОЕ ПУТЕШЕСТВИЕ ПО СЕРБИИ !</a:t>
            </a:r>
            <a:endParaRPr lang="ru-RU" altLang="ru-RU" sz="2400" b="1" dirty="0">
              <a:solidFill>
                <a:srgbClr val="8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briola" panose="04040605051002020D02" pitchFamily="82" charset="0"/>
            </a:endParaRPr>
          </a:p>
        </p:txBody>
      </p:sp>
      <p:sp>
        <p:nvSpPr>
          <p:cNvPr id="16" name="TextBox 11"/>
          <p:cNvSpPr txBox="1">
            <a:spLocks noChangeArrowheads="1"/>
          </p:cNvSpPr>
          <p:nvPr/>
        </p:nvSpPr>
        <p:spPr bwMode="auto">
          <a:xfrm>
            <a:off x="762000" y="1381780"/>
            <a:ext cx="5105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800" b="1" dirty="0" smtClean="0">
                <a:solidFill>
                  <a:srgbClr val="800000"/>
                </a:solidFill>
                <a:latin typeface="Gabriola" panose="04040605051002020D02" pitchFamily="82" charset="0"/>
              </a:rPr>
              <a:t>Выводы</a:t>
            </a:r>
            <a:r>
              <a:rPr lang="ru-RU" altLang="ru-RU" sz="2800" b="1" dirty="0">
                <a:solidFill>
                  <a:srgbClr val="800000"/>
                </a:solidFill>
                <a:latin typeface="Gabriola" panose="04040605051002020D02" pitchFamily="82" charset="0"/>
              </a:rPr>
              <a:t>:</a:t>
            </a:r>
            <a:r>
              <a:rPr lang="en-US" altLang="ru-RU" sz="2800" b="1" dirty="0" smtClean="0">
                <a:solidFill>
                  <a:srgbClr val="262626"/>
                </a:solidFill>
                <a:latin typeface="Gabriola" panose="04040605051002020D02" pitchFamily="82" charset="0"/>
                <a:cs typeface="Times New Roman" panose="02020603050405020304" pitchFamily="18" charset="0"/>
              </a:rPr>
              <a:t> </a:t>
            </a:r>
            <a:endParaRPr lang="en-US" altLang="ru-RU" sz="2800" b="1" dirty="0">
              <a:solidFill>
                <a:srgbClr val="262626"/>
              </a:solidFill>
              <a:latin typeface="Gabriola" panose="04040605051002020D02" pitchFamily="82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advTm="2040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4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/>
      <p:bldP spid="12" grpId="0"/>
      <p:bldP spid="14" grpId="0"/>
      <p:bldP spid="13" grpId="0"/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" descr="slide.jpg"/>
          <p:cNvPicPr>
            <a:picLocks noGrp="1" noChangeAspect="1"/>
          </p:cNvPicPr>
          <p:nvPr isPhoto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Box 2"/>
          <p:cNvSpPr txBox="1">
            <a:spLocks noChangeArrowheads="1"/>
          </p:cNvSpPr>
          <p:nvPr/>
        </p:nvSpPr>
        <p:spPr bwMode="auto">
          <a:xfrm>
            <a:off x="1066800" y="160020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>
              <a:latin typeface="Calibri" panose="020F0502020204030204" pitchFamily="34" charset="0"/>
            </a:endParaRPr>
          </a:p>
        </p:txBody>
      </p:sp>
      <p:sp>
        <p:nvSpPr>
          <p:cNvPr id="3076" name="Rectangle 1"/>
          <p:cNvSpPr>
            <a:spLocks noChangeArrowheads="1"/>
          </p:cNvSpPr>
          <p:nvPr/>
        </p:nvSpPr>
        <p:spPr bwMode="auto">
          <a:xfrm>
            <a:off x="228600" y="1588532"/>
            <a:ext cx="8686800" cy="72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 dirty="0" smtClean="0">
                <a:solidFill>
                  <a:srgbClr val="800000"/>
                </a:solidFill>
                <a:latin typeface="Gabriola" panose="04040605051002020D02" pitchFamily="82" charset="0"/>
              </a:rPr>
              <a:t>Цель</a:t>
            </a:r>
            <a:r>
              <a:rPr lang="ru-RU" altLang="ru-RU" sz="2400" b="1" dirty="0">
                <a:solidFill>
                  <a:srgbClr val="800000"/>
                </a:solidFill>
                <a:latin typeface="Gabriola" panose="04040605051002020D02" pitchFamily="82" charset="0"/>
              </a:rPr>
              <a:t>:</a:t>
            </a:r>
            <a:r>
              <a:rPr lang="ru-RU" altLang="ru-RU" sz="2400" dirty="0">
                <a:solidFill>
                  <a:srgbClr val="800000"/>
                </a:solidFill>
                <a:latin typeface="Gabriola" panose="04040605051002020D02" pitchFamily="82" charset="0"/>
              </a:rPr>
              <a:t> </a:t>
            </a:r>
            <a:r>
              <a:rPr lang="en-US" altLang="ru-RU" sz="2400" dirty="0">
                <a:solidFill>
                  <a:srgbClr val="800000"/>
                </a:solidFill>
                <a:latin typeface="Gabriola" panose="04040605051002020D02" pitchFamily="82" charset="0"/>
              </a:rPr>
              <a:t> </a:t>
            </a:r>
            <a:r>
              <a:rPr lang="ru-RU" altLang="ru-RU" sz="2400" dirty="0">
                <a:solidFill>
                  <a:srgbClr val="800000"/>
                </a:solidFill>
                <a:latin typeface="Gabriola" panose="04040605051002020D02" pitchFamily="82" charset="0"/>
              </a:rPr>
              <a:t>выяснить, какие места в Сербии можно отнести к чудесам света.</a:t>
            </a:r>
            <a:endParaRPr lang="en-US" altLang="ru-RU" sz="2400" dirty="0">
              <a:solidFill>
                <a:srgbClr val="800000"/>
              </a:solidFill>
              <a:latin typeface="Gabriola" panose="04040605051002020D02" pitchFamily="82" charset="0"/>
            </a:endParaRPr>
          </a:p>
          <a:p>
            <a:endParaRPr lang="ru-RU" altLang="ru-RU" sz="1700" dirty="0">
              <a:latin typeface="Gabriola" panose="04040605051002020D02" pitchFamily="82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28600" y="2286000"/>
            <a:ext cx="8686800" cy="22006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 dirty="0">
                <a:solidFill>
                  <a:srgbClr val="800000"/>
                </a:solidFill>
                <a:latin typeface="Gabriola" panose="04040605051002020D02" pitchFamily="82" charset="0"/>
              </a:rPr>
              <a:t>Задачи: </a:t>
            </a:r>
            <a:endParaRPr lang="en-US" altLang="ru-RU" sz="2400" dirty="0">
              <a:solidFill>
                <a:srgbClr val="800000"/>
              </a:solidFill>
              <a:latin typeface="Gabriola" panose="04040605051002020D02" pitchFamily="82" charset="0"/>
            </a:endParaRPr>
          </a:p>
          <a:p>
            <a:pPr eaLnBrk="1" hangingPunct="1"/>
            <a:r>
              <a:rPr lang="ru-RU" altLang="ru-RU" sz="2400" dirty="0">
                <a:solidFill>
                  <a:srgbClr val="800000"/>
                </a:solidFill>
                <a:latin typeface="Gabriola" panose="04040605051002020D02" pitchFamily="82" charset="0"/>
              </a:rPr>
              <a:t>- обобщить, расширить и систематизировать знания обучающихся по теме «Семь </a:t>
            </a:r>
            <a:r>
              <a:rPr lang="en-US" altLang="ru-RU" sz="2400" dirty="0">
                <a:solidFill>
                  <a:srgbClr val="800000"/>
                </a:solidFill>
                <a:latin typeface="Gabriola" panose="04040605051002020D02" pitchFamily="82" charset="0"/>
              </a:rPr>
              <a:t>                 </a:t>
            </a:r>
            <a:r>
              <a:rPr lang="ru-RU" altLang="ru-RU" sz="2400" dirty="0">
                <a:solidFill>
                  <a:srgbClr val="800000"/>
                </a:solidFill>
                <a:latin typeface="Gabriola" panose="04040605051002020D02" pitchFamily="82" charset="0"/>
              </a:rPr>
              <a:t>новых</a:t>
            </a:r>
            <a:r>
              <a:rPr lang="en-US" altLang="ru-RU" sz="2400" dirty="0">
                <a:solidFill>
                  <a:srgbClr val="800000"/>
                </a:solidFill>
                <a:latin typeface="Gabriola" panose="04040605051002020D02" pitchFamily="82" charset="0"/>
              </a:rPr>
              <a:t> </a:t>
            </a:r>
            <a:r>
              <a:rPr lang="ru-RU" altLang="ru-RU" sz="2400" dirty="0">
                <a:solidFill>
                  <a:srgbClr val="800000"/>
                </a:solidFill>
                <a:latin typeface="Gabriola" panose="04040605051002020D02" pitchFamily="82" charset="0"/>
              </a:rPr>
              <a:t>чудес света Сербии»;</a:t>
            </a:r>
            <a:endParaRPr lang="en-US" altLang="ru-RU" sz="2400" dirty="0">
              <a:solidFill>
                <a:srgbClr val="800000"/>
              </a:solidFill>
              <a:latin typeface="Gabriola" panose="04040605051002020D02" pitchFamily="82" charset="0"/>
            </a:endParaRPr>
          </a:p>
          <a:p>
            <a:pPr eaLnBrk="1" hangingPunct="1"/>
            <a:r>
              <a:rPr lang="ru-RU" altLang="ru-RU" sz="2400" dirty="0">
                <a:solidFill>
                  <a:srgbClr val="800000"/>
                </a:solidFill>
                <a:latin typeface="Gabriola" panose="04040605051002020D02" pitchFamily="82" charset="0"/>
              </a:rPr>
              <a:t>- развивать память, речь;</a:t>
            </a:r>
            <a:endParaRPr lang="en-US" altLang="ru-RU" sz="2400" dirty="0">
              <a:solidFill>
                <a:srgbClr val="800000"/>
              </a:solidFill>
              <a:latin typeface="Gabriola" panose="04040605051002020D02" pitchFamily="82" charset="0"/>
            </a:endParaRPr>
          </a:p>
          <a:p>
            <a:pPr eaLnBrk="1" hangingPunct="1">
              <a:buFontTx/>
              <a:buChar char="-"/>
            </a:pPr>
            <a:r>
              <a:rPr lang="en-US" altLang="ru-RU" sz="2400" dirty="0">
                <a:solidFill>
                  <a:srgbClr val="800000"/>
                </a:solidFill>
                <a:latin typeface="Gabriola" panose="04040605051002020D02" pitchFamily="82" charset="0"/>
              </a:rPr>
              <a:t> </a:t>
            </a:r>
            <a:r>
              <a:rPr lang="ru-RU" altLang="ru-RU" sz="2400" dirty="0">
                <a:solidFill>
                  <a:srgbClr val="800000"/>
                </a:solidFill>
                <a:latin typeface="Gabriola" panose="04040605051002020D02" pitchFamily="82" charset="0"/>
              </a:rPr>
              <a:t>воспитывать уважение к культуре и традициям страны.</a:t>
            </a:r>
            <a:endParaRPr lang="en-US" altLang="ru-RU" sz="2400" dirty="0">
              <a:solidFill>
                <a:srgbClr val="800000"/>
              </a:solidFill>
              <a:latin typeface="Gabriola" panose="04040605051002020D02" pitchFamily="82" charset="0"/>
            </a:endParaRPr>
          </a:p>
          <a:p>
            <a:endParaRPr lang="ru-RU" altLang="ru-RU" sz="1700" dirty="0">
              <a:latin typeface="Gabriola" panose="04040605051002020D02" pitchFamily="82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52400" y="4528066"/>
            <a:ext cx="8686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 dirty="0">
                <a:solidFill>
                  <a:srgbClr val="800000"/>
                </a:solidFill>
                <a:latin typeface="Gabriola" panose="04040605051002020D02" pitchFamily="82" charset="0"/>
              </a:rPr>
              <a:t>Актуальность:</a:t>
            </a:r>
            <a:r>
              <a:rPr lang="ru-RU" altLang="ru-RU" sz="2400" dirty="0">
                <a:solidFill>
                  <a:srgbClr val="800000"/>
                </a:solidFill>
                <a:latin typeface="Gabriola" panose="04040605051002020D02" pitchFamily="82" charset="0"/>
              </a:rPr>
              <a:t>  без прошлого нет настоящего.</a:t>
            </a:r>
            <a:endParaRPr lang="en-US" altLang="ru-RU" sz="2400" dirty="0">
              <a:solidFill>
                <a:srgbClr val="800000"/>
              </a:solidFill>
              <a:latin typeface="Gabriola" panose="04040605051002020D02" pitchFamily="82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76200" y="5329535"/>
            <a:ext cx="8686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 dirty="0" smtClean="0">
                <a:solidFill>
                  <a:srgbClr val="800000"/>
                </a:solidFill>
                <a:latin typeface="Gabriola" panose="04040605051002020D02" pitchFamily="82" charset="0"/>
              </a:rPr>
              <a:t> Гипотеза</a:t>
            </a:r>
            <a:r>
              <a:rPr lang="ru-RU" altLang="ru-RU" sz="2400" b="1" dirty="0">
                <a:solidFill>
                  <a:srgbClr val="800000"/>
                </a:solidFill>
                <a:latin typeface="Gabriola" panose="04040605051002020D02" pitchFamily="82" charset="0"/>
              </a:rPr>
              <a:t>: </a:t>
            </a:r>
            <a:r>
              <a:rPr lang="ru-RU" altLang="ru-RU" sz="2400" dirty="0">
                <a:solidFill>
                  <a:srgbClr val="800000"/>
                </a:solidFill>
                <a:latin typeface="Gabriola" panose="04040605051002020D02" pitchFamily="82" charset="0"/>
              </a:rPr>
              <a:t>чудеса существуют в каждой стране, и их гораздо больше 7.</a:t>
            </a:r>
            <a:endParaRPr lang="en-US" altLang="ru-RU" sz="2000" dirty="0">
              <a:solidFill>
                <a:srgbClr val="800000"/>
              </a:solidFill>
              <a:latin typeface="Gabriola" panose="04040605051002020D02" pitchFamily="82" charset="0"/>
            </a:endParaRPr>
          </a:p>
        </p:txBody>
      </p:sp>
    </p:spTree>
  </p:cSld>
  <p:clrMapOvr>
    <a:masterClrMapping/>
  </p:clrMapOvr>
  <p:transition advTm="2060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7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/>
      <p:bldP spid="5" grpId="0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rint (2).jpg"/>
          <p:cNvPicPr>
            <a:picLocks noGrp="1" noChangeAspect="1"/>
          </p:cNvPicPr>
          <p:nvPr isPhoto="1"/>
        </p:nvPicPr>
        <p:blipFill>
          <a:blip r:embed="rId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56000"/>
                </a:schemeClr>
              </a:gs>
              <a:gs pos="0">
                <a:schemeClr val="accent6">
                  <a:lumMod val="60000"/>
                  <a:lumOff val="40000"/>
                </a:schemeClr>
              </a:gs>
              <a:gs pos="0">
                <a:schemeClr val="accent6">
                  <a:lumMod val="60000"/>
                  <a:lumOff val="40000"/>
                </a:schemeClr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</p:pic>
      <p:sp>
        <p:nvSpPr>
          <p:cNvPr id="4099" name="Title 2"/>
          <p:cNvSpPr>
            <a:spLocks noGrp="1"/>
          </p:cNvSpPr>
          <p:nvPr>
            <p:ph type="title" idx="4294967295"/>
          </p:nvPr>
        </p:nvSpPr>
        <p:spPr>
          <a:xfrm>
            <a:off x="0" y="381000"/>
            <a:ext cx="1828800" cy="457200"/>
          </a:xfrm>
        </p:spPr>
        <p:txBody>
          <a:bodyPr/>
          <a:lstStyle/>
          <a:p>
            <a:pPr algn="l" eaLnBrk="1" hangingPunct="1"/>
            <a:r>
              <a:rPr lang="ru-RU" altLang="ru-RU" sz="2600" b="1" dirty="0" smtClean="0">
                <a:solidFill>
                  <a:srgbClr val="800000"/>
                </a:solidFill>
                <a:latin typeface="Gabriola" panose="04040605051002020D02" pitchFamily="82" charset="0"/>
              </a:rPr>
              <a:t>Храм </a:t>
            </a:r>
            <a:r>
              <a:rPr lang="en-US" altLang="ru-RU" sz="2600" b="1" dirty="0" smtClean="0">
                <a:solidFill>
                  <a:srgbClr val="800000"/>
                </a:solidFill>
                <a:latin typeface="Gabriola" panose="04040605051002020D02" pitchFamily="82" charset="0"/>
              </a:rPr>
              <a:t/>
            </a:r>
            <a:br>
              <a:rPr lang="en-US" altLang="ru-RU" sz="2600" b="1" dirty="0" smtClean="0">
                <a:solidFill>
                  <a:srgbClr val="800000"/>
                </a:solidFill>
                <a:latin typeface="Gabriola" panose="04040605051002020D02" pitchFamily="82" charset="0"/>
              </a:rPr>
            </a:br>
            <a:r>
              <a:rPr lang="ru-RU" altLang="ru-RU" sz="2600" b="1" dirty="0" smtClean="0">
                <a:solidFill>
                  <a:srgbClr val="800000"/>
                </a:solidFill>
                <a:latin typeface="Gabriola" panose="04040605051002020D02" pitchFamily="82" charset="0"/>
              </a:rPr>
              <a:t>Святого Саввы</a:t>
            </a:r>
            <a:endParaRPr lang="en-US" altLang="ru-RU" sz="2600" b="1" dirty="0" smtClean="0">
              <a:solidFill>
                <a:srgbClr val="800000"/>
              </a:solidFill>
              <a:latin typeface="Gabriola" panose="04040605051002020D02" pitchFamily="82" charset="0"/>
            </a:endParaRPr>
          </a:p>
        </p:txBody>
      </p:sp>
      <p:pic>
        <p:nvPicPr>
          <p:cNvPr id="1028" name="Picture 4" descr="C:\Users\Sasa Delic\Downloads\Sem chudes sveta\New folder (2)\Hram-svetog-save-atipiks-beograd.jpg"/>
          <p:cNvPicPr>
            <a:picLocks noChangeAspect="1" noChangeArrowheads="1"/>
          </p:cNvPicPr>
          <p:nvPr/>
        </p:nvPicPr>
        <p:blipFill>
          <a:blip r:embed="rId4" cstate="email">
            <a:lum bright="1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28800" y="0"/>
            <a:ext cx="4343400" cy="311277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101" name="TextBox 6"/>
          <p:cNvSpPr txBox="1">
            <a:spLocks noChangeArrowheads="1"/>
          </p:cNvSpPr>
          <p:nvPr/>
        </p:nvSpPr>
        <p:spPr bwMode="auto">
          <a:xfrm>
            <a:off x="6172200" y="89118"/>
            <a:ext cx="281940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1600" dirty="0" smtClean="0">
                <a:latin typeface="Gabriola" panose="04040605051002020D02" pitchFamily="82" charset="0"/>
              </a:rPr>
              <a:t>Храм освящен в </a:t>
            </a:r>
            <a:r>
              <a:rPr lang="ru-RU" altLang="ru-RU" sz="1600" dirty="0">
                <a:latin typeface="Gabriola" panose="04040605051002020D02" pitchFamily="82" charset="0"/>
              </a:rPr>
              <a:t>честь </a:t>
            </a:r>
            <a:r>
              <a:rPr lang="ru-RU" altLang="ru-RU" sz="1600" dirty="0" smtClean="0">
                <a:latin typeface="Gabriola" panose="04040605051002020D02" pitchFamily="82" charset="0"/>
              </a:rPr>
              <a:t>Святого Саввы - небесного покровителя Сербии.</a:t>
            </a:r>
          </a:p>
          <a:p>
            <a:pPr eaLnBrk="1" hangingPunct="1"/>
            <a:r>
              <a:rPr lang="ru-RU" altLang="ru-RU" sz="1600" dirty="0" smtClean="0">
                <a:latin typeface="Gabriola" panose="04040605051002020D02" pitchFamily="82" charset="0"/>
              </a:rPr>
              <a:t>Собор спроектирован </a:t>
            </a:r>
            <a:r>
              <a:rPr lang="ru-RU" altLang="ru-RU" sz="1600" dirty="0">
                <a:latin typeface="Gabriola" panose="04040605051002020D02" pitchFamily="82" charset="0"/>
              </a:rPr>
              <a:t>в сербско-византийском </a:t>
            </a:r>
            <a:r>
              <a:rPr lang="ru-RU" altLang="ru-RU" sz="1600" dirty="0" smtClean="0">
                <a:latin typeface="Gabriola" panose="04040605051002020D02" pitchFamily="82" charset="0"/>
              </a:rPr>
              <a:t>стиле и поражает своим величием и масштабами</a:t>
            </a:r>
            <a:r>
              <a:rPr lang="ru-RU" altLang="ru-RU" sz="1600" dirty="0">
                <a:latin typeface="Gabriola" panose="04040605051002020D02" pitchFamily="82" charset="0"/>
              </a:rPr>
              <a:t>. Его размеры </a:t>
            </a:r>
            <a:r>
              <a:rPr lang="ru-RU" altLang="ru-RU" sz="1600" dirty="0" smtClean="0">
                <a:latin typeface="Gabriola" panose="04040605051002020D02" pitchFamily="82" charset="0"/>
              </a:rPr>
              <a:t> у основания  91 </a:t>
            </a:r>
            <a:r>
              <a:rPr lang="ru-RU" altLang="ru-RU" sz="1600" dirty="0">
                <a:latin typeface="Gabriola" panose="04040605051002020D02" pitchFamily="82" charset="0"/>
              </a:rPr>
              <a:t>м на 81 м. </a:t>
            </a:r>
            <a:endParaRPr lang="en-US" altLang="ru-RU" sz="1600" dirty="0">
              <a:latin typeface="Gabriola" panose="04040605051002020D02" pitchFamily="82" charset="0"/>
            </a:endParaRPr>
          </a:p>
          <a:p>
            <a:pPr eaLnBrk="1" hangingPunct="1"/>
            <a:endParaRPr lang="en-US" altLang="ru-RU" sz="1600" dirty="0">
              <a:latin typeface="Gabriola" panose="04040605051002020D02" pitchFamily="82" charset="0"/>
            </a:endParaRPr>
          </a:p>
        </p:txBody>
      </p:sp>
      <p:sp>
        <p:nvSpPr>
          <p:cNvPr id="4102" name="Rectangle 8"/>
          <p:cNvSpPr>
            <a:spLocks noChangeArrowheads="1"/>
          </p:cNvSpPr>
          <p:nvPr/>
        </p:nvSpPr>
        <p:spPr bwMode="auto">
          <a:xfrm>
            <a:off x="1905000" y="3048000"/>
            <a:ext cx="6705600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1600" dirty="0" smtClean="0">
                <a:latin typeface="Gabriola" panose="04040605051002020D02" pitchFamily="82" charset="0"/>
              </a:rPr>
              <a:t>Храм строился </a:t>
            </a:r>
            <a:r>
              <a:rPr lang="ru-RU" altLang="ru-RU" sz="1600" dirty="0">
                <a:latin typeface="Gabriola" panose="04040605051002020D02" pitchFamily="82" charset="0"/>
              </a:rPr>
              <a:t>около 70 лет  </a:t>
            </a:r>
            <a:r>
              <a:rPr lang="ru-RU" altLang="ru-RU" sz="1600" dirty="0" smtClean="0">
                <a:latin typeface="Gabriola" panose="04040605051002020D02" pitchFamily="82" charset="0"/>
              </a:rPr>
              <a:t>на добровольные взносы </a:t>
            </a:r>
            <a:r>
              <a:rPr lang="ru-RU" altLang="ru-RU" sz="1600" dirty="0">
                <a:latin typeface="Gabriola" panose="04040605051002020D02" pitchFamily="82" charset="0"/>
              </a:rPr>
              <a:t>и </a:t>
            </a:r>
            <a:r>
              <a:rPr lang="ru-RU" altLang="ru-RU" sz="1600" dirty="0" smtClean="0">
                <a:latin typeface="Gabriola" panose="04040605051002020D02" pitchFamily="82" charset="0"/>
              </a:rPr>
              <a:t>пожертвования, в том числе  российских граждан. Монументальное </a:t>
            </a:r>
            <a:r>
              <a:rPr lang="ru-RU" altLang="ru-RU" sz="1600" dirty="0">
                <a:latin typeface="Gabriola" panose="04040605051002020D02" pitchFamily="82" charset="0"/>
              </a:rPr>
              <a:t>белоснежное </a:t>
            </a:r>
            <a:r>
              <a:rPr lang="ru-RU" altLang="ru-RU" sz="1600" dirty="0" smtClean="0">
                <a:latin typeface="Gabriola" panose="04040605051002020D02" pitchFamily="82" charset="0"/>
              </a:rPr>
              <a:t>здание видно </a:t>
            </a:r>
            <a:r>
              <a:rPr lang="ru-RU" altLang="ru-RU" sz="1600" dirty="0">
                <a:latin typeface="Gabriola" panose="04040605051002020D02" pitchFamily="82" charset="0"/>
              </a:rPr>
              <a:t>со всех главных точек Белграда</a:t>
            </a:r>
            <a:r>
              <a:rPr lang="ru-RU" altLang="ru-RU" sz="1600" dirty="0" smtClean="0">
                <a:latin typeface="Gabriola" panose="04040605051002020D02" pitchFamily="82" charset="0"/>
              </a:rPr>
              <a:t>,. </a:t>
            </a:r>
            <a:r>
              <a:rPr lang="ru-RU" altLang="ru-RU" sz="1600" dirty="0">
                <a:latin typeface="Gabriola" panose="04040605051002020D02" pitchFamily="82" charset="0"/>
              </a:rPr>
              <a:t>Оно стало новым символом сербской столицы. </a:t>
            </a:r>
          </a:p>
          <a:p>
            <a:pPr eaLnBrk="1" hangingPunct="1"/>
            <a:endParaRPr lang="en-US" altLang="ru-RU" dirty="0">
              <a:latin typeface="Gabriola" panose="04040605051002020D02" pitchFamily="82" charset="0"/>
            </a:endParaRPr>
          </a:p>
        </p:txBody>
      </p:sp>
      <p:sp>
        <p:nvSpPr>
          <p:cNvPr id="4103" name="TextBox 11"/>
          <p:cNvSpPr txBox="1">
            <a:spLocks noChangeArrowheads="1"/>
          </p:cNvSpPr>
          <p:nvPr/>
        </p:nvSpPr>
        <p:spPr bwMode="auto">
          <a:xfrm>
            <a:off x="1905000" y="6172200"/>
            <a:ext cx="7086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1600" dirty="0">
                <a:latin typeface="Gabriola" panose="04040605051002020D02" pitchFamily="82" charset="0"/>
              </a:rPr>
              <a:t>Храм </a:t>
            </a:r>
            <a:r>
              <a:rPr lang="ru-RU" altLang="ru-RU" sz="1600" dirty="0" smtClean="0">
                <a:latin typeface="Gabriola" panose="04040605051002020D02" pitchFamily="82" charset="0"/>
              </a:rPr>
              <a:t>стоит </a:t>
            </a:r>
            <a:r>
              <a:rPr lang="ru-RU" altLang="ru-RU" sz="1600" dirty="0">
                <a:latin typeface="Gabriola" panose="04040605051002020D02" pitchFamily="82" charset="0"/>
              </a:rPr>
              <a:t>на том месте, где </a:t>
            </a:r>
            <a:r>
              <a:rPr lang="ru-RU" altLang="ru-RU" sz="1600" dirty="0" smtClean="0">
                <a:latin typeface="Gabriola" panose="04040605051002020D02" pitchFamily="82" charset="0"/>
              </a:rPr>
              <a:t>турки</a:t>
            </a:r>
            <a:r>
              <a:rPr lang="en-US" altLang="ru-RU" sz="1600" dirty="0" smtClean="0">
                <a:latin typeface="Gabriola" panose="04040605051002020D02" pitchFamily="82" charset="0"/>
              </a:rPr>
              <a:t> </a:t>
            </a:r>
            <a:r>
              <a:rPr lang="ru-RU" altLang="ru-RU" sz="1600" dirty="0" smtClean="0">
                <a:latin typeface="Gabriola" panose="04040605051002020D02" pitchFamily="82" charset="0"/>
              </a:rPr>
              <a:t>сожгли </a:t>
            </a:r>
            <a:r>
              <a:rPr lang="ru-RU" altLang="ru-RU" sz="1600" dirty="0">
                <a:latin typeface="Gabriola" panose="04040605051002020D02" pitchFamily="82" charset="0"/>
              </a:rPr>
              <a:t>мощи величайшего святого и </a:t>
            </a:r>
            <a:r>
              <a:rPr lang="ru-RU" altLang="ru-RU" sz="1600" dirty="0" smtClean="0">
                <a:latin typeface="Gabriola" panose="04040605051002020D02" pitchFamily="82" charset="0"/>
              </a:rPr>
              <a:t>первого</a:t>
            </a:r>
            <a:r>
              <a:rPr lang="ru-RU" altLang="ru-RU" sz="1600" dirty="0" smtClean="0">
                <a:solidFill>
                  <a:srgbClr val="FF0000"/>
                </a:solidFill>
                <a:latin typeface="Gabriola" panose="04040605051002020D02" pitchFamily="82" charset="0"/>
              </a:rPr>
              <a:t> </a:t>
            </a:r>
            <a:r>
              <a:rPr lang="ru-RU" altLang="ru-RU" sz="1600" dirty="0">
                <a:latin typeface="Gabriola" panose="04040605051002020D02" pitchFamily="82" charset="0"/>
              </a:rPr>
              <a:t>архиепископа </a:t>
            </a:r>
            <a:r>
              <a:rPr lang="ru-RU" altLang="ru-RU" sz="1600" dirty="0" smtClean="0">
                <a:latin typeface="Gabriola" panose="04040605051002020D02" pitchFamily="82" charset="0"/>
              </a:rPr>
              <a:t>Сербии.  Наше видео о храме Святого Саввы смотрите здесь: </a:t>
            </a:r>
            <a:r>
              <a:rPr lang="en-US" altLang="ru-RU" sz="1600" dirty="0" smtClean="0">
                <a:latin typeface="Gabriola" panose="04040605051002020D02" pitchFamily="82" charset="0"/>
                <a:hlinkClick r:id="rId5"/>
              </a:rPr>
              <a:t>https://youtu.be/vnsO6w97lac</a:t>
            </a:r>
            <a:r>
              <a:rPr lang="en-US" altLang="ru-RU" sz="1600" dirty="0" smtClean="0">
                <a:latin typeface="Gabriola" panose="04040605051002020D02" pitchFamily="82" charset="0"/>
              </a:rPr>
              <a:t>.</a:t>
            </a:r>
          </a:p>
        </p:txBody>
      </p:sp>
      <p:pic>
        <p:nvPicPr>
          <p:cNvPr id="1031" name="Picture 7" descr="C:\Users\Sasa Delic\Downloads\Sem chudes sveta\sv. savva slike\dragan-djukic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72200" y="1752600"/>
            <a:ext cx="2667000" cy="1295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105" name="TextBox 15"/>
          <p:cNvSpPr txBox="1">
            <a:spLocks noChangeArrowheads="1"/>
          </p:cNvSpPr>
          <p:nvPr/>
        </p:nvSpPr>
        <p:spPr bwMode="auto">
          <a:xfrm>
            <a:off x="6248400" y="2667000"/>
            <a:ext cx="27432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1400" b="1" dirty="0">
                <a:solidFill>
                  <a:schemeClr val="bg1"/>
                </a:solidFill>
                <a:latin typeface="Gabriola" panose="04040605051002020D02" pitchFamily="82" charset="0"/>
              </a:rPr>
              <a:t>             </a:t>
            </a:r>
            <a:r>
              <a:rPr lang="ru-RU" altLang="ru-RU" sz="1400" b="1" dirty="0">
                <a:solidFill>
                  <a:schemeClr val="bg1"/>
                </a:solidFill>
                <a:latin typeface="Gabriola" panose="04040605051002020D02" pitchFamily="82" charset="0"/>
              </a:rPr>
              <a:t>Вмещает</a:t>
            </a:r>
            <a:r>
              <a:rPr lang="ru-RU" altLang="ru-RU" sz="1400" b="1" dirty="0">
                <a:solidFill>
                  <a:srgbClr val="FF0000"/>
                </a:solidFill>
                <a:latin typeface="Gabriola" panose="04040605051002020D02" pitchFamily="82" charset="0"/>
              </a:rPr>
              <a:t> </a:t>
            </a:r>
            <a:r>
              <a:rPr lang="ru-RU" altLang="ru-RU" sz="1400" b="1" dirty="0">
                <a:solidFill>
                  <a:schemeClr val="bg1"/>
                </a:solidFill>
                <a:latin typeface="Gabriola" panose="04040605051002020D02" pitchFamily="82" charset="0"/>
              </a:rPr>
              <a:t>в себя 10 000 прихожан.</a:t>
            </a:r>
            <a:endParaRPr lang="en-US" altLang="ru-RU" sz="1400" b="1" dirty="0">
              <a:solidFill>
                <a:schemeClr val="bg1"/>
              </a:solidFill>
              <a:latin typeface="Gabriola" panose="04040605051002020D02" pitchFamily="82" charset="0"/>
            </a:endParaRPr>
          </a:p>
        </p:txBody>
      </p:sp>
      <p:pic>
        <p:nvPicPr>
          <p:cNvPr id="1032" name="Picture 8" descr="C:\Users\Sasa Delic\Downloads\Sem chudes sveta\sv. savva slike\st_sava_cathedral_belgrade_4.jpg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05000" y="3886200"/>
            <a:ext cx="2895600" cy="2209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8" name="TextBox 17"/>
          <p:cNvSpPr txBox="1"/>
          <p:nvPr/>
        </p:nvSpPr>
        <p:spPr>
          <a:xfrm>
            <a:off x="2133600" y="5867400"/>
            <a:ext cx="2667000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latin typeface="Gabriola" pitchFamily="82" charset="0"/>
                <a:cs typeface="+mn-cs"/>
              </a:rPr>
              <a:t>                </a:t>
            </a:r>
            <a:r>
              <a:rPr lang="ru-RU" sz="1400" b="1" dirty="0">
                <a:solidFill>
                  <a:schemeClr val="bg1">
                    <a:lumMod val="50000"/>
                  </a:schemeClr>
                </a:solidFill>
                <a:latin typeface="Gabriola" pitchFamily="82" charset="0"/>
                <a:cs typeface="+mn-cs"/>
              </a:rPr>
              <a:t>Общее количество крестов - 18 шт.</a:t>
            </a:r>
            <a:endParaRPr lang="en-US" sz="1400" b="1" dirty="0">
              <a:solidFill>
                <a:schemeClr val="bg1">
                  <a:lumMod val="50000"/>
                </a:schemeClr>
              </a:solidFill>
              <a:latin typeface="Gabriola" pitchFamily="82" charset="0"/>
              <a:cs typeface="+mn-cs"/>
            </a:endParaRPr>
          </a:p>
        </p:txBody>
      </p:sp>
      <p:pic>
        <p:nvPicPr>
          <p:cNvPr id="1033" name="Picture 9" descr="C:\Users\Sasa Delic\Downloads\Sem chudes sveta\sv. savva slike\1043936_original.jpg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67908" y="3581401"/>
            <a:ext cx="2171292" cy="1295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34" name="Picture 10" descr="C:\Users\Sasa Delic\Downloads\Sem chudes sveta\sv. savva slike\hram-svetog-save.jpg"/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00600" y="4724400"/>
            <a:ext cx="2034988" cy="1447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110" name="TextBox 20"/>
          <p:cNvSpPr txBox="1">
            <a:spLocks noChangeArrowheads="1"/>
          </p:cNvSpPr>
          <p:nvPr/>
        </p:nvSpPr>
        <p:spPr bwMode="auto">
          <a:xfrm>
            <a:off x="6705600" y="4495800"/>
            <a:ext cx="2667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1200" b="1" dirty="0">
                <a:solidFill>
                  <a:schemeClr val="bg1"/>
                </a:solidFill>
                <a:latin typeface="Gabriola" panose="04040605051002020D02" pitchFamily="82" charset="0"/>
              </a:rPr>
              <a:t>2004 г. - официальное открытие храма</a:t>
            </a:r>
            <a:r>
              <a:rPr lang="en-US" altLang="ru-RU" sz="1200" b="1" dirty="0">
                <a:solidFill>
                  <a:schemeClr val="bg1"/>
                </a:solidFill>
                <a:latin typeface="Gabriola" panose="04040605051002020D02" pitchFamily="82" charset="0"/>
              </a:rPr>
              <a:t>.</a:t>
            </a:r>
          </a:p>
        </p:txBody>
      </p:sp>
      <p:pic>
        <p:nvPicPr>
          <p:cNvPr id="1035" name="Picture 11" descr="C:\Users\Sasa Delic\Downloads\Sem chudes sveta\sv. savva slike\images.jpg"/>
          <p:cNvPicPr>
            <a:picLocks noChangeAspect="1" noChangeArrowheads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00599" y="3581400"/>
            <a:ext cx="2000607" cy="12611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37" name="Picture 13" descr="C:\Users\Sasa Delic\Downloads\Sem chudes sveta\sv. savva slike\serbia_251220120424_4.jpg"/>
          <p:cNvPicPr>
            <a:picLocks noChangeAspect="1" noChangeArrowheads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72703" y="4724400"/>
            <a:ext cx="2166497" cy="1447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Скругленный прямоугольник 4"/>
          <p:cNvSpPr/>
          <p:nvPr/>
        </p:nvSpPr>
        <p:spPr>
          <a:xfrm>
            <a:off x="76200" y="1143000"/>
            <a:ext cx="1676400" cy="1642192"/>
          </a:xfrm>
          <a:prstGeom prst="roundRect">
            <a:avLst/>
          </a:prstGeom>
          <a:solidFill>
            <a:srgbClr val="FFFF99">
              <a:alpha val="53000"/>
            </a:srgbClr>
          </a:solidFill>
          <a:ln>
            <a:solidFill>
              <a:srgbClr val="C00000">
                <a:alpha val="24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>
              <a:lnSpc>
                <a:spcPts val="1500"/>
              </a:lnSpc>
            </a:pPr>
            <a:r>
              <a:rPr lang="ru-RU" altLang="ru-RU" sz="1700" b="1" dirty="0">
                <a:solidFill>
                  <a:srgbClr val="800000"/>
                </a:solidFill>
                <a:latin typeface="Gabriola" panose="04040605051002020D02" pitchFamily="82" charset="0"/>
              </a:rPr>
              <a:t>Самый большой православный </a:t>
            </a:r>
            <a:r>
              <a:rPr lang="ru-RU" altLang="ru-RU" sz="1700" b="1" dirty="0" smtClean="0">
                <a:solidFill>
                  <a:srgbClr val="800000"/>
                </a:solidFill>
                <a:latin typeface="Gabriola" panose="04040605051002020D02" pitchFamily="82" charset="0"/>
              </a:rPr>
              <a:t>храм  на Балканах. </a:t>
            </a:r>
            <a:r>
              <a:rPr lang="ru-RU" altLang="ru-RU" sz="1700" b="1" dirty="0">
                <a:solidFill>
                  <a:srgbClr val="800000"/>
                </a:solidFill>
                <a:latin typeface="Gabriola" panose="04040605051002020D02" pitchFamily="82" charset="0"/>
              </a:rPr>
              <a:t>О</a:t>
            </a:r>
            <a:r>
              <a:rPr lang="ru-RU" altLang="ru-RU" sz="1700" b="1" dirty="0" smtClean="0">
                <a:solidFill>
                  <a:srgbClr val="800000"/>
                </a:solidFill>
                <a:latin typeface="Gabriola" panose="04040605051002020D02" pitchFamily="82" charset="0"/>
              </a:rPr>
              <a:t>дин </a:t>
            </a:r>
            <a:r>
              <a:rPr lang="ru-RU" altLang="ru-RU" sz="1700" b="1" dirty="0">
                <a:solidFill>
                  <a:srgbClr val="800000"/>
                </a:solidFill>
                <a:latin typeface="Gabriola" panose="04040605051002020D02" pitchFamily="82" charset="0"/>
              </a:rPr>
              <a:t>из самых больших </a:t>
            </a:r>
            <a:r>
              <a:rPr lang="ru-RU" altLang="ru-RU" sz="1700" b="1" dirty="0" smtClean="0">
                <a:solidFill>
                  <a:srgbClr val="800000"/>
                </a:solidFill>
                <a:latin typeface="Gabriola" panose="04040605051002020D02" pitchFamily="82" charset="0"/>
              </a:rPr>
              <a:t>православных храмов </a:t>
            </a:r>
            <a:r>
              <a:rPr lang="ru-RU" altLang="ru-RU" sz="1700" b="1" dirty="0">
                <a:solidFill>
                  <a:srgbClr val="800000"/>
                </a:solidFill>
                <a:latin typeface="Gabriola" panose="04040605051002020D02" pitchFamily="82" charset="0"/>
              </a:rPr>
              <a:t>в мире</a:t>
            </a:r>
            <a:endParaRPr lang="en-US" altLang="ru-RU" sz="1700" b="1" dirty="0">
              <a:solidFill>
                <a:srgbClr val="800000"/>
              </a:solidFill>
              <a:latin typeface="Gabriola" panose="04040605051002020D02" pitchFamily="82" charset="0"/>
            </a:endParaRPr>
          </a:p>
        </p:txBody>
      </p:sp>
    </p:spTree>
  </p:cSld>
  <p:clrMapOvr>
    <a:masterClrMapping/>
  </p:clrMapOvr>
  <p:transition advClick="0" advTm="3489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1" descr="print.jpg"/>
          <p:cNvPicPr>
            <a:picLocks noGrp="1" noChangeAspect="1"/>
          </p:cNvPicPr>
          <p:nvPr isPhoto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TextBox 2"/>
          <p:cNvSpPr txBox="1">
            <a:spLocks noChangeArrowheads="1"/>
          </p:cNvSpPr>
          <p:nvPr/>
        </p:nvSpPr>
        <p:spPr bwMode="auto">
          <a:xfrm>
            <a:off x="0" y="609600"/>
            <a:ext cx="16764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600" b="1">
                <a:latin typeface="Gabriola" panose="04040605051002020D02" pitchFamily="82" charset="0"/>
                <a:cs typeface="Cordia New" pitchFamily="34" charset="-34"/>
              </a:rPr>
              <a:t> </a:t>
            </a:r>
            <a:endParaRPr lang="en-US" altLang="ru-RU" sz="2800">
              <a:latin typeface="Calibri" panose="020F0502020204030204" pitchFamily="34" charset="0"/>
            </a:endParaRPr>
          </a:p>
        </p:txBody>
      </p:sp>
      <p:pic>
        <p:nvPicPr>
          <p:cNvPr id="1030" name="Picture 6" descr="C:\Users\Sasa Delic\Downloads\Sem chudes sveta\vinatovacha slike\thumbs_fruskogorski-manastiri-staro-hopov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67200" y="4648200"/>
            <a:ext cx="1600200" cy="2209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31" name="Picture 7" descr="C:\Users\Sasa Delic\Downloads\Sem chudes sveta\vinatovacha slike\nacionalni-park-fruska-gora-31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28800" y="4648200"/>
            <a:ext cx="2514600" cy="2209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32" name="Picture 8" descr="C:\Users\Sasa Delic\Downloads\Sem chudes sveta\vinatovacha slike\voj-fruska-gora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91200" y="4648200"/>
            <a:ext cx="3352800" cy="2209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151" name="Rectangle 18"/>
          <p:cNvSpPr>
            <a:spLocks noChangeArrowheads="1"/>
          </p:cNvSpPr>
          <p:nvPr/>
        </p:nvSpPr>
        <p:spPr bwMode="auto">
          <a:xfrm>
            <a:off x="0" y="152400"/>
            <a:ext cx="1905000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600" b="1" dirty="0">
                <a:solidFill>
                  <a:srgbClr val="800000"/>
                </a:solidFill>
                <a:latin typeface="Gabriola" panose="04040605051002020D02" pitchFamily="82" charset="0"/>
              </a:rPr>
              <a:t>Монастыри </a:t>
            </a:r>
            <a:r>
              <a:rPr lang="ru-RU" altLang="ru-RU" sz="2600" b="1" dirty="0" err="1">
                <a:solidFill>
                  <a:srgbClr val="800000"/>
                </a:solidFill>
                <a:latin typeface="Gabriola" panose="04040605051002020D02" pitchFamily="82" charset="0"/>
              </a:rPr>
              <a:t>Фрушка</a:t>
            </a:r>
            <a:r>
              <a:rPr lang="ru-RU" altLang="ru-RU" sz="2600" b="1" dirty="0">
                <a:solidFill>
                  <a:srgbClr val="800000"/>
                </a:solidFill>
                <a:latin typeface="Gabriola" panose="04040605051002020D02" pitchFamily="82" charset="0"/>
              </a:rPr>
              <a:t> -Горы </a:t>
            </a:r>
            <a:endParaRPr lang="en-US" altLang="ru-RU" sz="2600" b="1" dirty="0">
              <a:solidFill>
                <a:srgbClr val="800000"/>
              </a:solidFill>
              <a:latin typeface="Gabriola" panose="04040605051002020D02" pitchFamily="82" charset="0"/>
            </a:endParaRPr>
          </a:p>
        </p:txBody>
      </p:sp>
      <p:sp>
        <p:nvSpPr>
          <p:cNvPr id="6152" name="Rectangle 20"/>
          <p:cNvSpPr>
            <a:spLocks noChangeArrowheads="1"/>
          </p:cNvSpPr>
          <p:nvPr/>
        </p:nvSpPr>
        <p:spPr bwMode="auto">
          <a:xfrm>
            <a:off x="1828800" y="2743200"/>
            <a:ext cx="72390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1600" dirty="0" smtClean="0">
                <a:latin typeface="Gabriola" panose="04040605051002020D02" pitchFamily="82" charset="0"/>
              </a:rPr>
              <a:t>На </a:t>
            </a:r>
            <a:r>
              <a:rPr lang="ru-RU" altLang="ru-RU" sz="1600" dirty="0" err="1" smtClean="0">
                <a:latin typeface="Gabriola" panose="04040605051002020D02" pitchFamily="82" charset="0"/>
              </a:rPr>
              <a:t>Фрушка</a:t>
            </a:r>
            <a:r>
              <a:rPr lang="ru-RU" altLang="ru-RU" sz="1600" dirty="0" smtClean="0">
                <a:latin typeface="Gabriola" panose="04040605051002020D02" pitchFamily="82" charset="0"/>
              </a:rPr>
              <a:t>-Горе</a:t>
            </a:r>
            <a:r>
              <a:rPr lang="en-US" altLang="ru-RU" sz="1600" dirty="0" smtClean="0">
                <a:latin typeface="Gabriola" panose="04040605051002020D02" pitchFamily="82" charset="0"/>
              </a:rPr>
              <a:t> </a:t>
            </a:r>
            <a:r>
              <a:rPr lang="ru-RU" altLang="ru-RU" sz="1600" dirty="0">
                <a:latin typeface="Gabriola" panose="04040605051002020D02" pitchFamily="82" charset="0"/>
              </a:rPr>
              <a:t>когда-то было  </a:t>
            </a:r>
            <a:r>
              <a:rPr lang="ru-RU" altLang="ru-RU" sz="1600" dirty="0" smtClean="0">
                <a:latin typeface="Gabriola" panose="04040605051002020D02" pitchFamily="82" charset="0"/>
              </a:rPr>
              <a:t>35 монастырей, большинство из которых основано в </a:t>
            </a:r>
            <a:r>
              <a:rPr lang="en-US" altLang="ru-RU" sz="1600" dirty="0" smtClean="0">
                <a:latin typeface="Gabriola" panose="04040605051002020D02" pitchFamily="82" charset="0"/>
              </a:rPr>
              <a:t>XIV-XVI </a:t>
            </a:r>
            <a:r>
              <a:rPr lang="ru-RU" altLang="ru-RU" sz="1600" dirty="0" smtClean="0">
                <a:latin typeface="Gabriola" panose="04040605051002020D02" pitchFamily="82" charset="0"/>
              </a:rPr>
              <a:t>веках.  До </a:t>
            </a:r>
            <a:r>
              <a:rPr lang="ru-RU" altLang="ru-RU" sz="1600" dirty="0">
                <a:latin typeface="Gabriola" panose="04040605051002020D02" pitchFamily="82" charset="0"/>
              </a:rPr>
              <a:t>сегодняшнего дня сохранилось</a:t>
            </a:r>
            <a:r>
              <a:rPr lang="en-US" altLang="ru-RU" sz="1600" dirty="0">
                <a:latin typeface="Gabriola" panose="04040605051002020D02" pitchFamily="82" charset="0"/>
              </a:rPr>
              <a:t> </a:t>
            </a:r>
            <a:r>
              <a:rPr lang="ru-RU" altLang="ru-RU" sz="1600" dirty="0">
                <a:latin typeface="Gabriola" panose="04040605051002020D02" pitchFamily="82" charset="0"/>
              </a:rPr>
              <a:t>всего 16 </a:t>
            </a:r>
            <a:r>
              <a:rPr lang="ru-RU" altLang="ru-RU" sz="1600" dirty="0" smtClean="0">
                <a:latin typeface="Gabriola" panose="04040605051002020D02" pitchFamily="82" charset="0"/>
              </a:rPr>
              <a:t>монастырей</a:t>
            </a:r>
            <a:r>
              <a:rPr lang="ru-RU" altLang="ru-RU" sz="1600" dirty="0">
                <a:latin typeface="Gabriola" panose="04040605051002020D02" pitchFamily="82" charset="0"/>
              </a:rPr>
              <a:t>. </a:t>
            </a:r>
            <a:r>
              <a:rPr lang="ru-RU" altLang="ru-RU" sz="1600" dirty="0" smtClean="0">
                <a:latin typeface="Gabriola" panose="04040605051002020D02" pitchFamily="82" charset="0"/>
              </a:rPr>
              <a:t>Во </a:t>
            </a:r>
            <a:r>
              <a:rPr lang="ru-RU" altLang="ru-RU" sz="1600" dirty="0">
                <a:latin typeface="Gabriola" panose="04040605051002020D02" pitchFamily="82" charset="0"/>
              </a:rPr>
              <a:t>время Второй мировой </a:t>
            </a:r>
            <a:r>
              <a:rPr lang="ru-RU" altLang="ru-RU" sz="1600" dirty="0" smtClean="0">
                <a:latin typeface="Gabriola" panose="04040605051002020D02" pitchFamily="82" charset="0"/>
              </a:rPr>
              <a:t>войны эти монастыри были сожжены, разграблены, взорваны, а после войны большинство из них почти полностью восстановлено. Красотой </a:t>
            </a:r>
            <a:r>
              <a:rPr lang="ru-RU" altLang="ru-RU" sz="1600" dirty="0">
                <a:latin typeface="Gabriola" panose="04040605051002020D02" pitchFamily="82" charset="0"/>
              </a:rPr>
              <a:t>постройки и росписи выделяется монастырь </a:t>
            </a:r>
            <a:r>
              <a:rPr lang="ru-RU" altLang="ru-RU" sz="1600" dirty="0" err="1" smtClean="0">
                <a:latin typeface="Gabriola" panose="04040605051002020D02" pitchFamily="82" charset="0"/>
              </a:rPr>
              <a:t>Крушедол</a:t>
            </a:r>
            <a:r>
              <a:rPr lang="ru-RU" altLang="ru-RU" sz="1600" dirty="0" smtClean="0">
                <a:latin typeface="Gabriola" panose="04040605051002020D02" pitchFamily="82" charset="0"/>
              </a:rPr>
              <a:t> (</a:t>
            </a:r>
            <a:r>
              <a:rPr lang="en-US" altLang="ru-RU" sz="1600" dirty="0" smtClean="0">
                <a:latin typeface="Gabriola" panose="04040605051002020D02" pitchFamily="82" charset="0"/>
              </a:rPr>
              <a:t>XVI</a:t>
            </a:r>
            <a:r>
              <a:rPr lang="ru-RU" altLang="ru-RU" sz="1600" dirty="0" smtClean="0">
                <a:latin typeface="Gabriola" panose="04040605051002020D02" pitchFamily="82" charset="0"/>
              </a:rPr>
              <a:t> в.). Он </a:t>
            </a:r>
            <a:r>
              <a:rPr lang="ru-RU" altLang="ru-RU" sz="1600" dirty="0">
                <a:latin typeface="Gabriola" panose="04040605051002020D02" pitchFamily="82" charset="0"/>
              </a:rPr>
              <a:t>построен как усыпальница семьи </a:t>
            </a:r>
            <a:r>
              <a:rPr lang="ru-RU" altLang="ru-RU" sz="1600" dirty="0" err="1" smtClean="0">
                <a:latin typeface="Gabriola" panose="04040605051002020D02" pitchFamily="82" charset="0"/>
              </a:rPr>
              <a:t>Бранковичей</a:t>
            </a:r>
            <a:r>
              <a:rPr lang="ru-RU" altLang="ru-RU" sz="1600" dirty="0" smtClean="0">
                <a:latin typeface="Gabriola" panose="04040605051002020D02" pitchFamily="82" charset="0"/>
              </a:rPr>
              <a:t> – сербских деспотов Стефана и </a:t>
            </a:r>
            <a:r>
              <a:rPr lang="ru-RU" altLang="ru-RU" sz="1600" dirty="0" err="1" smtClean="0">
                <a:latin typeface="Gabriola" panose="04040605051002020D02" pitchFamily="82" charset="0"/>
              </a:rPr>
              <a:t>Йована</a:t>
            </a:r>
            <a:r>
              <a:rPr lang="ru-RU" altLang="ru-RU" sz="1600" dirty="0" smtClean="0">
                <a:latin typeface="Gabriola" panose="04040605051002020D02" pitchFamily="82" charset="0"/>
              </a:rPr>
              <a:t>, митрополита Белградского Максима и  Ангелины Сербской. В </a:t>
            </a:r>
            <a:r>
              <a:rPr lang="ru-RU" altLang="ru-RU" sz="1600" dirty="0" err="1">
                <a:latin typeface="Gabriola" panose="04040605051002020D02" pitchFamily="82" charset="0"/>
              </a:rPr>
              <a:t>Крушедоле</a:t>
            </a:r>
            <a:r>
              <a:rPr lang="ru-RU" altLang="ru-RU" sz="1600" dirty="0">
                <a:latin typeface="Gabriola" panose="04040605051002020D02" pitchFamily="82" charset="0"/>
              </a:rPr>
              <a:t> захоронены </a:t>
            </a:r>
            <a:r>
              <a:rPr lang="ru-RU" altLang="ru-RU" sz="1600" dirty="0" smtClean="0">
                <a:latin typeface="Gabriola" panose="04040605051002020D02" pitchFamily="82" charset="0"/>
              </a:rPr>
              <a:t>и другие известные исторические личности: </a:t>
            </a:r>
            <a:r>
              <a:rPr lang="ru-RU" altLang="ru-RU" sz="1600" dirty="0">
                <a:latin typeface="Gabriola" panose="04040605051002020D02" pitchFamily="82" charset="0"/>
              </a:rPr>
              <a:t>княгиня </a:t>
            </a:r>
            <a:r>
              <a:rPr lang="ru-RU" altLang="ru-RU" sz="1600" dirty="0" err="1">
                <a:latin typeface="Gabriola" panose="04040605051002020D02" pitchFamily="82" charset="0"/>
              </a:rPr>
              <a:t>Любица</a:t>
            </a:r>
            <a:r>
              <a:rPr lang="ru-RU" altLang="ru-RU" sz="1600" dirty="0">
                <a:latin typeface="Gabriola" panose="04040605051002020D02" pitchFamily="82" charset="0"/>
              </a:rPr>
              <a:t> </a:t>
            </a:r>
            <a:r>
              <a:rPr lang="ru-RU" altLang="ru-RU" sz="1600" dirty="0" err="1">
                <a:latin typeface="Gabriola" panose="04040605051002020D02" pitchFamily="82" charset="0"/>
              </a:rPr>
              <a:t>Обренович</a:t>
            </a:r>
            <a:r>
              <a:rPr lang="ru-RU" altLang="ru-RU" sz="1600" dirty="0">
                <a:latin typeface="Gabriola" panose="04040605051002020D02" pitchFamily="82" charset="0"/>
              </a:rPr>
              <a:t>, король Милан </a:t>
            </a:r>
            <a:r>
              <a:rPr lang="ru-RU" altLang="ru-RU" sz="1600" dirty="0" err="1" smtClean="0">
                <a:latin typeface="Gabriola" panose="04040605051002020D02" pitchFamily="82" charset="0"/>
              </a:rPr>
              <a:t>Обренович</a:t>
            </a:r>
            <a:r>
              <a:rPr lang="ru-RU" altLang="ru-RU" sz="1600" dirty="0" smtClean="0">
                <a:latin typeface="Gabriola" panose="04040605051002020D02" pitchFamily="82" charset="0"/>
              </a:rPr>
              <a:t>, </a:t>
            </a:r>
            <a:r>
              <a:rPr lang="ru-RU" altLang="ru-RU" sz="1600" dirty="0">
                <a:latin typeface="Gabriola" panose="04040605051002020D02" pitchFamily="82" charset="0"/>
              </a:rPr>
              <a:t>и патриарх Арсений </a:t>
            </a:r>
            <a:r>
              <a:rPr lang="ru-RU" altLang="ru-RU" sz="1600" dirty="0" err="1" smtClean="0">
                <a:latin typeface="Gabriola" panose="04040605051002020D02" pitchFamily="82" charset="0"/>
              </a:rPr>
              <a:t>Черноевич</a:t>
            </a:r>
            <a:r>
              <a:rPr lang="ru-RU" altLang="ru-RU" sz="1600" dirty="0">
                <a:latin typeface="Gabriola" panose="04040605051002020D02" pitchFamily="82" charset="0"/>
              </a:rPr>
              <a:t>.</a:t>
            </a:r>
          </a:p>
          <a:p>
            <a:pPr eaLnBrk="1" hangingPunct="1"/>
            <a:r>
              <a:rPr lang="ru-RU" altLang="ru-RU" sz="1600" dirty="0">
                <a:latin typeface="Gabriola" panose="04040605051002020D02" pitchFamily="82" charset="0"/>
              </a:rPr>
              <a:t>Для любителей средневекового искусства интересен и монастырь </a:t>
            </a:r>
            <a:r>
              <a:rPr lang="ru-RU" altLang="ru-RU" sz="1600" dirty="0" smtClean="0">
                <a:latin typeface="Gabriola" panose="04040605051002020D02" pitchFamily="82" charset="0"/>
              </a:rPr>
              <a:t>Ново-</a:t>
            </a:r>
            <a:r>
              <a:rPr lang="ru-RU" altLang="ru-RU" sz="1600" dirty="0" err="1" smtClean="0">
                <a:latin typeface="Gabriola" panose="04040605051002020D02" pitchFamily="82" charset="0"/>
              </a:rPr>
              <a:t>Хопово</a:t>
            </a:r>
            <a:r>
              <a:rPr lang="ru-RU" altLang="ru-RU" sz="1600" dirty="0" smtClean="0">
                <a:latin typeface="Gabriola" panose="04040605051002020D02" pitchFamily="82" charset="0"/>
              </a:rPr>
              <a:t> </a:t>
            </a:r>
            <a:r>
              <a:rPr lang="en-US" altLang="ru-RU" sz="1600" dirty="0" smtClean="0">
                <a:latin typeface="Gabriola" panose="04040605051002020D02" pitchFamily="82" charset="0"/>
              </a:rPr>
              <a:t>(XVI </a:t>
            </a:r>
            <a:r>
              <a:rPr lang="ru-RU" altLang="ru-RU" sz="1600" dirty="0" smtClean="0">
                <a:latin typeface="Gabriola" panose="04040605051002020D02" pitchFamily="82" charset="0"/>
              </a:rPr>
              <a:t>в</a:t>
            </a:r>
            <a:r>
              <a:rPr lang="en-US" altLang="ru-RU" sz="1600" dirty="0" smtClean="0">
                <a:latin typeface="Gabriola" panose="04040605051002020D02" pitchFamily="82" charset="0"/>
              </a:rPr>
              <a:t>.)</a:t>
            </a:r>
            <a:r>
              <a:rPr lang="ru-RU" altLang="ru-RU" sz="1600" dirty="0" smtClean="0">
                <a:latin typeface="Gabriola" panose="04040605051002020D02" pitchFamily="82" charset="0"/>
              </a:rPr>
              <a:t> </a:t>
            </a:r>
            <a:endParaRPr lang="en-US" altLang="ru-RU" sz="1600" dirty="0">
              <a:latin typeface="Gabriola" panose="04040605051002020D02" pitchFamily="82" charset="0"/>
            </a:endParaRPr>
          </a:p>
          <a:p>
            <a:pPr eaLnBrk="1" hangingPunct="1"/>
            <a:endParaRPr lang="en-US" altLang="ru-RU" sz="1600" dirty="0">
              <a:latin typeface="Gabriola" panose="04040605051002020D02" pitchFamily="82" charset="0"/>
            </a:endParaRPr>
          </a:p>
        </p:txBody>
      </p:sp>
      <p:pic>
        <p:nvPicPr>
          <p:cNvPr id="3074" name="Picture 2" descr="C:\Users\Sasa Delic\Downloads\Sem chudes sveta\fruska gora\article64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477000" y="0"/>
            <a:ext cx="2667000" cy="2819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76" name="Picture 4" descr="C:\Users\Sasa Delic\Downloads\Sem chudes sveta\fruska gora\freske-remeta.jpg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95800" y="0"/>
            <a:ext cx="2057400" cy="2819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77" name="Picture 5" descr="C:\Users\Sasa Delic\Downloads\Sem chudes sveta\fruska gora\sddefault.jpg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28800" y="0"/>
            <a:ext cx="2743199" cy="2819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157" name="Rectangle 24"/>
          <p:cNvSpPr>
            <a:spLocks noChangeArrowheads="1"/>
          </p:cNvSpPr>
          <p:nvPr/>
        </p:nvSpPr>
        <p:spPr bwMode="auto">
          <a:xfrm>
            <a:off x="1981200" y="6172200"/>
            <a:ext cx="6781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endParaRPr lang="en-US" sz="1600" b="1" dirty="0">
              <a:solidFill>
                <a:srgbClr val="FFFF99"/>
              </a:solidFill>
              <a:latin typeface="Gabriola" pitchFamily="82" charset="0"/>
              <a:cs typeface="Arial" charset="0"/>
            </a:endParaRPr>
          </a:p>
          <a:p>
            <a:pPr>
              <a:defRPr/>
            </a:pPr>
            <a:r>
              <a:rPr lang="ru-RU" sz="1600" b="1" dirty="0" err="1" smtClean="0">
                <a:solidFill>
                  <a:schemeClr val="bg1"/>
                </a:solidFill>
                <a:latin typeface="Gabriola" pitchFamily="82" charset="0"/>
                <a:cs typeface="Arial" charset="0"/>
              </a:rPr>
              <a:t>Фрушка</a:t>
            </a:r>
            <a:r>
              <a:rPr lang="en-US" sz="1600" b="1" dirty="0" smtClean="0">
                <a:solidFill>
                  <a:schemeClr val="bg1"/>
                </a:solidFill>
                <a:latin typeface="Gabriola" pitchFamily="82" charset="0"/>
                <a:cs typeface="Arial" charset="0"/>
              </a:rPr>
              <a:t>–</a:t>
            </a:r>
            <a:r>
              <a:rPr lang="ru-RU" sz="1600" b="1" dirty="0" smtClean="0">
                <a:solidFill>
                  <a:schemeClr val="bg1"/>
                </a:solidFill>
                <a:latin typeface="Gabriola" pitchFamily="82" charset="0"/>
                <a:cs typeface="Arial" charset="0"/>
              </a:rPr>
              <a:t>Гору  </a:t>
            </a:r>
            <a:r>
              <a:rPr lang="ru-RU" sz="1600" b="1" dirty="0">
                <a:solidFill>
                  <a:schemeClr val="bg1"/>
                </a:solidFill>
                <a:latin typeface="Gabriola" pitchFamily="82" charset="0"/>
                <a:cs typeface="Arial" charset="0"/>
              </a:rPr>
              <a:t>часто называют </a:t>
            </a:r>
            <a:r>
              <a:rPr lang="ru-RU" sz="1400" b="1" dirty="0">
                <a:solidFill>
                  <a:schemeClr val="bg1"/>
                </a:solidFill>
                <a:latin typeface="Gabriola" pitchFamily="82" charset="0"/>
                <a:cs typeface="Gautami" pitchFamily="34" charset="0"/>
              </a:rPr>
              <a:t>Вторым Иерусалимом </a:t>
            </a:r>
            <a:r>
              <a:rPr lang="ru-RU" sz="1400" b="1" dirty="0" smtClean="0">
                <a:solidFill>
                  <a:schemeClr val="bg1"/>
                </a:solidFill>
                <a:latin typeface="Gabriola" pitchFamily="82" charset="0"/>
                <a:cs typeface="Gautami" pitchFamily="34" charset="0"/>
              </a:rPr>
              <a:t>,Сербским или</a:t>
            </a:r>
            <a:r>
              <a:rPr lang="ru-RU" sz="1600" b="1" dirty="0" smtClean="0">
                <a:solidFill>
                  <a:schemeClr val="bg1"/>
                </a:solidFill>
                <a:latin typeface="Gabriola" pitchFamily="82" charset="0"/>
                <a:cs typeface="Arial" charset="0"/>
              </a:rPr>
              <a:t> </a:t>
            </a:r>
            <a:r>
              <a:rPr lang="ru-RU" sz="1600" b="1" dirty="0">
                <a:solidFill>
                  <a:schemeClr val="bg1"/>
                </a:solidFill>
                <a:latin typeface="Gabriola" pitchFamily="82" charset="0"/>
                <a:cs typeface="Arial" charset="0"/>
              </a:rPr>
              <a:t>Среднеевропейским Афоном. </a:t>
            </a:r>
            <a:endParaRPr lang="en-US" sz="1600" b="1" dirty="0">
              <a:solidFill>
                <a:schemeClr val="bg1"/>
              </a:solidFill>
              <a:latin typeface="Gabriola" pitchFamily="82" charset="0"/>
              <a:cs typeface="Arial" charset="0"/>
            </a:endParaRPr>
          </a:p>
        </p:txBody>
      </p:sp>
      <p:sp>
        <p:nvSpPr>
          <p:cNvPr id="6158" name="Rectangle 13"/>
          <p:cNvSpPr>
            <a:spLocks noChangeArrowheads="1"/>
          </p:cNvSpPr>
          <p:nvPr/>
        </p:nvSpPr>
        <p:spPr bwMode="auto">
          <a:xfrm>
            <a:off x="2971800" y="2438400"/>
            <a:ext cx="14493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1400" b="1">
                <a:solidFill>
                  <a:schemeClr val="bg1"/>
                </a:solidFill>
                <a:latin typeface="Gabriola" panose="04040605051002020D02" pitchFamily="82" charset="0"/>
              </a:rPr>
              <a:t>монастырь Крушедол</a:t>
            </a:r>
            <a:endParaRPr lang="en-US" altLang="ru-RU" sz="1400" b="1">
              <a:solidFill>
                <a:schemeClr val="bg1"/>
              </a:solidFill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76200" y="1143000"/>
            <a:ext cx="1676400" cy="1295400"/>
          </a:xfrm>
          <a:prstGeom prst="roundRect">
            <a:avLst/>
          </a:prstGeom>
          <a:solidFill>
            <a:srgbClr val="FFFF99">
              <a:alpha val="53000"/>
            </a:srgbClr>
          </a:solidFill>
          <a:ln>
            <a:solidFill>
              <a:srgbClr val="C00000">
                <a:alpha val="24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>
              <a:lnSpc>
                <a:spcPts val="1500"/>
              </a:lnSpc>
            </a:pPr>
            <a:r>
              <a:rPr lang="ru-RU" altLang="ru-RU" sz="1700" b="1" dirty="0" smtClean="0">
                <a:solidFill>
                  <a:srgbClr val="800000"/>
                </a:solidFill>
                <a:latin typeface="Gabriola" panose="04040605051002020D02" pitchFamily="82" charset="0"/>
              </a:rPr>
              <a:t>Сербский Афон. Уникальный комплекс </a:t>
            </a:r>
            <a:r>
              <a:rPr lang="ru-RU" altLang="ru-RU" sz="1700" b="1" dirty="0">
                <a:solidFill>
                  <a:srgbClr val="800000"/>
                </a:solidFill>
                <a:latin typeface="Gabriola" panose="04040605051002020D02" pitchFamily="82" charset="0"/>
              </a:rPr>
              <a:t>православных </a:t>
            </a:r>
            <a:r>
              <a:rPr lang="ru-RU" altLang="ru-RU" sz="1700" b="1" dirty="0" smtClean="0">
                <a:solidFill>
                  <a:srgbClr val="800000"/>
                </a:solidFill>
                <a:latin typeface="Gabriola" panose="04040605051002020D02" pitchFamily="82" charset="0"/>
              </a:rPr>
              <a:t> монастырей</a:t>
            </a:r>
            <a:endParaRPr lang="en-US" altLang="ru-RU" sz="1700" b="1" dirty="0">
              <a:solidFill>
                <a:srgbClr val="800000"/>
              </a:solidFill>
              <a:latin typeface="Gabriola" panose="04040605051002020D02" pitchFamily="82" charset="0"/>
            </a:endParaRPr>
          </a:p>
        </p:txBody>
      </p:sp>
    </p:spTree>
  </p:cSld>
  <p:clrMapOvr>
    <a:masterClrMapping/>
  </p:clrMapOvr>
  <p:transition advTm="3642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1" descr="print (2).jpg"/>
          <p:cNvPicPr>
            <a:picLocks noGrp="1" noChangeAspect="1"/>
          </p:cNvPicPr>
          <p:nvPr isPhoto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TextBox 2"/>
          <p:cNvSpPr txBox="1">
            <a:spLocks noChangeArrowheads="1"/>
          </p:cNvSpPr>
          <p:nvPr/>
        </p:nvSpPr>
        <p:spPr bwMode="auto">
          <a:xfrm>
            <a:off x="0" y="228600"/>
            <a:ext cx="2057400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600" b="1" dirty="0">
                <a:solidFill>
                  <a:srgbClr val="800000"/>
                </a:solidFill>
                <a:latin typeface="Gabriola" panose="04040605051002020D02" pitchFamily="82" charset="0"/>
              </a:rPr>
              <a:t>Башня</a:t>
            </a:r>
            <a:r>
              <a:rPr lang="en-US" altLang="ru-RU" sz="2600" b="1" dirty="0">
                <a:solidFill>
                  <a:srgbClr val="800000"/>
                </a:solidFill>
                <a:latin typeface="Gabriola" panose="04040605051002020D02" pitchFamily="82" charset="0"/>
              </a:rPr>
              <a:t> </a:t>
            </a:r>
            <a:r>
              <a:rPr lang="ru-RU" altLang="ru-RU" sz="2600" b="1" dirty="0">
                <a:solidFill>
                  <a:srgbClr val="800000"/>
                </a:solidFill>
                <a:latin typeface="Gabriola" panose="04040605051002020D02" pitchFamily="82" charset="0"/>
              </a:rPr>
              <a:t>черепов</a:t>
            </a:r>
            <a:endParaRPr lang="en-US" altLang="ru-RU" sz="2600" b="1" dirty="0">
              <a:solidFill>
                <a:srgbClr val="800000"/>
              </a:solidFill>
              <a:latin typeface="Gabriola" panose="04040605051002020D02" pitchFamily="82" charset="0"/>
            </a:endParaRPr>
          </a:p>
          <a:p>
            <a:pPr eaLnBrk="1" hangingPunct="1"/>
            <a:r>
              <a:rPr lang="ru-RU" altLang="ru-RU" sz="2600" b="1" dirty="0" smtClean="0">
                <a:solidFill>
                  <a:srgbClr val="800000"/>
                </a:solidFill>
                <a:latin typeface="Gabriola" panose="04040605051002020D02" pitchFamily="82" charset="0"/>
              </a:rPr>
              <a:t>Челе-</a:t>
            </a:r>
            <a:r>
              <a:rPr lang="ru-RU" altLang="ru-RU" sz="2600" b="1" dirty="0" err="1" smtClean="0">
                <a:solidFill>
                  <a:srgbClr val="800000"/>
                </a:solidFill>
                <a:latin typeface="Gabriola" panose="04040605051002020D02" pitchFamily="82" charset="0"/>
              </a:rPr>
              <a:t>Кула</a:t>
            </a:r>
            <a:endParaRPr lang="ru-RU" altLang="ru-RU" sz="2600" b="1" dirty="0" smtClean="0">
              <a:solidFill>
                <a:srgbClr val="800000"/>
              </a:solidFill>
              <a:latin typeface="Gabriola" panose="04040605051002020D02" pitchFamily="82" charset="0"/>
            </a:endParaRPr>
          </a:p>
        </p:txBody>
      </p:sp>
      <p:sp>
        <p:nvSpPr>
          <p:cNvPr id="7172" name="TextBox 3"/>
          <p:cNvSpPr txBox="1">
            <a:spLocks noChangeArrowheads="1"/>
          </p:cNvSpPr>
          <p:nvPr/>
        </p:nvSpPr>
        <p:spPr bwMode="auto">
          <a:xfrm>
            <a:off x="6172200" y="152400"/>
            <a:ext cx="2971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 sz="1600">
              <a:latin typeface="Gabriola" panose="04040605051002020D02" pitchFamily="82" charset="0"/>
            </a:endParaRPr>
          </a:p>
        </p:txBody>
      </p:sp>
      <p:sp>
        <p:nvSpPr>
          <p:cNvPr id="7173" name="TextBox 5"/>
          <p:cNvSpPr txBox="1">
            <a:spLocks noChangeArrowheads="1"/>
          </p:cNvSpPr>
          <p:nvPr/>
        </p:nvSpPr>
        <p:spPr bwMode="auto">
          <a:xfrm>
            <a:off x="6096000" y="1828800"/>
            <a:ext cx="2819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 sz="1600">
              <a:latin typeface="Gabriola" panose="04040605051002020D02" pitchFamily="82" charset="0"/>
            </a:endParaRPr>
          </a:p>
        </p:txBody>
      </p:sp>
      <p:pic>
        <p:nvPicPr>
          <p:cNvPr id="2050" name="Picture 2" descr="C:\Users\Sasa Delic\Downloads\Sem chudes sveta\Chele-kula\4f7c4955a186e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80273" y="-33552"/>
            <a:ext cx="3629927" cy="23957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175" name="TextBox 13"/>
          <p:cNvSpPr txBox="1">
            <a:spLocks noChangeArrowheads="1"/>
          </p:cNvSpPr>
          <p:nvPr/>
        </p:nvSpPr>
        <p:spPr bwMode="auto">
          <a:xfrm>
            <a:off x="5562600" y="76200"/>
            <a:ext cx="3429000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1600" dirty="0">
                <a:latin typeface="Gabriola" panose="04040605051002020D02" pitchFamily="82" charset="0"/>
              </a:rPr>
              <a:t>Башня </a:t>
            </a:r>
            <a:r>
              <a:rPr lang="ru-RU" altLang="ru-RU" sz="1600" dirty="0" smtClean="0">
                <a:latin typeface="Gabriola" panose="04040605051002020D02" pitchFamily="82" charset="0"/>
              </a:rPr>
              <a:t>Челе-</a:t>
            </a:r>
            <a:r>
              <a:rPr lang="ru-RU" altLang="ru-RU" sz="1600" dirty="0" err="1" smtClean="0">
                <a:latin typeface="Gabriola" panose="04040605051002020D02" pitchFamily="82" charset="0"/>
              </a:rPr>
              <a:t>Кула</a:t>
            </a:r>
            <a:r>
              <a:rPr lang="ru-RU" altLang="ru-RU" sz="1600" dirty="0" smtClean="0">
                <a:latin typeface="Gabriola" panose="04040605051002020D02" pitchFamily="82" charset="0"/>
              </a:rPr>
              <a:t> (</a:t>
            </a:r>
            <a:r>
              <a:rPr lang="ru-RU" altLang="ru-RU" sz="1600" dirty="0" err="1" smtClean="0">
                <a:latin typeface="Gabriola" panose="04040605051002020D02" pitchFamily="82" charset="0"/>
              </a:rPr>
              <a:t>г.Ниш</a:t>
            </a:r>
            <a:r>
              <a:rPr lang="ru-RU" altLang="ru-RU" sz="1600" dirty="0" smtClean="0">
                <a:latin typeface="Gabriola" panose="04040605051002020D02" pitchFamily="82" charset="0"/>
              </a:rPr>
              <a:t>)  - самое зловещее напоминание о борьбе сербов против ига Османской империи. </a:t>
            </a:r>
          </a:p>
          <a:p>
            <a:pPr eaLnBrk="1" hangingPunct="1"/>
            <a:r>
              <a:rPr lang="ru-RU" altLang="ru-RU" sz="1600" dirty="0">
                <a:latin typeface="Gabriola" panose="04040605051002020D02" pitchFamily="82" charset="0"/>
              </a:rPr>
              <a:t>В 1809 году </a:t>
            </a:r>
            <a:r>
              <a:rPr lang="ru-RU" altLang="ru-RU" sz="1600" dirty="0" smtClean="0">
                <a:latin typeface="Gabriola" panose="04040605051002020D02" pitchFamily="82" charset="0"/>
              </a:rPr>
              <a:t> </a:t>
            </a:r>
            <a:r>
              <a:rPr lang="ru-RU" altLang="ru-RU" sz="1600" dirty="0">
                <a:latin typeface="Gabriola" panose="04040605051002020D02" pitchFamily="82" charset="0"/>
              </a:rPr>
              <a:t>на горе </a:t>
            </a:r>
            <a:r>
              <a:rPr lang="ru-RU" altLang="ru-RU" sz="1600" dirty="0" err="1" smtClean="0">
                <a:latin typeface="Gabriola" panose="04040605051002020D02" pitchFamily="82" charset="0"/>
              </a:rPr>
              <a:t>Чегар</a:t>
            </a:r>
            <a:r>
              <a:rPr lang="ru-RU" altLang="ru-RU" sz="1600" dirty="0" smtClean="0">
                <a:latin typeface="Gabriola" panose="04040605051002020D02" pitchFamily="82" charset="0"/>
              </a:rPr>
              <a:t> </a:t>
            </a:r>
            <a:r>
              <a:rPr lang="ru-RU" altLang="ru-RU" sz="1600" dirty="0">
                <a:latin typeface="Gabriola" panose="04040605051002020D02" pitchFamily="82" charset="0"/>
              </a:rPr>
              <a:t>сербский воевода Стефан </a:t>
            </a:r>
            <a:r>
              <a:rPr lang="ru-RU" altLang="ru-RU" sz="1600" dirty="0" err="1">
                <a:latin typeface="Gabriola" panose="04040605051002020D02" pitchFamily="82" charset="0"/>
              </a:rPr>
              <a:t>Синджелич</a:t>
            </a:r>
            <a:r>
              <a:rPr lang="ru-RU" altLang="ru-RU" sz="1600" dirty="0">
                <a:latin typeface="Gabriola" panose="04040605051002020D02" pitchFamily="82" charset="0"/>
              </a:rPr>
              <a:t> вместе со своим войском был разбит турецкими воинами и, не желая сдаваться врагу, предпочел смерть, взорвав остатки пороховых запасов. </a:t>
            </a:r>
            <a:endParaRPr lang="ru-RU" altLang="ru-RU" sz="1600" dirty="0" smtClean="0">
              <a:latin typeface="Gabriola" panose="04040605051002020D02" pitchFamily="82" charset="0"/>
            </a:endParaRPr>
          </a:p>
          <a:p>
            <a:pPr eaLnBrk="1" hangingPunct="1"/>
            <a:r>
              <a:rPr lang="ru-RU" altLang="ru-RU" sz="1600" dirty="0">
                <a:latin typeface="Gabriola" panose="04040605051002020D02" pitchFamily="82" charset="0"/>
              </a:rPr>
              <a:t>Из черепов </a:t>
            </a:r>
            <a:r>
              <a:rPr lang="ru-RU" altLang="ru-RU" sz="1600" dirty="0" err="1">
                <a:latin typeface="Gabriola" panose="04040605051002020D02" pitchFamily="82" charset="0"/>
              </a:rPr>
              <a:t>Синджелича</a:t>
            </a:r>
            <a:r>
              <a:rPr lang="ru-RU" altLang="ru-RU" sz="1600" dirty="0">
                <a:latin typeface="Gabriola" panose="04040605051002020D02" pitchFamily="82" charset="0"/>
              </a:rPr>
              <a:t> и почти тысячи его погибших </a:t>
            </a:r>
            <a:r>
              <a:rPr lang="ru-RU" altLang="ru-RU" sz="1600" dirty="0" smtClean="0">
                <a:latin typeface="Gabriola" panose="04040605051002020D02" pitchFamily="82" charset="0"/>
              </a:rPr>
              <a:t>воинов турки </a:t>
            </a:r>
            <a:r>
              <a:rPr lang="ru-RU" altLang="ru-RU" sz="1600" dirty="0">
                <a:latin typeface="Gabriola" panose="04040605051002020D02" pitchFamily="82" charset="0"/>
              </a:rPr>
              <a:t>построили башню, а кожу с их голов набили соломой и отправили султану в Константинополь</a:t>
            </a:r>
            <a:r>
              <a:rPr lang="ru-RU" altLang="ru-RU" sz="1600" dirty="0" smtClean="0">
                <a:latin typeface="Gabriola" panose="04040605051002020D02" pitchFamily="82" charset="0"/>
              </a:rPr>
              <a:t>.</a:t>
            </a:r>
            <a:endParaRPr lang="ru-RU" altLang="ru-RU" sz="1600" dirty="0">
              <a:latin typeface="Gabriola" panose="04040605051002020D02" pitchFamily="82" charset="0"/>
            </a:endParaRPr>
          </a:p>
        </p:txBody>
      </p:sp>
      <p:pic>
        <p:nvPicPr>
          <p:cNvPr id="2051" name="Picture 3" descr="C:\Users\Sasa Delic\Downloads\Sem chudes sveta\Chele-kula\45239992_gde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11804" y="4395153"/>
            <a:ext cx="3810000" cy="2438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4" name="Picture 6" descr="C:\Users\Sasa Delic\Downloads\Sem chudes sveta\Chele-kula\183_19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53727" y="2362200"/>
            <a:ext cx="1828800" cy="2286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7" name="Picture 9" descr="C:\Users\Sasa Delic\Downloads\Sem chudes sveta\Chele-kula\129-620x545.jpg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28800" y="2362200"/>
            <a:ext cx="1784963" cy="2209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179" name="TextBox 21"/>
          <p:cNvSpPr txBox="1">
            <a:spLocks noChangeArrowheads="1"/>
          </p:cNvSpPr>
          <p:nvPr/>
        </p:nvSpPr>
        <p:spPr bwMode="auto">
          <a:xfrm>
            <a:off x="5486400" y="6248400"/>
            <a:ext cx="33702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ru-RU" sz="1400" b="1">
              <a:solidFill>
                <a:srgbClr val="FFFF99"/>
              </a:solidFill>
              <a:latin typeface="Gabriola" panose="04040605051002020D02" pitchFamily="82" charset="0"/>
            </a:endParaRPr>
          </a:p>
          <a:p>
            <a:pPr eaLnBrk="1" hangingPunct="1"/>
            <a:r>
              <a:rPr lang="ru-RU" altLang="ru-RU" sz="1400" b="1">
                <a:solidFill>
                  <a:schemeClr val="bg1"/>
                </a:solidFill>
                <a:latin typeface="Gabriola" panose="04040605051002020D02" pitchFamily="82" charset="0"/>
              </a:rPr>
              <a:t>В 1979 году Челе-Кула признана памятником культуры</a:t>
            </a:r>
            <a:r>
              <a:rPr lang="ru-RU" altLang="ru-RU" sz="1400" b="1">
                <a:solidFill>
                  <a:srgbClr val="FFFF99"/>
                </a:solidFill>
                <a:latin typeface="Gabriola" panose="04040605051002020D02" pitchFamily="82" charset="0"/>
              </a:rPr>
              <a:t>.</a:t>
            </a:r>
            <a:endParaRPr lang="en-US" altLang="ru-RU" sz="1400" b="1">
              <a:solidFill>
                <a:srgbClr val="FFFF99"/>
              </a:solidFill>
              <a:latin typeface="Gabriola" panose="04040605051002020D02" pitchFamily="82" charset="0"/>
            </a:endParaRPr>
          </a:p>
        </p:txBody>
      </p:sp>
      <p:sp>
        <p:nvSpPr>
          <p:cNvPr id="7182" name="Rectangle 24"/>
          <p:cNvSpPr>
            <a:spLocks noChangeArrowheads="1"/>
          </p:cNvSpPr>
          <p:nvPr/>
        </p:nvSpPr>
        <p:spPr bwMode="auto">
          <a:xfrm>
            <a:off x="1828800" y="4419600"/>
            <a:ext cx="3581400" cy="23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1600" dirty="0" smtClean="0">
                <a:latin typeface="Gabriola" panose="04040605051002020D02" pitchFamily="82" charset="0"/>
              </a:rPr>
              <a:t>К настоящему </a:t>
            </a:r>
            <a:r>
              <a:rPr lang="ru-RU" altLang="ru-RU" sz="1600" dirty="0">
                <a:latin typeface="Gabriola" panose="04040605051002020D02" pitchFamily="82" charset="0"/>
              </a:rPr>
              <a:t>времени </a:t>
            </a:r>
            <a:r>
              <a:rPr lang="ru-RU" altLang="ru-RU" sz="1600" dirty="0" smtClean="0">
                <a:latin typeface="Gabriola" panose="04040605051002020D02" pitchFamily="82" charset="0"/>
              </a:rPr>
              <a:t>из 952 черепов </a:t>
            </a:r>
            <a:r>
              <a:rPr lang="ru-RU" altLang="ru-RU" sz="1600" dirty="0">
                <a:latin typeface="Gabriola" panose="04040605051002020D02" pitchFamily="82" charset="0"/>
              </a:rPr>
              <a:t>осталось только </a:t>
            </a:r>
            <a:r>
              <a:rPr lang="ru-RU" altLang="ru-RU" sz="1600" dirty="0" smtClean="0">
                <a:latin typeface="Gabriola" panose="04040605051002020D02" pitchFamily="82" charset="0"/>
              </a:rPr>
              <a:t>58.  Для сохранности башни и в память о погибших сербских воинах в 1892 г. Челе-</a:t>
            </a:r>
            <a:r>
              <a:rPr lang="ru-RU" altLang="ru-RU" sz="1600" dirty="0" err="1" smtClean="0">
                <a:latin typeface="Gabriola" panose="04040605051002020D02" pitchFamily="82" charset="0"/>
              </a:rPr>
              <a:t>Кула</a:t>
            </a:r>
            <a:r>
              <a:rPr lang="ru-RU" altLang="ru-RU" sz="1600" dirty="0" smtClean="0">
                <a:latin typeface="Gabriola" panose="04040605051002020D02" pitchFamily="82" charset="0"/>
              </a:rPr>
              <a:t> была обнесена </a:t>
            </a:r>
            <a:r>
              <a:rPr lang="ru-RU" altLang="ru-RU" sz="1600" dirty="0">
                <a:latin typeface="Gabriola" panose="04040605051002020D02" pitchFamily="82" charset="0"/>
              </a:rPr>
              <a:t>часовней. Памятник свидетельствует не только о </a:t>
            </a:r>
            <a:r>
              <a:rPr lang="ru-RU" altLang="ru-RU" sz="1600" dirty="0" smtClean="0">
                <a:latin typeface="Gabriola" panose="04040605051002020D02" pitchFamily="82" charset="0"/>
              </a:rPr>
              <a:t>жестокости завоевателей, </a:t>
            </a:r>
            <a:r>
              <a:rPr lang="ru-RU" altLang="ru-RU" sz="1600" dirty="0">
                <a:latin typeface="Gabriola" panose="04040605051002020D02" pitchFamily="82" charset="0"/>
              </a:rPr>
              <a:t>но и о грозном протесте против войн</a:t>
            </a:r>
            <a:r>
              <a:rPr lang="ru-RU" altLang="ru-RU" sz="1600" dirty="0" smtClean="0">
                <a:latin typeface="Gabriola" panose="04040605051002020D02" pitchFamily="82" charset="0"/>
              </a:rPr>
              <a:t>. </a:t>
            </a:r>
            <a:endParaRPr lang="ru-RU" altLang="ru-RU" sz="1600" dirty="0">
              <a:latin typeface="Gabriola" panose="04040605051002020D02" pitchFamily="82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ru-RU" sz="1600" b="1" dirty="0" err="1" smtClean="0">
                <a:solidFill>
                  <a:srgbClr val="800000"/>
                </a:solidFill>
                <a:latin typeface="Gabriola" panose="04040605051002020D02" pitchFamily="82" charset="0"/>
              </a:rPr>
              <a:t>Францкзский</a:t>
            </a:r>
            <a:r>
              <a:rPr lang="ru-RU" sz="1600" b="1" dirty="0" smtClean="0">
                <a:solidFill>
                  <a:srgbClr val="800000"/>
                </a:solidFill>
                <a:latin typeface="Gabriola" panose="04040605051002020D02" pitchFamily="82" charset="0"/>
              </a:rPr>
              <a:t> </a:t>
            </a:r>
            <a:r>
              <a:rPr lang="ru-RU" sz="1600" b="1" dirty="0">
                <a:solidFill>
                  <a:srgbClr val="800000"/>
                </a:solidFill>
                <a:latin typeface="Gabriola" panose="04040605051002020D02" pitchFamily="82" charset="0"/>
              </a:rPr>
              <a:t>писатель </a:t>
            </a:r>
            <a:r>
              <a:rPr lang="ru-RU" sz="1600" b="1" dirty="0" err="1" smtClean="0">
                <a:solidFill>
                  <a:srgbClr val="800000"/>
                </a:solidFill>
                <a:latin typeface="Gabriola" panose="04040605051002020D02" pitchFamily="82" charset="0"/>
              </a:rPr>
              <a:t>Ламартен</a:t>
            </a:r>
            <a:r>
              <a:rPr lang="ru-RU" sz="1600" b="1" dirty="0" smtClean="0">
                <a:solidFill>
                  <a:srgbClr val="800000"/>
                </a:solidFill>
                <a:latin typeface="Gabriola" panose="04040605051002020D02" pitchFamily="82" charset="0"/>
              </a:rPr>
              <a:t>: «Пусть </a:t>
            </a:r>
            <a:r>
              <a:rPr lang="ru-RU" sz="1600" b="1" dirty="0">
                <a:solidFill>
                  <a:srgbClr val="800000"/>
                </a:solidFill>
                <a:latin typeface="Gabriola" panose="04040605051002020D02" pitchFamily="82" charset="0"/>
              </a:rPr>
              <a:t>сербы сохранят этот памятник! Он научит их детей тому, чего стоит свобода народа и какую цену заплатили за нее их </a:t>
            </a:r>
            <a:r>
              <a:rPr lang="ru-RU" sz="1600" b="1" dirty="0" smtClean="0">
                <a:solidFill>
                  <a:srgbClr val="800000"/>
                </a:solidFill>
                <a:latin typeface="Gabriola" panose="04040605051002020D02" pitchFamily="82" charset="0"/>
              </a:rPr>
              <a:t>отцы.»</a:t>
            </a:r>
            <a:endParaRPr lang="ru-RU" altLang="ru-RU" sz="1600" b="1" dirty="0">
              <a:solidFill>
                <a:srgbClr val="800000"/>
              </a:solidFill>
              <a:latin typeface="Gabriola" panose="04040605051002020D02" pitchFamily="82" charset="0"/>
            </a:endParaRPr>
          </a:p>
        </p:txBody>
      </p:sp>
      <p:pic>
        <p:nvPicPr>
          <p:cNvPr id="2058" name="Picture 10" descr="C:\Users\Sasa Delic\Downloads\Sem chudes sveta\Chele-kula\8eun699kce.jpg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34000" y="3048000"/>
            <a:ext cx="3810000" cy="1524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185" name="Rectangle 17"/>
          <p:cNvSpPr>
            <a:spLocks noChangeArrowheads="1"/>
          </p:cNvSpPr>
          <p:nvPr/>
        </p:nvSpPr>
        <p:spPr bwMode="auto">
          <a:xfrm>
            <a:off x="4114800" y="4343400"/>
            <a:ext cx="17097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1400" b="1" dirty="0">
                <a:solidFill>
                  <a:schemeClr val="bg1"/>
                </a:solidFill>
                <a:latin typeface="Gabriola" panose="04040605051002020D02" pitchFamily="82" charset="0"/>
              </a:rPr>
              <a:t>                </a:t>
            </a:r>
            <a:r>
              <a:rPr lang="ru-RU" altLang="ru-RU" sz="1400" b="1" dirty="0">
                <a:solidFill>
                  <a:schemeClr val="bg1"/>
                </a:solidFill>
                <a:latin typeface="Gabriola" panose="04040605051002020D02" pitchFamily="82" charset="0"/>
              </a:rPr>
              <a:t>Часовня</a:t>
            </a:r>
            <a:endParaRPr lang="en-US" altLang="ru-RU" sz="1400" b="1" dirty="0">
              <a:solidFill>
                <a:schemeClr val="bg1"/>
              </a:solidFill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76200" y="1295400"/>
            <a:ext cx="1676400" cy="1704975"/>
          </a:xfrm>
          <a:prstGeom prst="roundRect">
            <a:avLst/>
          </a:prstGeom>
          <a:solidFill>
            <a:srgbClr val="FFFF99">
              <a:alpha val="53000"/>
            </a:srgbClr>
          </a:solidFill>
          <a:ln>
            <a:solidFill>
              <a:srgbClr val="C00000">
                <a:alpha val="24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>
              <a:lnSpc>
                <a:spcPts val="1500"/>
              </a:lnSpc>
            </a:pPr>
            <a:r>
              <a:rPr lang="ru-RU" altLang="ru-RU" sz="1700" b="1" dirty="0" smtClean="0">
                <a:solidFill>
                  <a:srgbClr val="800000"/>
                </a:solidFill>
                <a:latin typeface="Gabriola" panose="04040605051002020D02" pitchFamily="82" charset="0"/>
              </a:rPr>
              <a:t>Один из самых зловещих памятников мировой истории. Памятник культуры Сербии исключительной важности</a:t>
            </a:r>
            <a:endParaRPr lang="en-US" altLang="ru-RU" sz="1700" b="1" dirty="0">
              <a:solidFill>
                <a:srgbClr val="800000"/>
              </a:solidFill>
              <a:latin typeface="Gabriola" panose="04040605051002020D02" pitchFamily="82" charset="0"/>
            </a:endParaRPr>
          </a:p>
        </p:txBody>
      </p:sp>
    </p:spTree>
  </p:cSld>
  <p:clrMapOvr>
    <a:masterClrMapping/>
  </p:clrMapOvr>
  <p:transition advTm="4043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1" descr="print.jpg"/>
          <p:cNvPicPr>
            <a:picLocks noGrp="1" noChangeAspect="1"/>
          </p:cNvPicPr>
          <p:nvPr isPhoto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TextBox 3"/>
          <p:cNvSpPr txBox="1">
            <a:spLocks noChangeArrowheads="1"/>
          </p:cNvSpPr>
          <p:nvPr/>
        </p:nvSpPr>
        <p:spPr bwMode="auto">
          <a:xfrm>
            <a:off x="0" y="152400"/>
            <a:ext cx="1904999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300" b="1" dirty="0">
                <a:solidFill>
                  <a:srgbClr val="800000"/>
                </a:solidFill>
                <a:latin typeface="Gabriola" panose="04040605051002020D02" pitchFamily="82" charset="0"/>
              </a:rPr>
              <a:t>Церковь</a:t>
            </a:r>
            <a:endParaRPr lang="en-US" altLang="ru-RU" sz="2300" b="1" dirty="0">
              <a:solidFill>
                <a:srgbClr val="800000"/>
              </a:solidFill>
              <a:latin typeface="Gabriola" panose="04040605051002020D02" pitchFamily="82" charset="0"/>
            </a:endParaRPr>
          </a:p>
          <a:p>
            <a:pPr eaLnBrk="1" hangingPunct="1"/>
            <a:r>
              <a:rPr lang="ru-RU" altLang="ru-RU" sz="2300" b="1" dirty="0">
                <a:solidFill>
                  <a:srgbClr val="800000"/>
                </a:solidFill>
                <a:latin typeface="Gabriola" panose="04040605051002020D02" pitchFamily="82" charset="0"/>
              </a:rPr>
              <a:t>Святого</a:t>
            </a:r>
            <a:r>
              <a:rPr lang="en-US" altLang="ru-RU" sz="2300" b="1" dirty="0">
                <a:solidFill>
                  <a:srgbClr val="800000"/>
                </a:solidFill>
                <a:latin typeface="Gabriola" panose="04040605051002020D02" pitchFamily="82" charset="0"/>
              </a:rPr>
              <a:t> </a:t>
            </a:r>
            <a:r>
              <a:rPr lang="ru-RU" altLang="ru-RU" sz="2300" b="1" dirty="0" smtClean="0">
                <a:solidFill>
                  <a:srgbClr val="800000"/>
                </a:solidFill>
                <a:latin typeface="Gabriola" panose="04040605051002020D02" pitchFamily="82" charset="0"/>
              </a:rPr>
              <a:t>Георгия, </a:t>
            </a:r>
            <a:endParaRPr lang="en-US" altLang="ru-RU" sz="2300" b="1" dirty="0">
              <a:solidFill>
                <a:srgbClr val="800000"/>
              </a:solidFill>
              <a:latin typeface="Gabriola" panose="04040605051002020D02" pitchFamily="82" charset="0"/>
            </a:endParaRPr>
          </a:p>
          <a:p>
            <a:pPr eaLnBrk="1" hangingPunct="1"/>
            <a:r>
              <a:rPr lang="ru-RU" altLang="ru-RU" sz="2300" b="1" dirty="0" err="1" smtClean="0">
                <a:solidFill>
                  <a:srgbClr val="800000"/>
                </a:solidFill>
                <a:latin typeface="Gabriola" panose="04040605051002020D02" pitchFamily="82" charset="0"/>
              </a:rPr>
              <a:t>Топола</a:t>
            </a:r>
            <a:r>
              <a:rPr lang="ru-RU" altLang="ru-RU" sz="2300" b="1" dirty="0" smtClean="0">
                <a:solidFill>
                  <a:srgbClr val="800000"/>
                </a:solidFill>
                <a:latin typeface="Gabriola" panose="04040605051002020D02" pitchFamily="82" charset="0"/>
              </a:rPr>
              <a:t> (</a:t>
            </a:r>
            <a:r>
              <a:rPr lang="ru-RU" altLang="ru-RU" sz="2300" b="1" dirty="0" err="1" smtClean="0">
                <a:solidFill>
                  <a:srgbClr val="800000"/>
                </a:solidFill>
                <a:latin typeface="Gabriola" panose="04040605051002020D02" pitchFamily="82" charset="0"/>
              </a:rPr>
              <a:t>Опленац</a:t>
            </a:r>
            <a:r>
              <a:rPr lang="ru-RU" altLang="ru-RU" sz="2300" b="1" dirty="0" smtClean="0">
                <a:solidFill>
                  <a:srgbClr val="800000"/>
                </a:solidFill>
                <a:latin typeface="Gabriola" panose="04040605051002020D02" pitchFamily="82" charset="0"/>
              </a:rPr>
              <a:t>)</a:t>
            </a:r>
            <a:r>
              <a:rPr lang="ru-RU" altLang="ru-RU" sz="2300" b="1" dirty="0">
                <a:solidFill>
                  <a:srgbClr val="800000"/>
                </a:solidFill>
                <a:latin typeface="Gabriola" panose="04040605051002020D02" pitchFamily="82" charset="0"/>
              </a:rPr>
              <a:t/>
            </a:r>
            <a:br>
              <a:rPr lang="ru-RU" altLang="ru-RU" sz="2300" b="1" dirty="0">
                <a:solidFill>
                  <a:srgbClr val="800000"/>
                </a:solidFill>
                <a:latin typeface="Gabriola" panose="04040605051002020D02" pitchFamily="82" charset="0"/>
              </a:rPr>
            </a:br>
            <a:r>
              <a:rPr lang="ru-RU" altLang="ru-RU" dirty="0">
                <a:latin typeface="Calibri" panose="020F0502020204030204" pitchFamily="34" charset="0"/>
              </a:rPr>
              <a:t/>
            </a:r>
            <a:br>
              <a:rPr lang="ru-RU" altLang="ru-RU" dirty="0">
                <a:latin typeface="Calibri" panose="020F0502020204030204" pitchFamily="34" charset="0"/>
              </a:rPr>
            </a:br>
            <a:endParaRPr lang="en-US" altLang="ru-RU" dirty="0">
              <a:latin typeface="Calibri" panose="020F0502020204030204" pitchFamily="34" charset="0"/>
            </a:endParaRPr>
          </a:p>
        </p:txBody>
      </p:sp>
      <p:pic>
        <p:nvPicPr>
          <p:cNvPr id="1026" name="Picture 2" descr="C:\Users\Sasa Delic\Downloads\Sem chudes sveta\sv. djordje\svdj oplenac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28800" y="0"/>
            <a:ext cx="2590800" cy="3200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197" name="TextBox 5"/>
          <p:cNvSpPr txBox="1">
            <a:spLocks noChangeArrowheads="1"/>
          </p:cNvSpPr>
          <p:nvPr/>
        </p:nvSpPr>
        <p:spPr bwMode="auto">
          <a:xfrm>
            <a:off x="4572000" y="152400"/>
            <a:ext cx="434340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1600" dirty="0" smtClean="0">
                <a:latin typeface="Gabriola" panose="04040605051002020D02" pitchFamily="82" charset="0"/>
              </a:rPr>
              <a:t>Церковь</a:t>
            </a:r>
            <a:r>
              <a:rPr lang="en-US" altLang="ru-RU" sz="1600" dirty="0" smtClean="0">
                <a:latin typeface="Gabriola" panose="04040605051002020D02" pitchFamily="82" charset="0"/>
              </a:rPr>
              <a:t> </a:t>
            </a:r>
            <a:r>
              <a:rPr lang="ru-RU" altLang="ru-RU" sz="1600" dirty="0" err="1" smtClean="0">
                <a:latin typeface="Gabriola" panose="04040605051002020D02" pitchFamily="82" charset="0"/>
              </a:rPr>
              <a:t>Св</a:t>
            </a:r>
            <a:r>
              <a:rPr lang="en-US" altLang="ru-RU" sz="1600" dirty="0" smtClean="0">
                <a:latin typeface="Gabriola" panose="04040605051002020D02" pitchFamily="82" charset="0"/>
              </a:rPr>
              <a:t>. </a:t>
            </a:r>
            <a:r>
              <a:rPr lang="ru-RU" altLang="ru-RU" sz="1600" dirty="0" smtClean="0">
                <a:latin typeface="Gabriola" panose="04040605051002020D02" pitchFamily="82" charset="0"/>
              </a:rPr>
              <a:t>Георгия была </a:t>
            </a:r>
            <a:r>
              <a:rPr lang="ru-RU" altLang="ru-RU" sz="1600" dirty="0">
                <a:latin typeface="Gabriola" panose="04040605051002020D02" pitchFamily="82" charset="0"/>
              </a:rPr>
              <a:t>построена в качестве храма и мавзолея </a:t>
            </a:r>
            <a:r>
              <a:rPr lang="ru-RU" altLang="ru-RU" sz="1600" dirty="0" smtClean="0">
                <a:latin typeface="Gabriola" panose="04040605051002020D02" pitchFamily="82" charset="0"/>
              </a:rPr>
              <a:t>сербской династии </a:t>
            </a:r>
            <a:r>
              <a:rPr lang="ru-RU" altLang="ru-RU" sz="1600" smtClean="0">
                <a:latin typeface="Gabriola" panose="04040605051002020D02" pitchFamily="82" charset="0"/>
              </a:rPr>
              <a:t>Караджорджевичей</a:t>
            </a:r>
            <a:r>
              <a:rPr lang="ru-RU" altLang="ru-RU" sz="1600" dirty="0" smtClean="0">
                <a:latin typeface="Gabriola" panose="04040605051002020D02" pitchFamily="82" charset="0"/>
              </a:rPr>
              <a:t>. </a:t>
            </a:r>
          </a:p>
          <a:p>
            <a:pPr eaLnBrk="1" hangingPunct="1"/>
            <a:r>
              <a:rPr lang="ru-RU" altLang="ru-RU" sz="1600" dirty="0" smtClean="0">
                <a:latin typeface="Gabriola" panose="04040605051002020D02" pitchFamily="82" charset="0"/>
              </a:rPr>
              <a:t>Стоящая высоко над </a:t>
            </a:r>
            <a:r>
              <a:rPr lang="ru-RU" altLang="ru-RU" sz="1600" dirty="0" err="1" smtClean="0">
                <a:latin typeface="Gabriola" panose="04040605051002020D02" pitchFamily="82" charset="0"/>
              </a:rPr>
              <a:t>Тополой</a:t>
            </a:r>
            <a:r>
              <a:rPr lang="ru-RU" altLang="ru-RU" sz="1600" dirty="0" smtClean="0">
                <a:latin typeface="Gabriola" panose="04040605051002020D02" pitchFamily="82" charset="0"/>
              </a:rPr>
              <a:t> на холме </a:t>
            </a:r>
            <a:r>
              <a:rPr lang="ru-RU" altLang="ru-RU" sz="1600" dirty="0" err="1" smtClean="0">
                <a:latin typeface="Gabriola" panose="04040605051002020D02" pitchFamily="82" charset="0"/>
              </a:rPr>
              <a:t>Опленац</a:t>
            </a:r>
            <a:r>
              <a:rPr lang="ru-RU" altLang="ru-RU" sz="1600" dirty="0">
                <a:latin typeface="Gabriola" panose="04040605051002020D02" pitchFamily="82" charset="0"/>
              </a:rPr>
              <a:t>,</a:t>
            </a:r>
            <a:r>
              <a:rPr lang="ru-RU" altLang="ru-RU" sz="1600" dirty="0" smtClean="0">
                <a:latin typeface="Gabriola" panose="04040605051002020D02" pitchFamily="82" charset="0"/>
              </a:rPr>
              <a:t> великолепная церковь, облицованная белым мрамором и утопающая в зелени окружающих лесов </a:t>
            </a:r>
            <a:r>
              <a:rPr lang="ru-RU" altLang="ru-RU" sz="1600" dirty="0" err="1" smtClean="0">
                <a:latin typeface="Gabriola" panose="04040605051002020D02" pitchFamily="82" charset="0"/>
              </a:rPr>
              <a:t>Шумадии</a:t>
            </a:r>
            <a:r>
              <a:rPr lang="ru-RU" altLang="ru-RU" sz="1600" dirty="0" smtClean="0">
                <a:latin typeface="Gabriola" panose="04040605051002020D02" pitchFamily="82" charset="0"/>
              </a:rPr>
              <a:t>,  завораживает взгляд.</a:t>
            </a:r>
          </a:p>
          <a:p>
            <a:pPr eaLnBrk="1" hangingPunct="1"/>
            <a:r>
              <a:rPr lang="ru-RU" altLang="ru-RU" sz="1600" dirty="0">
                <a:latin typeface="Gabriola" panose="04040605051002020D02" pitchFamily="82" charset="0"/>
              </a:rPr>
              <a:t>В храме самые ценные в мире мозаичные росписи, выполненные русскими художниками в 1910- 1930 годах.</a:t>
            </a:r>
            <a:endParaRPr lang="ru-RU" altLang="ru-RU" sz="1600" dirty="0" smtClean="0">
              <a:latin typeface="Gabriola" panose="04040605051002020D02" pitchFamily="82" charset="0"/>
            </a:endParaRPr>
          </a:p>
        </p:txBody>
      </p:sp>
      <p:sp>
        <p:nvSpPr>
          <p:cNvPr id="8198" name="TextBox 6"/>
          <p:cNvSpPr txBox="1">
            <a:spLocks noChangeArrowheads="1"/>
          </p:cNvSpPr>
          <p:nvPr/>
        </p:nvSpPr>
        <p:spPr bwMode="auto">
          <a:xfrm>
            <a:off x="1981200" y="3200400"/>
            <a:ext cx="68580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1600" dirty="0" smtClean="0">
                <a:latin typeface="Gabriola" panose="04040605051002020D02" pitchFamily="82" charset="0"/>
              </a:rPr>
              <a:t> В храме мозаикой выполнены копии лучших фресок из 60 сербских монастырей. Общая </a:t>
            </a:r>
            <a:r>
              <a:rPr lang="ru-RU" altLang="ru-RU" sz="1600" dirty="0">
                <a:latin typeface="Gabriola" panose="04040605051002020D02" pitchFamily="82" charset="0"/>
              </a:rPr>
              <a:t>площадь мозаики </a:t>
            </a:r>
            <a:r>
              <a:rPr lang="ru-RU" altLang="ru-RU" sz="1600" dirty="0" smtClean="0">
                <a:latin typeface="Gabriola" panose="04040605051002020D02" pitchFamily="82" charset="0"/>
              </a:rPr>
              <a:t>- </a:t>
            </a:r>
            <a:r>
              <a:rPr lang="ru-RU" altLang="ru-RU" sz="1600" dirty="0">
                <a:latin typeface="Gabriola" panose="04040605051002020D02" pitchFamily="82" charset="0"/>
              </a:rPr>
              <a:t>3500 </a:t>
            </a:r>
            <a:r>
              <a:rPr lang="ru-RU" altLang="ru-RU" sz="1600" dirty="0" smtClean="0">
                <a:latin typeface="Gabriola" panose="04040605051002020D02" pitchFamily="82" charset="0"/>
              </a:rPr>
              <a:t>кв. </a:t>
            </a:r>
            <a:r>
              <a:rPr lang="ru-RU" altLang="ru-RU" sz="1600" dirty="0">
                <a:latin typeface="Gabriola" panose="04040605051002020D02" pitchFamily="82" charset="0"/>
              </a:rPr>
              <a:t>метров. </a:t>
            </a:r>
            <a:r>
              <a:rPr lang="ru-RU" altLang="ru-RU" sz="1600" dirty="0" smtClean="0">
                <a:latin typeface="Gabriola" panose="04040605051002020D02" pitchFamily="82" charset="0"/>
              </a:rPr>
              <a:t> Использовано 40 </a:t>
            </a:r>
            <a:r>
              <a:rPr lang="ru-RU" altLang="ru-RU" sz="1600" dirty="0">
                <a:latin typeface="Gabriola" panose="04040605051002020D02" pitchFamily="82" charset="0"/>
              </a:rPr>
              <a:t>миллионов цветных стеклянных квадратов, </a:t>
            </a:r>
            <a:r>
              <a:rPr lang="ru-RU" altLang="ru-RU" sz="1600" dirty="0" smtClean="0">
                <a:latin typeface="Gabriola" panose="04040605051002020D02" pitchFamily="82" charset="0"/>
              </a:rPr>
              <a:t>имеющих </a:t>
            </a:r>
            <a:r>
              <a:rPr lang="ru-RU" altLang="ru-RU" sz="1600" dirty="0">
                <a:latin typeface="Gabriola" panose="04040605051002020D02" pitchFamily="82" charset="0"/>
              </a:rPr>
              <a:t>15000 различных </a:t>
            </a:r>
            <a:r>
              <a:rPr lang="ru-RU" altLang="ru-RU" sz="1600" dirty="0" smtClean="0">
                <a:latin typeface="Gabriola" panose="04040605051002020D02" pitchFamily="82" charset="0"/>
              </a:rPr>
              <a:t>цветовых оттенков. Мозаикой выложено 725 художественных композиций  с 1500 фигур. </a:t>
            </a:r>
            <a:endParaRPr lang="en-US" altLang="ru-RU" sz="1600" dirty="0">
              <a:latin typeface="Gabriola" panose="04040605051002020D02" pitchFamily="82" charset="0"/>
            </a:endParaRPr>
          </a:p>
        </p:txBody>
      </p:sp>
      <p:pic>
        <p:nvPicPr>
          <p:cNvPr id="1028" name="Picture 4" descr="C:\Users\Sasa Delic\Downloads\Sem chudes sveta\sv. djordje\oplenac5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62400" y="4191001"/>
            <a:ext cx="2514600" cy="2514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9" name="Picture 5" descr="C:\Users\Sasa Delic\Downloads\Sem chudes sveta\sv. djordje\unutrasnjost2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00800" y="4191000"/>
            <a:ext cx="2514601" cy="251459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30" name="Picture 6" descr="C:\Users\Sasa Delic\Downloads\Sem chudes sveta\sv. djordje\opl2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72000" y="1905000"/>
            <a:ext cx="4343400" cy="1371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202" name="TextBox 11"/>
          <p:cNvSpPr txBox="1">
            <a:spLocks noChangeArrowheads="1"/>
          </p:cNvSpPr>
          <p:nvPr/>
        </p:nvSpPr>
        <p:spPr bwMode="auto">
          <a:xfrm>
            <a:off x="5562600" y="6248400"/>
            <a:ext cx="68580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 sz="1400">
              <a:latin typeface="Gabriola" panose="04040605051002020D02" pitchFamily="82" charset="0"/>
            </a:endParaRPr>
          </a:p>
        </p:txBody>
      </p:sp>
      <p:pic>
        <p:nvPicPr>
          <p:cNvPr id="1031" name="Picture 7" descr="C:\Users\Sasa Delic\Downloads\Sem chudes sveta\sv. djordje\images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904999" y="4191000"/>
            <a:ext cx="2133601" cy="25146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5" name="Скругленный прямоугольник 14"/>
          <p:cNvSpPr/>
          <p:nvPr/>
        </p:nvSpPr>
        <p:spPr>
          <a:xfrm>
            <a:off x="76200" y="1828800"/>
            <a:ext cx="1676400" cy="838200"/>
          </a:xfrm>
          <a:prstGeom prst="roundRect">
            <a:avLst/>
          </a:prstGeom>
          <a:solidFill>
            <a:srgbClr val="FFFF99">
              <a:alpha val="53000"/>
            </a:srgbClr>
          </a:solidFill>
          <a:ln>
            <a:solidFill>
              <a:srgbClr val="C00000">
                <a:alpha val="24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500"/>
              </a:lnSpc>
            </a:pPr>
            <a:r>
              <a:rPr lang="ru-RU" altLang="ru-RU" sz="1600" b="1" dirty="0" smtClean="0">
                <a:solidFill>
                  <a:srgbClr val="800000"/>
                </a:solidFill>
                <a:latin typeface="Gabriola" panose="04040605051002020D02" pitchFamily="82" charset="0"/>
              </a:rPr>
              <a:t>Самые </a:t>
            </a:r>
            <a:r>
              <a:rPr lang="ru-RU" altLang="ru-RU" sz="1600" b="1" dirty="0">
                <a:solidFill>
                  <a:srgbClr val="800000"/>
                </a:solidFill>
                <a:latin typeface="Gabriola" panose="04040605051002020D02" pitchFamily="82" charset="0"/>
              </a:rPr>
              <a:t>ценные в мире </a:t>
            </a:r>
            <a:r>
              <a:rPr lang="ru-RU" altLang="ru-RU" sz="1600" b="1" dirty="0" smtClean="0">
                <a:solidFill>
                  <a:srgbClr val="800000"/>
                </a:solidFill>
                <a:latin typeface="Gabriola" panose="04040605051002020D02" pitchFamily="82" charset="0"/>
              </a:rPr>
              <a:t>мозаичные росписи</a:t>
            </a:r>
            <a:endParaRPr lang="en-US" altLang="ru-RU" sz="1600" b="1" dirty="0">
              <a:solidFill>
                <a:srgbClr val="800000"/>
              </a:solidFill>
              <a:latin typeface="Gabriola" panose="04040605051002020D02" pitchFamily="82" charset="0"/>
            </a:endParaRPr>
          </a:p>
          <a:p>
            <a:pPr algn="ctr" eaLnBrk="1" hangingPunct="1">
              <a:lnSpc>
                <a:spcPts val="1500"/>
              </a:lnSpc>
            </a:pPr>
            <a:endParaRPr lang="en-US" altLang="ru-RU" sz="1700" b="1" dirty="0">
              <a:solidFill>
                <a:srgbClr val="800000"/>
              </a:solidFill>
              <a:latin typeface="Gabriola" panose="04040605051002020D02" pitchFamily="82" charset="0"/>
            </a:endParaRPr>
          </a:p>
        </p:txBody>
      </p:sp>
    </p:spTree>
  </p:cSld>
  <p:clrMapOvr>
    <a:masterClrMapping/>
  </p:clrMapOvr>
  <p:transition advTm="4218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1" descr="print.jpg"/>
          <p:cNvPicPr>
            <a:picLocks noGrp="1" noChangeAspect="1"/>
          </p:cNvPicPr>
          <p:nvPr isPhoto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7374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TextBox 2"/>
          <p:cNvSpPr txBox="1">
            <a:spLocks noChangeArrowheads="1"/>
          </p:cNvSpPr>
          <p:nvPr/>
        </p:nvSpPr>
        <p:spPr bwMode="auto">
          <a:xfrm>
            <a:off x="152400" y="304800"/>
            <a:ext cx="1752600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600" b="1">
                <a:solidFill>
                  <a:srgbClr val="800000"/>
                </a:solidFill>
                <a:latin typeface="Gabriola" panose="04040605051002020D02" pitchFamily="82" charset="0"/>
              </a:rPr>
              <a:t>Гамзиград</a:t>
            </a:r>
            <a:r>
              <a:rPr lang="en-US" altLang="ru-RU" sz="2600" b="1">
                <a:solidFill>
                  <a:srgbClr val="800000"/>
                </a:solidFill>
                <a:latin typeface="Gabriola" panose="04040605051002020D02" pitchFamily="82" charset="0"/>
              </a:rPr>
              <a:t> </a:t>
            </a:r>
            <a:r>
              <a:rPr lang="ru-RU" altLang="ru-RU" sz="2600" b="1">
                <a:solidFill>
                  <a:srgbClr val="800000"/>
                </a:solidFill>
                <a:latin typeface="Gabriola" panose="04040605051002020D02" pitchFamily="82" charset="0"/>
              </a:rPr>
              <a:t>-Ромулиана</a:t>
            </a:r>
            <a:endParaRPr lang="en-US" altLang="ru-RU" sz="2600" b="1">
              <a:solidFill>
                <a:srgbClr val="800000"/>
              </a:solidFill>
              <a:latin typeface="Gabriola" panose="04040605051002020D02" pitchFamily="82" charset="0"/>
            </a:endParaRPr>
          </a:p>
        </p:txBody>
      </p:sp>
      <p:pic>
        <p:nvPicPr>
          <p:cNvPr id="1026" name="Picture 2" descr="C:\Users\Sasa Delic\Downloads\Sem chudes sveta\gamzi grad\88926_gamzigrad-2--to-zajecar_af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72200" y="4876800"/>
            <a:ext cx="2819400" cy="1981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221" name="Title 10"/>
          <p:cNvSpPr>
            <a:spLocks noGrp="1"/>
          </p:cNvSpPr>
          <p:nvPr>
            <p:ph type="title" idx="4294967295"/>
          </p:nvPr>
        </p:nvSpPr>
        <p:spPr>
          <a:xfrm>
            <a:off x="5715000" y="76200"/>
            <a:ext cx="3352800" cy="2527629"/>
          </a:xfrm>
        </p:spPr>
        <p:txBody>
          <a:bodyPr/>
          <a:lstStyle/>
          <a:p>
            <a:pPr algn="l" eaLnBrk="1" hangingPunct="1"/>
            <a:r>
              <a:rPr lang="ru-RU" altLang="ru-RU" sz="1600" dirty="0" err="1" smtClean="0">
                <a:solidFill>
                  <a:srgbClr val="000000"/>
                </a:solidFill>
                <a:latin typeface="Gabriola" panose="04040605051002020D02" pitchFamily="82" charset="0"/>
                <a:cs typeface="Times New Roman" panose="02020603050405020304" pitchFamily="18" charset="0"/>
              </a:rPr>
              <a:t>Гамзиград-Ромулиана</a:t>
            </a:r>
            <a:r>
              <a:rPr lang="ru-RU" altLang="ru-RU" sz="1600" dirty="0" smtClean="0">
                <a:solidFill>
                  <a:srgbClr val="000000"/>
                </a:solidFill>
                <a:latin typeface="Gabriola" panose="04040605051002020D02" pitchFamily="82" charset="0"/>
                <a:cs typeface="Times New Roman" panose="02020603050405020304" pitchFamily="18" charset="0"/>
              </a:rPr>
              <a:t> — архитектурный ансамбль на востоке Сербии, состоящий из крепости позднего периода Римской империи и мемориала на близлежащем холме. На </a:t>
            </a:r>
            <a:r>
              <a:rPr lang="ru-RU" altLang="ru-RU" sz="1600" dirty="0">
                <a:solidFill>
                  <a:srgbClr val="000000"/>
                </a:solidFill>
                <a:latin typeface="Gabriola" panose="04040605051002020D02" pitchFamily="82" charset="0"/>
                <a:cs typeface="Times New Roman" panose="02020603050405020304" pitchFamily="18" charset="0"/>
              </a:rPr>
              <a:t>территории объекта расположены укрепления, дворец, базилики, соборы, римские </a:t>
            </a:r>
            <a:r>
              <a:rPr lang="ru-RU" altLang="ru-RU" sz="1600" dirty="0" smtClean="0">
                <a:solidFill>
                  <a:srgbClr val="000000"/>
                </a:solidFill>
                <a:latin typeface="Gabriola" panose="04040605051002020D02" pitchFamily="82" charset="0"/>
                <a:cs typeface="Times New Roman" panose="02020603050405020304" pitchFamily="18" charset="0"/>
              </a:rPr>
              <a:t>термы, </a:t>
            </a:r>
            <a:r>
              <a:rPr lang="ru-RU" altLang="ru-RU" sz="1600" dirty="0">
                <a:solidFill>
                  <a:srgbClr val="000000"/>
                </a:solidFill>
                <a:latin typeface="Gabriola" panose="04040605051002020D02" pitchFamily="82" charset="0"/>
                <a:cs typeface="Times New Roman" panose="02020603050405020304" pitchFamily="18" charset="0"/>
              </a:rPr>
              <a:t>мемориал и триумфальная арка с двумя проездами.</a:t>
            </a:r>
            <a:r>
              <a:rPr lang="en-US" altLang="ru-RU" sz="1600" dirty="0">
                <a:solidFill>
                  <a:srgbClr val="000000"/>
                </a:solidFill>
                <a:latin typeface="Gabriola" panose="04040605051002020D02" pitchFamily="82" charset="0"/>
                <a:cs typeface="Times New Roman" panose="02020603050405020304" pitchFamily="18" charset="0"/>
              </a:rPr>
              <a:t> </a:t>
            </a:r>
            <a:r>
              <a:rPr lang="ru-RU" altLang="ru-RU" sz="1600" dirty="0" smtClean="0">
                <a:latin typeface="Gabriola" panose="04040605051002020D02" pitchFamily="82" charset="0"/>
              </a:rPr>
              <a:t>Римский император </a:t>
            </a:r>
            <a:r>
              <a:rPr lang="ru-RU" altLang="ru-RU" sz="1600" dirty="0" err="1" smtClean="0">
                <a:latin typeface="Gabriola" panose="04040605051002020D02" pitchFamily="82" charset="0"/>
              </a:rPr>
              <a:t>Галерий</a:t>
            </a:r>
            <a:r>
              <a:rPr lang="ru-RU" altLang="ru-RU" sz="1600" dirty="0" smtClean="0">
                <a:latin typeface="Gabriola" panose="04040605051002020D02" pitchFamily="82" charset="0"/>
              </a:rPr>
              <a:t> построил дворец для себя и своей матери Ромулы, в честь которой его и назвали.</a:t>
            </a:r>
            <a:endParaRPr lang="en-US" altLang="ru-RU" sz="1600" dirty="0" smtClean="0">
              <a:latin typeface="Gabriola" panose="04040605051002020D02" pitchFamily="82" charset="0"/>
            </a:endParaRPr>
          </a:p>
        </p:txBody>
      </p:sp>
      <p:pic>
        <p:nvPicPr>
          <p:cNvPr id="1031" name="Picture 7" descr="C:\Users\Sasa Delic\Downloads\Sem chudes sveta\gamzi grad\site_1253_0005-500-496-20100525171206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28800" y="2667001"/>
            <a:ext cx="3276600" cy="228599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32" name="Picture 8" descr="C:\Users\Sasa Delic\Downloads\Sem chudes sveta\gamzi grad\felix-romulijana1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05400" y="2590800"/>
            <a:ext cx="3886200" cy="2362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33" name="Picture 9" descr="C:\Users\Sasa Delic\Downloads\Sem chudes sveta\gamzi grad\p_275x235_6b2370f842b1ba81c65fb88daaeb9433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828800" y="0"/>
            <a:ext cx="3886200" cy="26670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34" name="Picture 10" descr="C:\Users\Sasa Delic\Downloads\Sem chudes sveta\gamzi grad\Felix_Romuliana.jpg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28800" y="4953000"/>
            <a:ext cx="2286000" cy="1905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35" name="Picture 11" descr="C:\Users\Sasa Delic\Downloads\Sem chudes sveta\gamzi grad\63181103.jpg"/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38600" y="4876800"/>
            <a:ext cx="2209800" cy="1981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228" name="Rectangle 12"/>
          <p:cNvSpPr>
            <a:spLocks noChangeArrowheads="1"/>
          </p:cNvSpPr>
          <p:nvPr/>
        </p:nvSpPr>
        <p:spPr bwMode="auto">
          <a:xfrm>
            <a:off x="5257800" y="2710190"/>
            <a:ext cx="3505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ru-RU" sz="1400" b="1" dirty="0">
                <a:solidFill>
                  <a:schemeClr val="bg1"/>
                </a:solidFill>
                <a:latin typeface="Gabriola" pitchFamily="82" charset="0"/>
                <a:ea typeface="Times New Roman" pitchFamily="18" charset="0"/>
                <a:cs typeface="Tahoma" pitchFamily="34" charset="0"/>
              </a:rPr>
              <a:t>Строительство крепости датируется концом </a:t>
            </a:r>
            <a:r>
              <a:rPr lang="en-US" sz="1400" b="1" dirty="0">
                <a:solidFill>
                  <a:schemeClr val="bg1"/>
                </a:solidFill>
                <a:latin typeface="Gabriola" pitchFamily="82" charset="0"/>
                <a:ea typeface="Times New Roman" pitchFamily="18" charset="0"/>
                <a:cs typeface="Tahoma" pitchFamily="34" charset="0"/>
              </a:rPr>
              <a:t>III</a:t>
            </a:r>
            <a:r>
              <a:rPr lang="ru-RU" sz="1400" b="1" dirty="0">
                <a:solidFill>
                  <a:schemeClr val="bg1"/>
                </a:solidFill>
                <a:latin typeface="Gabriola" pitchFamily="82" charset="0"/>
                <a:ea typeface="Times New Roman" pitchFamily="18" charset="0"/>
                <a:cs typeface="Tahoma" pitchFamily="34" charset="0"/>
              </a:rPr>
              <a:t> и началом </a:t>
            </a:r>
            <a:r>
              <a:rPr lang="en-US" sz="1400" b="1" dirty="0">
                <a:solidFill>
                  <a:schemeClr val="bg1"/>
                </a:solidFill>
                <a:latin typeface="Gabriola" pitchFamily="82" charset="0"/>
                <a:ea typeface="Times New Roman" pitchFamily="18" charset="0"/>
                <a:cs typeface="Tahoma" pitchFamily="34" charset="0"/>
              </a:rPr>
              <a:t>IV</a:t>
            </a:r>
            <a:r>
              <a:rPr lang="ru-RU" sz="1400" b="1" dirty="0">
                <a:solidFill>
                  <a:schemeClr val="bg1"/>
                </a:solidFill>
                <a:latin typeface="Gabriola" pitchFamily="82" charset="0"/>
                <a:ea typeface="Times New Roman" pitchFamily="18" charset="0"/>
                <a:cs typeface="Tahoma" pitchFamily="34" charset="0"/>
              </a:rPr>
              <a:t> веков</a:t>
            </a:r>
            <a:r>
              <a:rPr lang="ru-RU" sz="1400" b="1" dirty="0" smtClean="0">
                <a:solidFill>
                  <a:schemeClr val="bg1"/>
                </a:solidFill>
                <a:latin typeface="Gabriola" pitchFamily="82" charset="0"/>
                <a:ea typeface="Times New Roman" pitchFamily="18" charset="0"/>
                <a:cs typeface="Tahoma" pitchFamily="34" charset="0"/>
              </a:rPr>
              <a:t>.. </a:t>
            </a:r>
            <a:endParaRPr lang="ru-RU" sz="1400" b="1" dirty="0">
              <a:solidFill>
                <a:schemeClr val="bg1"/>
              </a:solidFill>
              <a:latin typeface="Gabriola" pitchFamily="82" charset="0"/>
              <a:ea typeface="Times New Roman" pitchFamily="18" charset="0"/>
              <a:cs typeface="Tahoma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9665" y="1371600"/>
            <a:ext cx="1725561" cy="2438400"/>
          </a:xfrm>
          <a:prstGeom prst="roundRect">
            <a:avLst/>
          </a:prstGeom>
          <a:solidFill>
            <a:srgbClr val="FFFF99">
              <a:alpha val="53000"/>
            </a:srgbClr>
          </a:solidFill>
          <a:ln>
            <a:solidFill>
              <a:srgbClr val="C00000">
                <a:alpha val="24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500"/>
              </a:lnSpc>
            </a:pPr>
            <a:r>
              <a:rPr lang="ru-RU" altLang="ru-RU" sz="1600" b="1" dirty="0" smtClean="0">
                <a:solidFill>
                  <a:srgbClr val="800000"/>
                </a:solidFill>
                <a:latin typeface="Gabriola" panose="04040605051002020D02" pitchFamily="82" charset="0"/>
              </a:rPr>
              <a:t>Лучший сохранившийся образец  римской дворцовой архитектуры периода тетрархии.</a:t>
            </a:r>
          </a:p>
          <a:p>
            <a:pPr algn="ctr">
              <a:lnSpc>
                <a:spcPts val="1500"/>
              </a:lnSpc>
            </a:pPr>
            <a:r>
              <a:rPr lang="ru-RU" sz="1600" b="1" dirty="0">
                <a:solidFill>
                  <a:srgbClr val="800000"/>
                </a:solidFill>
                <a:latin typeface="Gabriola" panose="04040605051002020D02" pitchFamily="82" charset="0"/>
              </a:rPr>
              <a:t>В</a:t>
            </a:r>
            <a:r>
              <a:rPr lang="ru-RU" sz="1600" b="1" dirty="0" smtClean="0">
                <a:solidFill>
                  <a:srgbClr val="800000"/>
                </a:solidFill>
                <a:latin typeface="Gabriola" panose="04040605051002020D02" pitchFamily="82" charset="0"/>
              </a:rPr>
              <a:t> </a:t>
            </a:r>
            <a:r>
              <a:rPr lang="ru-RU" sz="1600" b="1" dirty="0">
                <a:solidFill>
                  <a:srgbClr val="800000"/>
                </a:solidFill>
                <a:latin typeface="Gabriola" panose="04040605051002020D02" pitchFamily="82" charset="0"/>
              </a:rPr>
              <a:t>2007 году включен в Список всемирного культурного наследия ЮНЕСКО</a:t>
            </a:r>
            <a:endParaRPr lang="en-US" altLang="ru-RU" sz="1600" b="1" dirty="0">
              <a:solidFill>
                <a:srgbClr val="800000"/>
              </a:solidFill>
              <a:latin typeface="Gabriola" panose="04040605051002020D02" pitchFamily="82" charset="0"/>
            </a:endParaRPr>
          </a:p>
        </p:txBody>
      </p:sp>
    </p:spTree>
  </p:cSld>
  <p:clrMapOvr>
    <a:masterClrMapping/>
  </p:clrMapOvr>
  <p:transition advTm="4230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1" descr="print (2).jpg"/>
          <p:cNvPicPr>
            <a:picLocks noGrp="1" noChangeAspect="1"/>
          </p:cNvPicPr>
          <p:nvPr isPhoto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TextBox 2"/>
          <p:cNvSpPr txBox="1">
            <a:spLocks noChangeArrowheads="1"/>
          </p:cNvSpPr>
          <p:nvPr/>
        </p:nvSpPr>
        <p:spPr bwMode="auto">
          <a:xfrm>
            <a:off x="152400" y="228600"/>
            <a:ext cx="1752600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600" b="1" dirty="0">
                <a:solidFill>
                  <a:srgbClr val="800000"/>
                </a:solidFill>
                <a:latin typeface="Gabriola" panose="04040605051002020D02" pitchFamily="82" charset="0"/>
              </a:rPr>
              <a:t>Крепость </a:t>
            </a:r>
            <a:r>
              <a:rPr lang="ru-RU" altLang="ru-RU" sz="2600" b="1" dirty="0" err="1">
                <a:solidFill>
                  <a:srgbClr val="800000"/>
                </a:solidFill>
                <a:latin typeface="Gabriola" panose="04040605051002020D02" pitchFamily="82" charset="0"/>
              </a:rPr>
              <a:t>Калемегдан</a:t>
            </a:r>
            <a:endParaRPr lang="en-US" altLang="ru-RU" sz="2600" b="1" dirty="0">
              <a:solidFill>
                <a:srgbClr val="800000"/>
              </a:solidFill>
              <a:latin typeface="Gabriola" panose="04040605051002020D02" pitchFamily="82" charset="0"/>
            </a:endParaRPr>
          </a:p>
        </p:txBody>
      </p:sp>
      <p:pic>
        <p:nvPicPr>
          <p:cNvPr id="1026" name="Picture 2" descr="C:\Users\Sasa Delic\Downloads\Sem chudes sveta\Kalemegdan\Kompleks-Zindan-kapije N_960x332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28800" y="0"/>
            <a:ext cx="4343400" cy="2362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245" name="TextBox 4"/>
          <p:cNvSpPr txBox="1">
            <a:spLocks noChangeArrowheads="1"/>
          </p:cNvSpPr>
          <p:nvPr/>
        </p:nvSpPr>
        <p:spPr bwMode="auto">
          <a:xfrm>
            <a:off x="7086600" y="838200"/>
            <a:ext cx="2743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>
              <a:latin typeface="Calibri" panose="020F0502020204030204" pitchFamily="34" charset="0"/>
            </a:endParaRPr>
          </a:p>
        </p:txBody>
      </p:sp>
      <p:sp>
        <p:nvSpPr>
          <p:cNvPr id="10246" name="Rectangle 3"/>
          <p:cNvSpPr>
            <a:spLocks noChangeArrowheads="1"/>
          </p:cNvSpPr>
          <p:nvPr/>
        </p:nvSpPr>
        <p:spPr bwMode="auto">
          <a:xfrm>
            <a:off x="6096000" y="152400"/>
            <a:ext cx="2895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1600" dirty="0">
                <a:latin typeface="Gabriola" panose="04040605051002020D02" pitchFamily="82" charset="0"/>
                <a:cs typeface="Times New Roman" panose="02020603050405020304" pitchFamily="18" charset="0"/>
              </a:rPr>
              <a:t>Крепость</a:t>
            </a:r>
            <a:r>
              <a:rPr lang="en-US" altLang="ru-RU" sz="1600" dirty="0">
                <a:latin typeface="Gabriola" panose="04040605051002020D02" pitchFamily="82" charset="0"/>
                <a:cs typeface="Times New Roman" panose="02020603050405020304" pitchFamily="18" charset="0"/>
              </a:rPr>
              <a:t>,</a:t>
            </a:r>
            <a:r>
              <a:rPr lang="ru-RU" altLang="ru-RU" sz="1600" dirty="0">
                <a:latin typeface="Gabriola" panose="04040605051002020D02" pitchFamily="82" charset="0"/>
                <a:cs typeface="Times New Roman" panose="02020603050405020304" pitchFamily="18" charset="0"/>
              </a:rPr>
              <a:t> построенная из земли, камня и </a:t>
            </a:r>
            <a:r>
              <a:rPr lang="ru-RU" altLang="ru-RU" sz="1600" dirty="0" smtClean="0">
                <a:latin typeface="Gabriola" panose="04040605051002020D02" pitchFamily="82" charset="0"/>
                <a:cs typeface="Times New Roman" panose="02020603050405020304" pitchFamily="18" charset="0"/>
              </a:rPr>
              <a:t>кирпича, </a:t>
            </a:r>
            <a:r>
              <a:rPr lang="ru-RU" altLang="ru-RU" sz="1600" dirty="0">
                <a:latin typeface="Gabriola" panose="04040605051002020D02" pitchFamily="82" charset="0"/>
                <a:cs typeface="Times New Roman" panose="02020603050405020304" pitchFamily="18" charset="0"/>
              </a:rPr>
              <a:t>уже больше 1000 лет стоит на слиянии рек Дуная и Савы.</a:t>
            </a:r>
          </a:p>
        </p:txBody>
      </p:sp>
      <p:pic>
        <p:nvPicPr>
          <p:cNvPr id="1029" name="Picture 5" descr="C:\Users\Sasa Delic\Downloads\Sem chudes sveta\Kalemegdan\croppedimage620320-military-museum-belgrade-fortress-serbia-photo-tob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86400" y="4572000"/>
            <a:ext cx="3527423" cy="2286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249" name="Rectangle 6"/>
          <p:cNvSpPr>
            <a:spLocks noChangeArrowheads="1"/>
          </p:cNvSpPr>
          <p:nvPr/>
        </p:nvSpPr>
        <p:spPr bwMode="auto">
          <a:xfrm>
            <a:off x="1828800" y="2222718"/>
            <a:ext cx="381000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1600" dirty="0">
                <a:latin typeface="Gabriola" panose="04040605051002020D02" pitchFamily="82" charset="0"/>
                <a:cs typeface="Times New Roman" panose="02020603050405020304" pitchFamily="18" charset="0"/>
              </a:rPr>
              <a:t>На территории </a:t>
            </a:r>
            <a:r>
              <a:rPr lang="ru-RU" altLang="ru-RU" sz="1600" dirty="0" smtClean="0">
                <a:latin typeface="Gabriola" panose="04040605051002020D02" pitchFamily="82" charset="0"/>
                <a:cs typeface="Times New Roman" panose="02020603050405020304" pitchFamily="18" charset="0"/>
              </a:rPr>
              <a:t>крепости разбиты </a:t>
            </a:r>
            <a:r>
              <a:rPr lang="ru-RU" altLang="ru-RU" sz="1600" dirty="0">
                <a:latin typeface="Gabriola" panose="04040605051002020D02" pitchFamily="82" charset="0"/>
                <a:cs typeface="Times New Roman" panose="02020603050405020304" pitchFamily="18" charset="0"/>
              </a:rPr>
              <a:t>сады </a:t>
            </a:r>
            <a:r>
              <a:rPr lang="ru-RU" altLang="ru-RU" sz="1600" dirty="0" smtClean="0">
                <a:latin typeface="Gabriola" panose="04040605051002020D02" pitchFamily="82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>
                <a:latin typeface="Gabriola" panose="04040605051002020D02" pitchFamily="82" charset="0"/>
                <a:cs typeface="Times New Roman" panose="02020603050405020304" pitchFamily="18" charset="0"/>
              </a:rPr>
              <a:t>с воротами-башнями, </a:t>
            </a:r>
            <a:r>
              <a:rPr lang="ru-RU" altLang="ru-RU" sz="1600" dirty="0" smtClean="0">
                <a:latin typeface="Gabriola" panose="04040605051002020D02" pitchFamily="82" charset="0"/>
                <a:cs typeface="Times New Roman" panose="02020603050405020304" pitchFamily="18" charset="0"/>
              </a:rPr>
              <a:t>статуями. Здесь же расположены две небольшие  живописные православные церкви - церковь </a:t>
            </a:r>
            <a:r>
              <a:rPr lang="ru-RU" altLang="ru-RU" sz="1600" dirty="0">
                <a:latin typeface="Gabriola" panose="04040605051002020D02" pitchFamily="82" charset="0"/>
                <a:cs typeface="Times New Roman" panose="02020603050405020304" pitchFamily="18" charset="0"/>
              </a:rPr>
              <a:t>Св. </a:t>
            </a:r>
            <a:r>
              <a:rPr lang="en-US" altLang="ru-RU" sz="1600" dirty="0" err="1">
                <a:latin typeface="Gabriola" panose="04040605051002020D02" pitchFamily="82" charset="0"/>
                <a:cs typeface="Times New Roman" panose="02020603050405020304" pitchFamily="18" charset="0"/>
              </a:rPr>
              <a:t>Петки</a:t>
            </a:r>
            <a:r>
              <a:rPr lang="en-US" altLang="ru-RU" sz="1600" dirty="0">
                <a:latin typeface="Gabriola" panose="04040605051002020D02" pitchFamily="82" charset="0"/>
                <a:cs typeface="Times New Roman" panose="02020603050405020304" pitchFamily="18" charset="0"/>
              </a:rPr>
              <a:t> с </a:t>
            </a:r>
            <a:r>
              <a:rPr lang="en-US" altLang="ru-RU" sz="1600" dirty="0" err="1">
                <a:latin typeface="Gabriola" panose="04040605051002020D02" pitchFamily="82" charset="0"/>
                <a:cs typeface="Times New Roman" panose="02020603050405020304" pitchFamily="18" charset="0"/>
              </a:rPr>
              <a:t>животворящим</a:t>
            </a:r>
            <a:r>
              <a:rPr lang="en-US" altLang="ru-RU" sz="1600" dirty="0">
                <a:latin typeface="Gabriola" panose="04040605051002020D02" pitchFamily="82" charset="0"/>
                <a:cs typeface="Times New Roman" panose="02020603050405020304" pitchFamily="18" charset="0"/>
              </a:rPr>
              <a:t> </a:t>
            </a:r>
            <a:r>
              <a:rPr lang="en-US" altLang="ru-RU" sz="1600" dirty="0" err="1" smtClean="0">
                <a:latin typeface="Gabriola" panose="04040605051002020D02" pitchFamily="82" charset="0"/>
                <a:cs typeface="Times New Roman" panose="02020603050405020304" pitchFamily="18" charset="0"/>
              </a:rPr>
              <a:t>источником</a:t>
            </a:r>
            <a:r>
              <a:rPr lang="ru-RU" altLang="ru-RU" sz="1600" dirty="0">
                <a:latin typeface="Gabriola" panose="04040605051002020D02" pitchFamily="82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 smtClean="0">
                <a:latin typeface="Gabriola" panose="04040605051002020D02" pitchFamily="82" charset="0"/>
                <a:cs typeface="Times New Roman" panose="02020603050405020304" pitchFamily="18" charset="0"/>
              </a:rPr>
              <a:t>и церковь </a:t>
            </a:r>
            <a:r>
              <a:rPr lang="ru-RU" altLang="ru-RU" sz="1600" dirty="0" err="1" smtClean="0">
                <a:latin typeface="Gabriola" panose="04040605051002020D02" pitchFamily="82" charset="0"/>
                <a:cs typeface="Times New Roman" panose="02020603050405020304" pitchFamily="18" charset="0"/>
              </a:rPr>
              <a:t>Ружица</a:t>
            </a:r>
            <a:r>
              <a:rPr lang="ru-RU" altLang="ru-RU" sz="1600" dirty="0" smtClean="0">
                <a:latin typeface="Gabriola" panose="04040605051002020D02" pitchFamily="82" charset="0"/>
                <a:cs typeface="Times New Roman" panose="02020603050405020304" pitchFamily="18" charset="0"/>
              </a:rPr>
              <a:t> (перестроенный пороховой склад).</a:t>
            </a:r>
          </a:p>
          <a:p>
            <a:pPr eaLnBrk="1" hangingPunct="1"/>
            <a:r>
              <a:rPr lang="ru-RU" altLang="ru-RU" sz="1600" dirty="0" smtClean="0">
                <a:latin typeface="Gabriola" panose="04040605051002020D02" pitchFamily="82" charset="0"/>
                <a:cs typeface="Times New Roman" panose="02020603050405020304" pitchFamily="18" charset="0"/>
              </a:rPr>
              <a:t>В крепости находится военный музей и многочисленные подземелья.</a:t>
            </a:r>
            <a:endParaRPr lang="en-US" altLang="ru-RU" sz="1600" dirty="0">
              <a:latin typeface="Gabriola" panose="04040605051002020D02" pitchFamily="82" charset="0"/>
              <a:cs typeface="Times New Roman" panose="02020603050405020304" pitchFamily="18" charset="0"/>
            </a:endParaRPr>
          </a:p>
        </p:txBody>
      </p:sp>
      <p:pic>
        <p:nvPicPr>
          <p:cNvPr id="1031" name="Picture 7" descr="C:\Users\Sasa Delic\Downloads\Sem chudes sveta\Kalemegdan\Kalemegdan fortress Belgrade Serbia 1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62600" y="2579451"/>
            <a:ext cx="3352800" cy="206874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251" name="TextBox 12"/>
          <p:cNvSpPr txBox="1">
            <a:spLocks noChangeArrowheads="1"/>
          </p:cNvSpPr>
          <p:nvPr/>
        </p:nvSpPr>
        <p:spPr bwMode="auto">
          <a:xfrm>
            <a:off x="1828800" y="5780088"/>
            <a:ext cx="3505200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1600" dirty="0">
                <a:latin typeface="Gabriola" panose="04040605051002020D02" pitchFamily="82" charset="0"/>
              </a:rPr>
              <a:t>В настоящее время это самый </a:t>
            </a:r>
            <a:r>
              <a:rPr lang="ru-RU" altLang="ru-RU" sz="1600" dirty="0" smtClean="0">
                <a:latin typeface="Gabriola" panose="04040605051002020D02" pitchFamily="82" charset="0"/>
              </a:rPr>
              <a:t>красивый и </a:t>
            </a:r>
            <a:r>
              <a:rPr lang="ru-RU" altLang="ru-RU" sz="1600" dirty="0">
                <a:latin typeface="Gabriola" panose="04040605051002020D02" pitchFamily="82" charset="0"/>
              </a:rPr>
              <a:t>большой белградский парк. В прошлом это была территория перед крепостью, служившая для наблюдения и подготовки к бою с врагами. </a:t>
            </a:r>
            <a:endParaRPr lang="en-US" altLang="ru-RU" sz="1600" dirty="0">
              <a:latin typeface="Gabriola" panose="04040605051002020D02" pitchFamily="82" charset="0"/>
            </a:endParaRPr>
          </a:p>
        </p:txBody>
      </p:sp>
      <p:sp>
        <p:nvSpPr>
          <p:cNvPr id="10252" name="TextBox 13"/>
          <p:cNvSpPr txBox="1">
            <a:spLocks noChangeArrowheads="1"/>
          </p:cNvSpPr>
          <p:nvPr/>
        </p:nvSpPr>
        <p:spPr bwMode="auto">
          <a:xfrm>
            <a:off x="5410200" y="6172200"/>
            <a:ext cx="3733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1600" b="1" dirty="0">
                <a:solidFill>
                  <a:schemeClr val="bg1"/>
                </a:solidFill>
                <a:latin typeface="Gabriola" panose="04040605051002020D02" pitchFamily="82" charset="0"/>
              </a:rPr>
              <a:t>  </a:t>
            </a:r>
            <a:r>
              <a:rPr lang="ru-RU" altLang="ru-RU" sz="1600" b="1" dirty="0">
                <a:solidFill>
                  <a:schemeClr val="bg1"/>
                </a:solidFill>
                <a:latin typeface="Gabriola" panose="04040605051002020D02" pitchFamily="82" charset="0"/>
              </a:rPr>
              <a:t>Название данного парка турецкого происхождения</a:t>
            </a:r>
            <a:r>
              <a:rPr lang="ru-RU" altLang="ru-RU" sz="16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:</a:t>
            </a:r>
            <a:endParaRPr lang="en-US" altLang="ru-RU" sz="1600" b="1" dirty="0" smtClean="0">
              <a:solidFill>
                <a:schemeClr val="bg1"/>
              </a:solidFill>
              <a:latin typeface="Gabriola" panose="04040605051002020D02" pitchFamily="82" charset="0"/>
            </a:endParaRPr>
          </a:p>
          <a:p>
            <a:pPr eaLnBrk="1" hangingPunct="1"/>
            <a:r>
              <a:rPr lang="en-US" altLang="ru-RU" sz="1600" b="1" dirty="0">
                <a:solidFill>
                  <a:schemeClr val="bg1"/>
                </a:solidFill>
                <a:latin typeface="Gabriola" panose="04040605051002020D02" pitchFamily="82" charset="0"/>
              </a:rPr>
              <a:t> </a:t>
            </a:r>
            <a:r>
              <a:rPr lang="en-US" altLang="ru-RU" sz="16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 </a:t>
            </a:r>
            <a:r>
              <a:rPr lang="ru-RU" altLang="ru-RU" sz="16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«</a:t>
            </a:r>
            <a:r>
              <a:rPr lang="ru-RU" altLang="ru-RU" sz="1600" b="1" dirty="0">
                <a:solidFill>
                  <a:schemeClr val="bg1"/>
                </a:solidFill>
                <a:latin typeface="Gabriola" panose="04040605051002020D02" pitchFamily="82" charset="0"/>
              </a:rPr>
              <a:t>кале» — город, крепость,</a:t>
            </a:r>
            <a:r>
              <a:rPr lang="en-US" altLang="ru-RU" sz="1600" b="1" dirty="0">
                <a:solidFill>
                  <a:schemeClr val="bg1"/>
                </a:solidFill>
                <a:latin typeface="Gabriola" panose="04040605051002020D02" pitchFamily="82" charset="0"/>
              </a:rPr>
              <a:t> </a:t>
            </a:r>
            <a:r>
              <a:rPr lang="ru-RU" altLang="ru-RU" sz="1600" b="1" dirty="0">
                <a:solidFill>
                  <a:schemeClr val="bg1"/>
                </a:solidFill>
                <a:latin typeface="Gabriola" panose="04040605051002020D02" pitchFamily="82" charset="0"/>
              </a:rPr>
              <a:t> </a:t>
            </a:r>
            <a:r>
              <a:rPr lang="en-US" altLang="ru-RU" sz="16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 </a:t>
            </a:r>
            <a:r>
              <a:rPr lang="ru-RU" altLang="ru-RU" sz="16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«</a:t>
            </a:r>
            <a:r>
              <a:rPr lang="ru-RU" altLang="ru-RU" sz="1600" b="1" dirty="0" err="1">
                <a:solidFill>
                  <a:schemeClr val="bg1"/>
                </a:solidFill>
                <a:latin typeface="Gabriola" panose="04040605051002020D02" pitchFamily="82" charset="0"/>
              </a:rPr>
              <a:t>мегдан</a:t>
            </a:r>
            <a:r>
              <a:rPr lang="ru-RU" altLang="ru-RU" sz="1600" b="1" dirty="0">
                <a:solidFill>
                  <a:schemeClr val="bg1"/>
                </a:solidFill>
                <a:latin typeface="Gabriola" panose="04040605051002020D02" pitchFamily="82" charset="0"/>
              </a:rPr>
              <a:t>» — поле</a:t>
            </a:r>
            <a:r>
              <a:rPr lang="en-US" altLang="ru-RU" sz="1600" b="1" dirty="0">
                <a:solidFill>
                  <a:schemeClr val="bg1"/>
                </a:solidFill>
                <a:latin typeface="Gabriola" panose="04040605051002020D02" pitchFamily="82" charset="0"/>
              </a:rPr>
              <a:t>.</a:t>
            </a:r>
            <a:endParaRPr lang="en-US" altLang="ru-RU" sz="16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pic>
        <p:nvPicPr>
          <p:cNvPr id="4" name="Picture 2" descr="C:\Users\Sasa Delic\Downloads\Sem chudes sveta\Kalemegdan\sv.petka.jpg"/>
          <p:cNvPicPr>
            <a:picLocks noChangeAspect="1" noChangeArrowheads="1"/>
          </p:cNvPicPr>
          <p:nvPr/>
        </p:nvPicPr>
        <p:blipFill>
          <a:blip r:embed="rId6" cstate="email">
            <a:lum contrast="-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28800" y="3962400"/>
            <a:ext cx="3581400" cy="1905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4" name="Скругленный прямоугольник 13"/>
          <p:cNvSpPr/>
          <p:nvPr/>
        </p:nvSpPr>
        <p:spPr>
          <a:xfrm>
            <a:off x="76200" y="1447800"/>
            <a:ext cx="1676400" cy="1295400"/>
          </a:xfrm>
          <a:prstGeom prst="roundRect">
            <a:avLst/>
          </a:prstGeom>
          <a:solidFill>
            <a:srgbClr val="FFFF99">
              <a:alpha val="53000"/>
            </a:srgbClr>
          </a:solidFill>
          <a:ln>
            <a:solidFill>
              <a:srgbClr val="C00000">
                <a:alpha val="24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500"/>
              </a:lnSpc>
            </a:pPr>
            <a:endParaRPr lang="ru-RU" altLang="ru-RU" sz="1600" b="1" dirty="0" smtClean="0">
              <a:solidFill>
                <a:srgbClr val="800000"/>
              </a:solidFill>
              <a:latin typeface="Gabriola" panose="04040605051002020D02" pitchFamily="82" charset="0"/>
            </a:endParaRPr>
          </a:p>
          <a:p>
            <a:pPr algn="ctr">
              <a:lnSpc>
                <a:spcPts val="1500"/>
              </a:lnSpc>
            </a:pPr>
            <a:r>
              <a:rPr lang="ru-RU" altLang="ru-RU" sz="1600" b="1" dirty="0" smtClean="0">
                <a:solidFill>
                  <a:srgbClr val="800000"/>
                </a:solidFill>
                <a:latin typeface="Gabriola" panose="04040605051002020D02" pitchFamily="82" charset="0"/>
              </a:rPr>
              <a:t>Историческое сердце Белграда.</a:t>
            </a:r>
          </a:p>
          <a:p>
            <a:pPr algn="ctr">
              <a:lnSpc>
                <a:spcPts val="1500"/>
              </a:lnSpc>
            </a:pPr>
            <a:r>
              <a:rPr lang="ru-RU" altLang="ru-RU" sz="1600" b="1" dirty="0" smtClean="0">
                <a:solidFill>
                  <a:srgbClr val="800000"/>
                </a:solidFill>
                <a:latin typeface="Gabriola" panose="04040605051002020D02" pitchFamily="82" charset="0"/>
              </a:rPr>
              <a:t>Один из старейших парков Европы</a:t>
            </a:r>
            <a:endParaRPr lang="en-US" altLang="ru-RU" sz="1600" b="1" dirty="0">
              <a:solidFill>
                <a:srgbClr val="800000"/>
              </a:solidFill>
              <a:latin typeface="Gabriola" panose="04040605051002020D02" pitchFamily="82" charset="0"/>
            </a:endParaRPr>
          </a:p>
          <a:p>
            <a:pPr algn="ctr" eaLnBrk="1" hangingPunct="1">
              <a:lnSpc>
                <a:spcPts val="1500"/>
              </a:lnSpc>
            </a:pPr>
            <a:endParaRPr lang="en-US" altLang="ru-RU" sz="1700" b="1" dirty="0">
              <a:solidFill>
                <a:srgbClr val="800000"/>
              </a:solidFill>
              <a:latin typeface="Gabriola" panose="04040605051002020D02" pitchFamily="82" charset="0"/>
            </a:endParaRPr>
          </a:p>
        </p:txBody>
      </p:sp>
      <p:pic>
        <p:nvPicPr>
          <p:cNvPr id="1027" name="Picture 3" descr="Crkva_Svete_Petke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4442" y="975161"/>
            <a:ext cx="2246315" cy="168230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Tm="4063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1" descr="print (2).jpg"/>
          <p:cNvPicPr>
            <a:picLocks noGrp="1" noChangeAspect="1"/>
          </p:cNvPicPr>
          <p:nvPr isPhoto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TextBox 2"/>
          <p:cNvSpPr txBox="1">
            <a:spLocks noChangeArrowheads="1"/>
          </p:cNvSpPr>
          <p:nvPr/>
        </p:nvSpPr>
        <p:spPr bwMode="auto">
          <a:xfrm>
            <a:off x="0" y="0"/>
            <a:ext cx="1752600" cy="1969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 dirty="0">
                <a:solidFill>
                  <a:srgbClr val="800000"/>
                </a:solidFill>
                <a:latin typeface="Gabriola" pitchFamily="82" charset="0"/>
                <a:cs typeface="Arial" charset="0"/>
              </a:rPr>
              <a:t>Монастырь </a:t>
            </a:r>
            <a:r>
              <a:rPr lang="ru-RU" sz="2400" b="1" dirty="0" err="1">
                <a:solidFill>
                  <a:srgbClr val="800000"/>
                </a:solidFill>
                <a:latin typeface="Gabriola" pitchFamily="82" charset="0"/>
                <a:cs typeface="Arial" charset="0"/>
              </a:rPr>
              <a:t>Милешево</a:t>
            </a:r>
            <a:r>
              <a:rPr lang="ru-RU" sz="2400" b="1" dirty="0">
                <a:solidFill>
                  <a:srgbClr val="800000"/>
                </a:solidFill>
                <a:latin typeface="Gabriola" pitchFamily="82" charset="0"/>
                <a:cs typeface="Arial" charset="0"/>
              </a:rPr>
              <a:t>.</a:t>
            </a:r>
          </a:p>
          <a:p>
            <a:pPr>
              <a:defRPr/>
            </a:pPr>
            <a:r>
              <a:rPr lang="ru-RU" sz="2400" b="1" dirty="0">
                <a:solidFill>
                  <a:srgbClr val="800000"/>
                </a:solidFill>
                <a:latin typeface="Gabriola" pitchFamily="82" charset="0"/>
                <a:cs typeface="Arial" charset="0"/>
              </a:rPr>
              <a:t>Фреска «Белый </a:t>
            </a:r>
            <a:r>
              <a:rPr lang="ru-RU" sz="2400" b="1" dirty="0" smtClean="0">
                <a:solidFill>
                  <a:srgbClr val="800000"/>
                </a:solidFill>
                <a:latin typeface="Gabriola" pitchFamily="82" charset="0"/>
                <a:cs typeface="Arial" charset="0"/>
              </a:rPr>
              <a:t>Ангел»</a:t>
            </a:r>
            <a:endParaRPr lang="en-US" sz="2400" b="1" dirty="0">
              <a:solidFill>
                <a:srgbClr val="800000"/>
              </a:solidFill>
              <a:latin typeface="Gabriola" pitchFamily="82" charset="0"/>
              <a:cs typeface="Arial" charset="0"/>
            </a:endParaRPr>
          </a:p>
          <a:p>
            <a:pPr>
              <a:defRPr/>
            </a:pPr>
            <a:endParaRPr lang="en-US" sz="2600" b="1" dirty="0">
              <a:latin typeface="Gabriola" pitchFamily="82" charset="0"/>
              <a:cs typeface="Arial" charset="0"/>
            </a:endParaRP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4572000" y="228600"/>
            <a:ext cx="4572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>
                <a:latin typeface="Calibri" panose="020F0502020204030204" pitchFamily="34" charset="0"/>
              </a:rPr>
              <a:t>.</a:t>
            </a:r>
          </a:p>
        </p:txBody>
      </p:sp>
      <p:pic>
        <p:nvPicPr>
          <p:cNvPr id="1027" name="Picture 3" descr="C:\Users\Sasa Delic\Downloads\Sem chudes sveta\Ikona belogo angela\imag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28800" y="0"/>
            <a:ext cx="3505200" cy="2819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8" name="Picture 4" descr="C:\Users\Sasa Delic\Downloads\Sem chudes sveta\Ikona belogo angela\pasha59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867400" y="3276600"/>
            <a:ext cx="3276600" cy="35969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271" name="Rectangle 5"/>
          <p:cNvSpPr>
            <a:spLocks noChangeArrowheads="1"/>
          </p:cNvSpPr>
          <p:nvPr/>
        </p:nvSpPr>
        <p:spPr bwMode="auto">
          <a:xfrm>
            <a:off x="5410200" y="-16081"/>
            <a:ext cx="3581400" cy="257759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14264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1600" dirty="0" err="1" smtClean="0">
                <a:latin typeface="Gabriola" panose="04040605051002020D02" pitchFamily="82" charset="0"/>
              </a:rPr>
              <a:t>Милешево</a:t>
            </a:r>
            <a:r>
              <a:rPr lang="ru-RU" altLang="ru-RU" sz="1600" dirty="0" smtClean="0">
                <a:latin typeface="Gabriola" panose="04040605051002020D02" pitchFamily="82" charset="0"/>
              </a:rPr>
              <a:t> - </a:t>
            </a:r>
            <a:r>
              <a:rPr lang="ru-RU" altLang="ru-RU" sz="1600" dirty="0">
                <a:latin typeface="Gabriola" panose="04040605051002020D02" pitchFamily="82" charset="0"/>
              </a:rPr>
              <a:t>один из самых известных и древних сербских </a:t>
            </a:r>
            <a:r>
              <a:rPr lang="ru-RU" altLang="ru-RU" sz="1600" dirty="0" smtClean="0">
                <a:latin typeface="Gabriola" panose="04040605051002020D02" pitchFamily="82" charset="0"/>
              </a:rPr>
              <a:t>монастырей. Находится</a:t>
            </a:r>
            <a:r>
              <a:rPr lang="en-US" altLang="ru-RU" sz="1600" dirty="0" smtClean="0">
                <a:latin typeface="Gabriola" panose="04040605051002020D02" pitchFamily="82" charset="0"/>
              </a:rPr>
              <a:t> </a:t>
            </a:r>
            <a:r>
              <a:rPr lang="ru-RU" altLang="ru-RU" sz="1600" dirty="0" smtClean="0">
                <a:latin typeface="Gabriola" panose="04040605051002020D02" pitchFamily="82" charset="0"/>
              </a:rPr>
              <a:t>в юго-западной Сербии. Основан</a:t>
            </a:r>
            <a:r>
              <a:rPr lang="en-US" altLang="ru-RU" sz="1600" dirty="0" smtClean="0">
                <a:latin typeface="Gabriola" panose="04040605051002020D02" pitchFamily="82" charset="0"/>
              </a:rPr>
              <a:t> </a:t>
            </a:r>
            <a:r>
              <a:rPr lang="ru-RU" altLang="ru-RU" sz="1600" dirty="0" smtClean="0">
                <a:latin typeface="Gabriola" panose="04040605051002020D02" pitchFamily="82" charset="0"/>
              </a:rPr>
              <a:t>королем Владиславом в </a:t>
            </a:r>
            <a:r>
              <a:rPr lang="en-US" altLang="ru-RU" sz="1600" dirty="0" smtClean="0">
                <a:latin typeface="Gabriola" panose="04040605051002020D02" pitchFamily="82" charset="0"/>
              </a:rPr>
              <a:t>XIII </a:t>
            </a:r>
            <a:r>
              <a:rPr lang="ru-RU" altLang="ru-RU" sz="1600" dirty="0" smtClean="0">
                <a:latin typeface="Gabriola" panose="04040605051002020D02" pitchFamily="82" charset="0"/>
              </a:rPr>
              <a:t>веке.   Роспись </a:t>
            </a:r>
            <a:r>
              <a:rPr lang="ru-RU" altLang="ru-RU" sz="1600" dirty="0">
                <a:latin typeface="Gabriola" panose="04040605051002020D02" pitchFamily="82" charset="0"/>
              </a:rPr>
              <a:t>монастырской церкви </a:t>
            </a:r>
            <a:r>
              <a:rPr lang="ru-RU" altLang="ru-RU" sz="1600" dirty="0" smtClean="0">
                <a:latin typeface="Gabriola" panose="04040605051002020D02" pitchFamily="82" charset="0"/>
              </a:rPr>
              <a:t>выполнена  мастерами </a:t>
            </a:r>
            <a:r>
              <a:rPr lang="ru-RU" altLang="ru-RU" sz="1600" dirty="0">
                <a:latin typeface="Gabriola" panose="04040605051002020D02" pitchFamily="82" charset="0"/>
              </a:rPr>
              <a:t>из </a:t>
            </a:r>
            <a:r>
              <a:rPr lang="ru-RU" altLang="ru-RU" sz="1600" dirty="0" smtClean="0">
                <a:latin typeface="Gabriola" panose="04040605051002020D02" pitchFamily="82" charset="0"/>
              </a:rPr>
              <a:t>Византии.</a:t>
            </a:r>
            <a:endParaRPr lang="en-US" altLang="ru-RU" sz="1600" dirty="0">
              <a:latin typeface="Gabriola" panose="04040605051002020D02" pitchFamily="82" charset="0"/>
            </a:endParaRPr>
          </a:p>
          <a:p>
            <a:pPr eaLnBrk="1" hangingPunct="1"/>
            <a:r>
              <a:rPr lang="ru-RU" altLang="ru-RU" sz="1600" dirty="0" smtClean="0">
                <a:latin typeface="Gabriola" panose="04040605051002020D02" pitchFamily="82" charset="0"/>
              </a:rPr>
              <a:t>Сюда в </a:t>
            </a:r>
            <a:r>
              <a:rPr lang="ru-RU" altLang="ru-RU" sz="1600" dirty="0">
                <a:latin typeface="Gabriola" panose="04040605051002020D02" pitchFamily="82" charset="0"/>
              </a:rPr>
              <a:t>1237 г</a:t>
            </a:r>
            <a:r>
              <a:rPr lang="ru-RU" altLang="ru-RU" sz="1600" dirty="0" smtClean="0">
                <a:latin typeface="Gabriola" panose="04040605051002020D02" pitchFamily="82" charset="0"/>
              </a:rPr>
              <a:t>. из </a:t>
            </a:r>
            <a:r>
              <a:rPr lang="ru-RU" altLang="ru-RU" sz="1600" dirty="0" err="1" smtClean="0">
                <a:latin typeface="Gabriola" panose="04040605051002020D02" pitchFamily="82" charset="0"/>
              </a:rPr>
              <a:t>г.Тырнова</a:t>
            </a:r>
            <a:r>
              <a:rPr lang="ru-RU" altLang="ru-RU" sz="1600" dirty="0" smtClean="0">
                <a:latin typeface="Gabriola" panose="04040605051002020D02" pitchFamily="82" charset="0"/>
              </a:rPr>
              <a:t> были перенесены мощи святого Саввы, первого архиепископа Сербии.</a:t>
            </a:r>
          </a:p>
          <a:p>
            <a:pPr eaLnBrk="1" hangingPunct="1"/>
            <a:r>
              <a:rPr lang="ru-RU" altLang="ru-RU" sz="1600" dirty="0" smtClean="0">
                <a:latin typeface="Gabriola" panose="04040605051002020D02" pitchFamily="82" charset="0"/>
              </a:rPr>
              <a:t>В 1594 г. турки сожгли мощи святого Саввы на холме </a:t>
            </a:r>
            <a:r>
              <a:rPr lang="ru-RU" altLang="ru-RU" sz="1600" dirty="0" err="1" smtClean="0">
                <a:latin typeface="Gabriola" panose="04040605051002020D02" pitchFamily="82" charset="0"/>
              </a:rPr>
              <a:t>Врачар</a:t>
            </a:r>
            <a:r>
              <a:rPr lang="ru-RU" altLang="ru-RU" sz="1600" dirty="0" smtClean="0">
                <a:latin typeface="Gabriola" panose="04040605051002020D02" pitchFamily="82" charset="0"/>
              </a:rPr>
              <a:t> в Белграде. На этом месте сейчас воздвигнут </a:t>
            </a:r>
            <a:r>
              <a:rPr lang="ru-RU" altLang="ru-RU" sz="1600" dirty="0">
                <a:latin typeface="Gabriola" panose="04040605051002020D02" pitchFamily="82" charset="0"/>
              </a:rPr>
              <a:t>Х</a:t>
            </a:r>
            <a:r>
              <a:rPr lang="ru-RU" altLang="ru-RU" sz="1600" dirty="0" smtClean="0">
                <a:latin typeface="Gabriola" panose="04040605051002020D02" pitchFamily="82" charset="0"/>
              </a:rPr>
              <a:t>рам Святого Саввы.</a:t>
            </a:r>
            <a:endParaRPr lang="en-US" altLang="ru-RU" sz="1600" dirty="0">
              <a:latin typeface="Gabriola" panose="04040605051002020D02" pitchFamily="82" charset="0"/>
            </a:endParaRPr>
          </a:p>
        </p:txBody>
      </p:sp>
      <p:sp>
        <p:nvSpPr>
          <p:cNvPr id="11272" name="TextBox 11"/>
          <p:cNvSpPr txBox="1">
            <a:spLocks noChangeArrowheads="1"/>
          </p:cNvSpPr>
          <p:nvPr/>
        </p:nvSpPr>
        <p:spPr bwMode="auto">
          <a:xfrm>
            <a:off x="2895600" y="2819400"/>
            <a:ext cx="5105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b="1" dirty="0">
                <a:solidFill>
                  <a:srgbClr val="262626"/>
                </a:solidFill>
                <a:latin typeface="Gabriola" panose="04040605051002020D02" pitchFamily="82" charset="0"/>
                <a:cs typeface="Times New Roman" panose="02020603050405020304" pitchFamily="18" charset="0"/>
              </a:rPr>
              <a:t>Монастырь </a:t>
            </a:r>
            <a:r>
              <a:rPr lang="ru-RU" altLang="ru-RU" b="1" dirty="0" err="1" smtClean="0">
                <a:latin typeface="Gabriola" panose="04040605051002020D02" pitchFamily="82" charset="0"/>
                <a:cs typeface="Times New Roman" panose="02020603050405020304" pitchFamily="18" charset="0"/>
              </a:rPr>
              <a:t>Милешево</a:t>
            </a:r>
            <a:r>
              <a:rPr lang="ru-RU" altLang="ru-RU" b="1" dirty="0" smtClean="0">
                <a:solidFill>
                  <a:srgbClr val="262626"/>
                </a:solidFill>
                <a:latin typeface="Gabriola" panose="04040605051002020D02" pitchFamily="82" charset="0"/>
                <a:cs typeface="Times New Roman" panose="02020603050405020304" pitchFamily="18" charset="0"/>
              </a:rPr>
              <a:t> </a:t>
            </a:r>
            <a:r>
              <a:rPr lang="ru-RU" altLang="ru-RU" b="1" dirty="0">
                <a:solidFill>
                  <a:srgbClr val="262626"/>
                </a:solidFill>
                <a:latin typeface="Gabriola" panose="04040605051002020D02" pitchFamily="82" charset="0"/>
                <a:cs typeface="Times New Roman" panose="02020603050405020304" pitchFamily="18" charset="0"/>
              </a:rPr>
              <a:t>- святыня, сохранившая Белого </a:t>
            </a:r>
            <a:r>
              <a:rPr lang="ru-RU" altLang="ru-RU" b="1" dirty="0" smtClean="0">
                <a:solidFill>
                  <a:srgbClr val="262626"/>
                </a:solidFill>
                <a:latin typeface="Gabriola" panose="04040605051002020D02" pitchFamily="82" charset="0"/>
                <a:cs typeface="Times New Roman" panose="02020603050405020304" pitchFamily="18" charset="0"/>
              </a:rPr>
              <a:t>Ангела</a:t>
            </a:r>
            <a:r>
              <a:rPr lang="ru-RU" altLang="ru-RU" b="1" dirty="0">
                <a:solidFill>
                  <a:srgbClr val="262626"/>
                </a:solidFill>
                <a:latin typeface="Gabriola" panose="04040605051002020D02" pitchFamily="82" charset="0"/>
                <a:cs typeface="Times New Roman" panose="02020603050405020304" pitchFamily="18" charset="0"/>
              </a:rPr>
              <a:t>.</a:t>
            </a:r>
            <a:r>
              <a:rPr lang="en-US" altLang="ru-RU" b="1" dirty="0">
                <a:solidFill>
                  <a:srgbClr val="262626"/>
                </a:solidFill>
                <a:latin typeface="Gabriola" panose="04040605051002020D02" pitchFamily="82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1273" name="Rectangle 6"/>
          <p:cNvSpPr>
            <a:spLocks noChangeArrowheads="1"/>
          </p:cNvSpPr>
          <p:nvPr/>
        </p:nvSpPr>
        <p:spPr bwMode="auto">
          <a:xfrm>
            <a:off x="1905000" y="3150781"/>
            <a:ext cx="3810000" cy="3600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1600" dirty="0" smtClean="0">
                <a:solidFill>
                  <a:srgbClr val="800000"/>
                </a:solidFill>
                <a:latin typeface="Gabriola" panose="04040605051002020D02" pitchFamily="82" charset="0"/>
              </a:rPr>
              <a:t>Фреска «Белый Ангел»</a:t>
            </a:r>
            <a:r>
              <a:rPr lang="en-US" altLang="ru-RU" sz="1600" dirty="0" smtClean="0">
                <a:solidFill>
                  <a:srgbClr val="800000"/>
                </a:solidFill>
                <a:latin typeface="Gabriola" panose="04040605051002020D02" pitchFamily="82" charset="0"/>
              </a:rPr>
              <a:t> </a:t>
            </a:r>
            <a:r>
              <a:rPr lang="ru-RU" altLang="ru-RU" sz="1600" dirty="0" smtClean="0">
                <a:solidFill>
                  <a:srgbClr val="800000"/>
                </a:solidFill>
                <a:latin typeface="Gabriola" panose="04040605051002020D02" pitchFamily="82" charset="0"/>
              </a:rPr>
              <a:t>(</a:t>
            </a:r>
            <a:r>
              <a:rPr lang="en-US" altLang="ru-RU" sz="1600" dirty="0" smtClean="0">
                <a:solidFill>
                  <a:srgbClr val="800000"/>
                </a:solidFill>
                <a:latin typeface="Gabriola" panose="04040605051002020D02" pitchFamily="82" charset="0"/>
              </a:rPr>
              <a:t>XIII </a:t>
            </a:r>
            <a:r>
              <a:rPr lang="ru-RU" altLang="ru-RU" sz="1600" dirty="0" smtClean="0">
                <a:solidFill>
                  <a:srgbClr val="800000"/>
                </a:solidFill>
                <a:latin typeface="Gabriola" panose="04040605051002020D02" pitchFamily="82" charset="0"/>
              </a:rPr>
              <a:t>в.) </a:t>
            </a:r>
            <a:r>
              <a:rPr lang="ru-RU" sz="1600" dirty="0" smtClean="0">
                <a:solidFill>
                  <a:srgbClr val="800000"/>
                </a:solidFill>
                <a:latin typeface="Gabriola" panose="04040605051002020D02" pitchFamily="82" charset="0"/>
              </a:rPr>
              <a:t>была включена в список главных достижений человечества </a:t>
            </a:r>
            <a:r>
              <a:rPr lang="ru-RU" sz="1600" dirty="0">
                <a:solidFill>
                  <a:srgbClr val="800000"/>
                </a:solidFill>
                <a:latin typeface="Gabriola" panose="04040605051002020D02" pitchFamily="82" charset="0"/>
              </a:rPr>
              <a:t>и представляла Сербию в послании внеземным </a:t>
            </a:r>
            <a:r>
              <a:rPr lang="ru-RU" sz="1600" dirty="0" smtClean="0">
                <a:solidFill>
                  <a:srgbClr val="800000"/>
                </a:solidFill>
                <a:latin typeface="Gabriola" panose="04040605051002020D02" pitchFamily="82" charset="0"/>
              </a:rPr>
              <a:t>цивилизациям </a:t>
            </a:r>
            <a:r>
              <a:rPr lang="ru-RU" sz="1600" dirty="0">
                <a:solidFill>
                  <a:srgbClr val="800000"/>
                </a:solidFill>
                <a:latin typeface="Gabriola" panose="04040605051002020D02" pitchFamily="82" charset="0"/>
              </a:rPr>
              <a:t>на золотой пластинке </a:t>
            </a:r>
            <a:r>
              <a:rPr lang="ru-RU" sz="1600" dirty="0" smtClean="0">
                <a:solidFill>
                  <a:srgbClr val="800000"/>
                </a:solidFill>
                <a:latin typeface="Gabriola" panose="04040605051002020D02" pitchFamily="82" charset="0"/>
              </a:rPr>
              <a:t>«Вояджера»</a:t>
            </a:r>
            <a:r>
              <a:rPr lang="ru-RU" sz="1600" dirty="0" smtClean="0">
                <a:solidFill>
                  <a:srgbClr val="800000"/>
                </a:solidFill>
              </a:rPr>
              <a:t>.</a:t>
            </a:r>
          </a:p>
          <a:p>
            <a:pPr eaLnBrk="1" hangingPunct="1"/>
            <a:r>
              <a:rPr lang="ru-RU" altLang="ru-RU" sz="1600" dirty="0" smtClean="0">
                <a:latin typeface="Gabriola" panose="04040605051002020D02" pitchFamily="82" charset="0"/>
              </a:rPr>
              <a:t>Это</a:t>
            </a:r>
            <a:r>
              <a:rPr lang="en-US" altLang="ru-RU" sz="1600" dirty="0" smtClean="0">
                <a:latin typeface="Gabriola" panose="04040605051002020D02" pitchFamily="82" charset="0"/>
              </a:rPr>
              <a:t> </a:t>
            </a:r>
            <a:r>
              <a:rPr lang="ru-RU" altLang="ru-RU" sz="1600" dirty="0">
                <a:latin typeface="Gabriola" panose="04040605051002020D02" pitchFamily="82" charset="0"/>
              </a:rPr>
              <a:t>тот </a:t>
            </a:r>
            <a:r>
              <a:rPr lang="ru-RU" altLang="ru-RU" sz="1600" dirty="0" smtClean="0">
                <a:latin typeface="Gabriola" panose="04040605051002020D02" pitchFamily="82" charset="0"/>
              </a:rPr>
              <a:t> </a:t>
            </a:r>
            <a:r>
              <a:rPr lang="ru-RU" altLang="ru-RU" sz="1600" dirty="0">
                <a:latin typeface="Gabriola" panose="04040605051002020D02" pitchFamily="82" charset="0"/>
              </a:rPr>
              <a:t>Ангел, </a:t>
            </a:r>
            <a:r>
              <a:rPr lang="ru-RU" altLang="ru-RU" sz="1600" dirty="0" smtClean="0">
                <a:latin typeface="Gabriola" panose="04040605051002020D02" pitchFamily="82" charset="0"/>
              </a:rPr>
              <a:t>который встретил жен-мироносиц  и возвестил миру о воскресении Иисуса Христа.</a:t>
            </a:r>
          </a:p>
          <a:p>
            <a:pPr eaLnBrk="1" hangingPunct="1"/>
            <a:r>
              <a:rPr lang="ru-RU" altLang="ru-RU" sz="1600" dirty="0" smtClean="0">
                <a:latin typeface="Gabriola" panose="04040605051002020D02" pitchFamily="82" charset="0"/>
              </a:rPr>
              <a:t> Белый Ангел – духовный символ православной Сербии. К нему едут изо всех уголков Сербии, Черногории, Боснии и других стран мира.</a:t>
            </a:r>
            <a:r>
              <a:rPr lang="en-US" altLang="ru-RU" sz="1000" dirty="0">
                <a:solidFill>
                  <a:srgbClr val="454545"/>
                </a:solidFill>
                <a:latin typeface="Calibri" panose="020F0502020204030204" pitchFamily="34" charset="0"/>
              </a:rPr>
              <a:t> </a:t>
            </a:r>
            <a:endParaRPr lang="ru-RU" altLang="ru-RU" sz="1000" dirty="0" smtClean="0">
              <a:solidFill>
                <a:srgbClr val="454545"/>
              </a:solidFill>
              <a:latin typeface="Calibri" panose="020F0502020204030204" pitchFamily="34" charset="0"/>
            </a:endParaRPr>
          </a:p>
          <a:p>
            <a:pPr eaLnBrk="1" hangingPunct="1"/>
            <a:endParaRPr lang="ru-RU" sz="1000" dirty="0" smtClean="0"/>
          </a:p>
          <a:p>
            <a:pPr eaLnBrk="1" hangingPunct="1"/>
            <a:r>
              <a:rPr lang="ru-RU" sz="1500" i="1" dirty="0" smtClean="0">
                <a:latin typeface="Gabriola" panose="04040605051002020D02" pitchFamily="82" charset="0"/>
              </a:rPr>
              <a:t>               Белый Ангел на камне у гроба,</a:t>
            </a:r>
            <a:r>
              <a:rPr lang="ru-RU" sz="1500" i="1" dirty="0">
                <a:latin typeface="Gabriola" panose="04040605051002020D02" pitchFamily="82" charset="0"/>
              </a:rPr>
              <a:t/>
            </a:r>
            <a:br>
              <a:rPr lang="ru-RU" sz="1500" i="1" dirty="0">
                <a:latin typeface="Gabriola" panose="04040605051002020D02" pitchFamily="82" charset="0"/>
              </a:rPr>
            </a:br>
            <a:r>
              <a:rPr lang="ru-RU" sz="1500" i="1" dirty="0" smtClean="0">
                <a:latin typeface="Gabriola" panose="04040605051002020D02" pitchFamily="82" charset="0"/>
              </a:rPr>
              <a:t>               Мироносицы в утренней мгле…</a:t>
            </a:r>
            <a:r>
              <a:rPr lang="ru-RU" sz="1500" i="1" dirty="0">
                <a:latin typeface="Gabriola" panose="04040605051002020D02" pitchFamily="82" charset="0"/>
              </a:rPr>
              <a:t/>
            </a:r>
            <a:br>
              <a:rPr lang="ru-RU" sz="1500" i="1" dirty="0">
                <a:latin typeface="Gabriola" panose="04040605051002020D02" pitchFamily="82" charset="0"/>
              </a:rPr>
            </a:br>
            <a:r>
              <a:rPr lang="ru-RU" sz="1500" i="1" dirty="0" smtClean="0">
                <a:latin typeface="Gabriola" panose="04040605051002020D02" pitchFamily="82" charset="0"/>
              </a:rPr>
              <a:t>               Пусть исчезнут страданья и злоба</a:t>
            </a:r>
            <a:r>
              <a:rPr lang="ru-RU" sz="1500" i="1" dirty="0">
                <a:latin typeface="Gabriola" panose="04040605051002020D02" pitchFamily="82" charset="0"/>
              </a:rPr>
              <a:t/>
            </a:r>
            <a:br>
              <a:rPr lang="ru-RU" sz="1500" i="1" dirty="0">
                <a:latin typeface="Gabriola" panose="04040605051002020D02" pitchFamily="82" charset="0"/>
              </a:rPr>
            </a:br>
            <a:r>
              <a:rPr lang="ru-RU" sz="1500" i="1" dirty="0" smtClean="0">
                <a:latin typeface="Gabriola" panose="04040605051002020D02" pitchFamily="82" charset="0"/>
              </a:rPr>
              <a:t>               На истерзанной сербской земле!</a:t>
            </a:r>
          </a:p>
          <a:p>
            <a:pPr eaLnBrk="1" hangingPunct="1"/>
            <a:r>
              <a:rPr lang="ru-RU" sz="1400" dirty="0">
                <a:latin typeface="Gabriola" panose="04040605051002020D02" pitchFamily="82" charset="0"/>
              </a:rPr>
              <a:t> </a:t>
            </a:r>
            <a:r>
              <a:rPr lang="ru-RU" sz="1400" dirty="0" smtClean="0">
                <a:latin typeface="Gabriola" panose="04040605051002020D02" pitchFamily="82" charset="0"/>
              </a:rPr>
              <a:t>                                                                   </a:t>
            </a:r>
            <a:r>
              <a:rPr lang="ru-RU" sz="1400" i="1" dirty="0" smtClean="0">
                <a:latin typeface="Gabriola" panose="04040605051002020D02" pitchFamily="82" charset="0"/>
              </a:rPr>
              <a:t>(Ю. Славянская)</a:t>
            </a:r>
            <a:endParaRPr lang="en-US" altLang="ru-RU" sz="1400" i="1" dirty="0">
              <a:latin typeface="Gabriola" panose="04040605051002020D02" pitchFamily="82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76200" y="1905000"/>
            <a:ext cx="1676400" cy="1600200"/>
          </a:xfrm>
          <a:prstGeom prst="roundRect">
            <a:avLst/>
          </a:prstGeom>
          <a:solidFill>
            <a:srgbClr val="FFFF99">
              <a:alpha val="53000"/>
            </a:srgbClr>
          </a:solidFill>
          <a:ln>
            <a:solidFill>
              <a:srgbClr val="C00000">
                <a:alpha val="24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500"/>
              </a:lnSpc>
            </a:pPr>
            <a:r>
              <a:rPr lang="ru-RU" altLang="ru-RU" sz="1600" b="1" dirty="0" smtClean="0">
                <a:solidFill>
                  <a:srgbClr val="800000"/>
                </a:solidFill>
                <a:latin typeface="Gabriola" panose="04040605051002020D02" pitchFamily="82" charset="0"/>
              </a:rPr>
              <a:t>Белый Ангел - </a:t>
            </a:r>
          </a:p>
          <a:p>
            <a:pPr algn="ctr">
              <a:lnSpc>
                <a:spcPts val="1500"/>
              </a:lnSpc>
            </a:pPr>
            <a:r>
              <a:rPr lang="ru-RU" altLang="ru-RU" sz="1600" b="1" dirty="0" smtClean="0">
                <a:solidFill>
                  <a:srgbClr val="800000"/>
                </a:solidFill>
                <a:latin typeface="Gabriola" panose="04040605051002020D02" pitchFamily="82" charset="0"/>
              </a:rPr>
              <a:t>один из шедевров сербской культуры</a:t>
            </a:r>
          </a:p>
          <a:p>
            <a:pPr algn="ctr">
              <a:lnSpc>
                <a:spcPts val="1500"/>
              </a:lnSpc>
            </a:pPr>
            <a:r>
              <a:rPr lang="ru-RU" altLang="ru-RU" sz="1600" b="1" dirty="0" smtClean="0">
                <a:solidFill>
                  <a:srgbClr val="800000"/>
                </a:solidFill>
                <a:latin typeface="Gabriola" panose="04040605051002020D02" pitchFamily="82" charset="0"/>
              </a:rPr>
              <a:t>Духовный символ православной Сербии.</a:t>
            </a:r>
            <a:endParaRPr lang="en-US" altLang="ru-RU" sz="1600" b="1" dirty="0">
              <a:solidFill>
                <a:srgbClr val="800000"/>
              </a:solidFill>
              <a:latin typeface="Gabriola" panose="04040605051002020D02" pitchFamily="82" charset="0"/>
            </a:endParaRPr>
          </a:p>
          <a:p>
            <a:pPr algn="ctr" eaLnBrk="1" hangingPunct="1">
              <a:lnSpc>
                <a:spcPts val="1500"/>
              </a:lnSpc>
            </a:pPr>
            <a:endParaRPr lang="en-US" altLang="ru-RU" sz="1700" b="1" dirty="0">
              <a:solidFill>
                <a:srgbClr val="800000"/>
              </a:solidFill>
              <a:latin typeface="Gabriola" panose="04040605051002020D02" pitchFamily="82" charset="0"/>
            </a:endParaRPr>
          </a:p>
        </p:txBody>
      </p:sp>
    </p:spTree>
  </p:cSld>
  <p:clrMapOvr>
    <a:masterClrMapping/>
  </p:clrMapOvr>
  <p:transition advTm="4570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1927</TotalTime>
  <Words>1042</Words>
  <Application>Microsoft Office PowerPoint</Application>
  <PresentationFormat>Экран (4:3)</PresentationFormat>
  <Paragraphs>96</Paragraphs>
  <Slides>10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9" baseType="lpstr">
      <vt:lpstr>Arial</vt:lpstr>
      <vt:lpstr>Calibri</vt:lpstr>
      <vt:lpstr>Cordia New</vt:lpstr>
      <vt:lpstr>Gabriola</vt:lpstr>
      <vt:lpstr>Gautami</vt:lpstr>
      <vt:lpstr>Tahoma</vt:lpstr>
      <vt:lpstr>Times New Roman</vt:lpstr>
      <vt:lpstr>Wingdings</vt:lpstr>
      <vt:lpstr>Office Theme</vt:lpstr>
      <vt:lpstr> "СЕМЬ  НОВЫХ  ЧУДЕС  СВЕТА  СЕРБИИ" </vt:lpstr>
      <vt:lpstr>Презентация PowerPoint</vt:lpstr>
      <vt:lpstr>Храм  Святого Саввы</vt:lpstr>
      <vt:lpstr>Презентация PowerPoint</vt:lpstr>
      <vt:lpstr>Презентация PowerPoint</vt:lpstr>
      <vt:lpstr>Презентация PowerPoint</vt:lpstr>
      <vt:lpstr>Гамзиград-Ромулиана — архитектурный ансамбль на востоке Сербии, состоящий из крепости позднего периода Римской империи и мемориала на близлежащем холме. На территории объекта расположены укрепления, дворец, базилики, соборы, римские термы, мемориал и триумфальная арка с двумя проездами. Римский император Галерий построил дворец для себя и своей матери Ромулы, в честь которой его и назвали.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Sasa Delic</dc:creator>
  <cp:lastModifiedBy>serbshool</cp:lastModifiedBy>
  <cp:revision>331</cp:revision>
  <dcterms:created xsi:type="dcterms:W3CDTF">2015-11-23T09:49:48Z</dcterms:created>
  <dcterms:modified xsi:type="dcterms:W3CDTF">2015-12-07T09:41:51Z</dcterms:modified>
</cp:coreProperties>
</file>