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6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6600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428" autoAdjust="0"/>
  </p:normalViewPr>
  <p:slideViewPr>
    <p:cSldViewPr>
      <p:cViewPr varScale="1">
        <p:scale>
          <a:sx n="87" d="100"/>
          <a:sy n="87" d="100"/>
        </p:scale>
        <p:origin x="10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2D4E52-9547-4D81-8CD3-9AF470313D6A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474BB9E-987E-4798-9145-5C2794B047C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85958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altLang="ru-RU" smtClean="0"/>
              <a:t>Проект: "СЕМЬ НОВЫХ ЧУДЕС СВЕТА"</a:t>
            </a:r>
            <a:endParaRPr lang="en-US" altLang="ru-RU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0A7EBF-B2F8-4393-B39C-4A1547AD70D9}" type="slidenum">
              <a:rPr lang="en-US" altLang="ru-RU">
                <a:latin typeface="Calibri" panose="020F0502020204030204" pitchFamily="34" charset="0"/>
              </a:rPr>
              <a:pPr eaLnBrk="1" hangingPunct="1"/>
              <a:t>1</a:t>
            </a:fld>
            <a:endParaRPr lang="en-US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11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8D05B7-4A36-435F-99E4-6DBE458B1458}" type="slidenum">
              <a:rPr lang="en-US" altLang="ru-RU">
                <a:latin typeface="Calibri" panose="020F0502020204030204" pitchFamily="34" charset="0"/>
              </a:rPr>
              <a:pPr eaLnBrk="1" hangingPunct="1"/>
              <a:t>3</a:t>
            </a:fld>
            <a:endParaRPr lang="en-US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4BB9E-987E-4798-9145-5C2794B047C7}" type="slidenum">
              <a:rPr lang="en-US" altLang="ru-RU" smtClean="0"/>
              <a:pPr/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63697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.</a:t>
            </a:r>
            <a:endParaRPr lang="en-US" altLang="ru-RU" dirty="0" smtClean="0"/>
          </a:p>
          <a:p>
            <a:pPr eaLnBrk="1" hangingPunct="1">
              <a:spcBef>
                <a:spcPct val="0"/>
              </a:spcBef>
            </a:pPr>
            <a:r>
              <a:rPr lang="en-US" altLang="ru-RU" dirty="0" smtClean="0"/>
              <a:t> 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68D6A4-A2DA-444A-8337-875E2FEFC2CD}" type="slidenum">
              <a:rPr lang="en-US" altLang="ru-RU">
                <a:latin typeface="Calibri" panose="020F0502020204030204" pitchFamily="34" charset="0"/>
              </a:rPr>
              <a:pPr eaLnBrk="1" hangingPunct="1"/>
              <a:t>7</a:t>
            </a:fld>
            <a:endParaRPr lang="en-US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BBF4-B9A1-441F-B71D-2B5F1AE4FBE1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FE8C1-2E43-49DC-AC9B-654F9E03265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6722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4078C-21ED-4EDC-AF53-6D9FF6711D59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43A25-5D13-4803-91B0-3CC66283297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2717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26E23-81BF-4904-9821-A893C26BFC8E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0B432-4741-4F29-9C45-242F748FD6E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0642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F6886-1FDA-4904-AE1C-B197F67878D4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0456F-3327-4E80-B763-BF4B51D327A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3913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BB6F-9914-4B31-B262-E8195456DE96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9BC95-733E-4ED9-816E-1CE8ACC4269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3781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E106B-F615-4536-968B-FF66C709D118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F9BE0-498A-4EDB-882B-8A84D57ECBB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8796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F2736-4EA1-47B4-80E6-D5F973C41910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04E50-FD74-4775-82B6-3230533A35A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4968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1EB0C-5A61-46FE-91CE-4849565C1B14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BF20-001F-406A-96C9-40590998AD0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5115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DFA36-5C6A-4CAA-BB50-1367D5FA360B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B65F8-55AE-45D0-8F4D-6FF33718769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1707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89D6A-5040-466C-8F45-B2F46635F59B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48CF0-EF09-4276-9C7B-ABC4D760035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3733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3C1D5-C8B8-46B2-B614-8511692257AB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B1E85-1DC3-4E3A-B008-73A1BC3E13A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2889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776445-B4D1-46C5-8884-49660CE8C33D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C647895-470D-42B9-9083-C7C01AAF6C2C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7" Type="http://schemas.openxmlformats.org/officeDocument/2006/relationships/image" Target="../media/image5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hyperlink" Target="https://youtu.be/vnsO6w97lac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11.jpe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10.jpeg"/><Relationship Id="rId7" Type="http://schemas.openxmlformats.org/officeDocument/2006/relationships/image" Target="../media/image2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10.jpeg"/><Relationship Id="rId7" Type="http://schemas.openxmlformats.org/officeDocument/2006/relationships/image" Target="../media/image3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er.jpg"/>
          <p:cNvPicPr>
            <a:picLocks noGrp="1" noChangeAspect="1"/>
          </p:cNvPicPr>
          <p:nvPr isPhoto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85216"/>
            <a:ext cx="8839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Gabriola" pitchFamily="82" charset="0"/>
                <a:ea typeface="+mn-ea"/>
                <a:cs typeface="+mn-cs"/>
              </a:rPr>
              <a:t> </a:t>
            </a:r>
            <a:r>
              <a:rPr lang="ru-RU" b="1" dirty="0" smtClean="0">
                <a:solidFill>
                  <a:srgbClr val="800000"/>
                </a:solidFill>
                <a:latin typeface="Gabriola" pitchFamily="82" charset="0"/>
                <a:ea typeface="+mn-ea"/>
                <a:cs typeface="+mn-cs"/>
              </a:rPr>
              <a:t>"СЕМЬ </a:t>
            </a:r>
            <a:r>
              <a:rPr lang="en-US" b="1" dirty="0" smtClean="0">
                <a:solidFill>
                  <a:srgbClr val="800000"/>
                </a:solidFill>
                <a:latin typeface="Gabriola" pitchFamily="82" charset="0"/>
                <a:ea typeface="+mn-ea"/>
                <a:cs typeface="+mn-cs"/>
              </a:rPr>
              <a:t> </a:t>
            </a:r>
            <a:r>
              <a:rPr lang="ru-RU" b="1" dirty="0" smtClean="0">
                <a:solidFill>
                  <a:srgbClr val="800000"/>
                </a:solidFill>
                <a:latin typeface="Gabriola" pitchFamily="82" charset="0"/>
                <a:ea typeface="+mn-ea"/>
                <a:cs typeface="+mn-cs"/>
              </a:rPr>
              <a:t>НОВЫХ </a:t>
            </a:r>
            <a:r>
              <a:rPr lang="en-US" b="1" dirty="0" smtClean="0">
                <a:solidFill>
                  <a:srgbClr val="800000"/>
                </a:solidFill>
                <a:latin typeface="Gabriola" pitchFamily="82" charset="0"/>
                <a:ea typeface="+mn-ea"/>
                <a:cs typeface="+mn-cs"/>
              </a:rPr>
              <a:t> </a:t>
            </a:r>
            <a:r>
              <a:rPr lang="ru-RU" b="1" dirty="0" smtClean="0">
                <a:solidFill>
                  <a:srgbClr val="800000"/>
                </a:solidFill>
                <a:latin typeface="Gabriola" pitchFamily="82" charset="0"/>
                <a:ea typeface="+mn-ea"/>
                <a:cs typeface="+mn-cs"/>
              </a:rPr>
              <a:t>ЧУДЕС </a:t>
            </a:r>
            <a:r>
              <a:rPr lang="en-US" b="1" dirty="0" smtClean="0">
                <a:solidFill>
                  <a:srgbClr val="800000"/>
                </a:solidFill>
                <a:latin typeface="Gabriola" pitchFamily="82" charset="0"/>
                <a:ea typeface="+mn-ea"/>
                <a:cs typeface="+mn-cs"/>
              </a:rPr>
              <a:t> </a:t>
            </a:r>
            <a:r>
              <a:rPr lang="ru-RU" b="1" dirty="0" smtClean="0">
                <a:solidFill>
                  <a:srgbClr val="800000"/>
                </a:solidFill>
                <a:latin typeface="Gabriola" pitchFamily="82" charset="0"/>
                <a:ea typeface="+mn-ea"/>
                <a:cs typeface="+mn-cs"/>
              </a:rPr>
              <a:t>СВЕТА</a:t>
            </a:r>
            <a:r>
              <a:rPr lang="en-US" b="1" dirty="0" smtClean="0">
                <a:solidFill>
                  <a:srgbClr val="800000"/>
                </a:solidFill>
                <a:latin typeface="Gabriola" pitchFamily="82" charset="0"/>
                <a:ea typeface="+mn-ea"/>
                <a:cs typeface="+mn-cs"/>
              </a:rPr>
              <a:t>  </a:t>
            </a:r>
            <a:r>
              <a:rPr lang="ru-RU" b="1" dirty="0" smtClean="0">
                <a:solidFill>
                  <a:srgbClr val="800000"/>
                </a:solidFill>
                <a:latin typeface="Gabriola" pitchFamily="82" charset="0"/>
                <a:ea typeface="+mn-ea"/>
                <a:cs typeface="+mn-cs"/>
              </a:rPr>
              <a:t>СЕРБИИ"</a:t>
            </a:r>
            <a:r>
              <a:rPr lang="en-US" b="1" dirty="0" smtClean="0">
                <a:solidFill>
                  <a:srgbClr val="800000"/>
                </a:solidFill>
                <a:latin typeface="Gabriola" pitchFamily="82" charset="0"/>
                <a:ea typeface="+mn-ea"/>
                <a:cs typeface="+mn-cs"/>
              </a:rPr>
              <a:t/>
            </a:r>
            <a:br>
              <a:rPr lang="en-US" b="1" dirty="0" smtClean="0">
                <a:solidFill>
                  <a:srgbClr val="800000"/>
                </a:solidFill>
                <a:latin typeface="Gabriola" pitchFamily="82" charset="0"/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1026" name="Picture 2" descr="C:\Users\Sasa Delic\Downloads\New folder (2)\1043936_original.jpg"/>
          <p:cNvPicPr>
            <a:picLocks noChangeAspect="1" noChangeArrowheads="1"/>
          </p:cNvPicPr>
          <p:nvPr/>
        </p:nvPicPr>
        <p:blipFill>
          <a:blip r:embed="rId4" cstate="email">
            <a:duotone>
              <a:prstClr val="black"/>
              <a:srgbClr val="D9C3A5">
                <a:tint val="50000"/>
                <a:satMod val="180000"/>
              </a:srgbClr>
            </a:duotone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1713663" cy="1295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27" name="Picture 3" descr="C:\Users\Sasa Delic\Downloads\Sem chudes sveta\sv. djordje\svdj oplenac1.jpg"/>
          <p:cNvPicPr>
            <a:picLocks noChangeAspect="1" noChangeArrowheads="1"/>
          </p:cNvPicPr>
          <p:nvPr/>
        </p:nvPicPr>
        <p:blipFill>
          <a:blip r:embed="rId5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4724400"/>
            <a:ext cx="1447800" cy="17476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Sasa Delic\Downloads\Sem chudes sveta\gamzi grad\p_275x235_6b2370f842b1ba81c65fb88daaeb9433.jpg"/>
          <p:cNvPicPr>
            <a:picLocks noChangeAspect="1" noChangeArrowheads="1"/>
          </p:cNvPicPr>
          <p:nvPr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800" y="3429000"/>
            <a:ext cx="1431925" cy="12236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C:\Users\Sasa Delic\Downloads\Sem chudes sveta\Ikona belogo angela\pasha59.jpg"/>
          <p:cNvPicPr>
            <a:picLocks noChangeAspect="1" noChangeArrowheads="1"/>
          </p:cNvPicPr>
          <p:nvPr/>
        </p:nvPicPr>
        <p:blipFill>
          <a:blip r:embed="rId7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0" y="3810001"/>
            <a:ext cx="1046490" cy="137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3" descr="C:\Users\Sasa Delic\Downloads\Sem chudes sveta\Kalemegdan\Kalemegdan fortress Belgrade Serbia 1.jpg"/>
          <p:cNvPicPr>
            <a:picLocks noChangeAspect="1" noChangeArrowheads="1"/>
          </p:cNvPicPr>
          <p:nvPr/>
        </p:nvPicPr>
        <p:blipFill>
          <a:blip r:embed="rId8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4114800"/>
            <a:ext cx="1206500" cy="11334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0" y="4889718"/>
            <a:ext cx="518160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Выполнили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обучающиеся: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1 кл. - Джелинео Ольга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,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 Кочович Никола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2 кл. - Делич Андреа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, </a:t>
            </a:r>
            <a:r>
              <a:rPr lang="ru-RU" sz="1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Духринг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 Лука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3 кл. - Яворан Огнен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Руководители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Малышева Ж.М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.,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 Мельник Л.Н., </a:t>
            </a:r>
            <a:r>
              <a:rPr lang="ru-RU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Милосердова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Л.В.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Gabriola" pitchFamily="82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2" name="Picture 5" descr="C:\Users\Sasa Delic\Downloads\Sem chudes sveta\fruska gora\sddefault.jpg"/>
          <p:cNvPicPr>
            <a:picLocks noChangeAspect="1" noChangeArrowheads="1"/>
          </p:cNvPicPr>
          <p:nvPr/>
        </p:nvPicPr>
        <p:blipFill>
          <a:blip r:embed="rId9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1" y="2595032"/>
            <a:ext cx="1371600" cy="14097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2" descr="C:\Users\Sasa Delic\Downloads\Sem chudes sveta\Chele-kula\4f7c4955a186e.jpg"/>
          <p:cNvPicPr>
            <a:picLocks noChangeAspect="1" noChangeArrowheads="1"/>
          </p:cNvPicPr>
          <p:nvPr/>
        </p:nvPicPr>
        <p:blipFill>
          <a:blip r:embed="rId10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6200" y="2743200"/>
            <a:ext cx="1676400" cy="1357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2625335" y="41259"/>
            <a:ext cx="4041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briola" pitchFamily="82" charset="0"/>
                <a:cs typeface="+mn-cs"/>
              </a:rPr>
              <a:t>Средняя школа при Посольстве России в Сербии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Gabriola" pitchFamily="82" charset="0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5336" y="6430494"/>
            <a:ext cx="17553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 smtClean="0">
                <a:solidFill>
                  <a:schemeClr val="bg1"/>
                </a:solidFill>
                <a:latin typeface="Gabriola" pitchFamily="82" charset="0"/>
                <a:cs typeface="+mn-cs"/>
              </a:rPr>
              <a:t>г.Белград</a:t>
            </a:r>
            <a:r>
              <a:rPr lang="ru-RU" sz="1600" b="1" dirty="0" smtClean="0">
                <a:solidFill>
                  <a:schemeClr val="bg1"/>
                </a:solidFill>
                <a:latin typeface="Gabriola" pitchFamily="82" charset="0"/>
                <a:cs typeface="+mn-cs"/>
              </a:rPr>
              <a:t>, 2015 г.</a:t>
            </a:r>
            <a:endParaRPr lang="ru-RU" sz="1600" b="1" dirty="0">
              <a:solidFill>
                <a:schemeClr val="bg1"/>
              </a:solidFill>
              <a:latin typeface="Gabriola" pitchFamily="82" charset="0"/>
              <a:cs typeface="+mn-cs"/>
            </a:endParaRPr>
          </a:p>
        </p:txBody>
      </p:sp>
    </p:spTree>
  </p:cSld>
  <p:clrMapOvr>
    <a:masterClrMapping/>
  </p:clrMapOvr>
  <p:transition advTm="1248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slide.jpg"/>
          <p:cNvPicPr>
            <a:picLocks noGrp="1" noChangeAspect="1"/>
          </p:cNvPicPr>
          <p:nvPr isPhoto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914400" y="1676400"/>
            <a:ext cx="304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762000" y="2710934"/>
            <a:ext cx="7620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ru-RU" altLang="ru-RU" sz="2400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Мы </a:t>
            </a:r>
            <a:r>
              <a:rPr lang="ru-RU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узнали много нового и </a:t>
            </a:r>
            <a:r>
              <a:rPr lang="ru-RU" altLang="ru-RU" sz="2400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интересного об уникальных памятниках культуры, произведениях искусства и православных традициях Сербии.</a:t>
            </a:r>
          </a:p>
        </p:txBody>
      </p:sp>
      <p:pic>
        <p:nvPicPr>
          <p:cNvPr id="6" name="Picture 2" descr="C:\Users\Sasa Delic\Downloads\New folder (2)\1043936_original.jpg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rgbClr val="D9C3A5">
                <a:tint val="50000"/>
                <a:satMod val="180000"/>
              </a:srgbClr>
            </a:duotone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577830" cy="4367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" name="Picture 2" descr="C:\Users\Sasa Delic\Downloads\Sem chudes sveta\gamzi grad\p_275x235_6b2370f842b1ba81c65fb88daaeb9433.jpg"/>
          <p:cNvPicPr>
            <a:picLocks noChangeAspect="1" noChangeArrowheads="1"/>
          </p:cNvPicPr>
          <p:nvPr/>
        </p:nvPicPr>
        <p:blipFill>
          <a:blip r:embed="rId4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9600" y="381000"/>
            <a:ext cx="593725" cy="5073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Sasa Delic\Downloads\Sem chudes sveta\Ikona belogo angela\pasha59.jpg"/>
          <p:cNvPicPr>
            <a:picLocks noChangeAspect="1" noChangeArrowheads="1"/>
          </p:cNvPicPr>
          <p:nvPr/>
        </p:nvPicPr>
        <p:blipFill>
          <a:blip r:embed="rId5" cstate="email">
            <a:grayscl/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457200"/>
            <a:ext cx="409216" cy="5363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3" descr="C:\Users\Sasa Delic\Downloads\Sem chudes sveta\sv. djordje\svdj oplenac1.jpg"/>
          <p:cNvPicPr>
            <a:picLocks noChangeAspect="1" noChangeArrowheads="1"/>
          </p:cNvPicPr>
          <p:nvPr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00" y="762000"/>
            <a:ext cx="435968" cy="5554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3" descr="C:\Users\Sasa Delic\Downloads\Sem chudes sveta\Kalemegdan\Kalemegdan fortress Belgrade Serbia 1.jpg"/>
          <p:cNvPicPr>
            <a:picLocks noChangeAspect="1" noChangeArrowheads="1"/>
          </p:cNvPicPr>
          <p:nvPr/>
        </p:nvPicPr>
        <p:blipFill>
          <a:blip r:embed="rId7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00" y="533400"/>
            <a:ext cx="490391" cy="4090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85800" y="3810000"/>
            <a:ext cx="762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ru-RU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Мы постарались рассказать вам о них так, чтобы вам непременно захотелось увидеть </a:t>
            </a:r>
            <a:r>
              <a:rPr lang="ru-RU" altLang="ru-RU" sz="2400" dirty="0" smtClean="0">
                <a:solidFill>
                  <a:srgbClr val="800000"/>
                </a:solidFill>
                <a:latin typeface="Gabriola" panose="04040605051002020D02" pitchFamily="82" charset="0"/>
              </a:rPr>
              <a:t>эти чудеса </a:t>
            </a:r>
            <a:r>
              <a:rPr lang="ru-RU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и узнать о них больше.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85800" y="4724400"/>
            <a:ext cx="7620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ru-RU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Знания, приобретённые в процессе работы над проектом, дают нам право гордиться великими мастерами прошлого и пригодятся нам не только на уроках, но и в жизни.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762000" y="1912203"/>
            <a:ext cx="762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ru-RU" altLang="ru-RU" sz="2400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На примере Сербии мы подтвердили гипотезу о том, что </a:t>
            </a:r>
            <a:r>
              <a:rPr lang="ru-RU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в каждой стране </a:t>
            </a:r>
            <a:r>
              <a:rPr lang="ru-RU" altLang="ru-RU" sz="2400" dirty="0" smtClean="0">
                <a:solidFill>
                  <a:srgbClr val="800000"/>
                </a:solidFill>
                <a:latin typeface="Gabriola" panose="04040605051002020D02" pitchFamily="82" charset="0"/>
              </a:rPr>
              <a:t>существуют </a:t>
            </a:r>
            <a:r>
              <a:rPr lang="ru-RU" altLang="ru-RU" sz="24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«новые чудеса света»</a:t>
            </a:r>
            <a:r>
              <a:rPr lang="ru-RU" altLang="ru-RU" sz="2400" dirty="0" smtClean="0">
                <a:solidFill>
                  <a:srgbClr val="800000"/>
                </a:solidFill>
                <a:latin typeface="Gabriola" panose="04040605051002020D02" pitchFamily="82" charset="0"/>
              </a:rPr>
              <a:t>.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219200" y="6027003"/>
            <a:ext cx="7086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ПРИГЛАШАЕМ ВАС В ЧУДЕСНОЕ ПУТЕШЕСТВИЕ ПО СЕРБИИ !</a:t>
            </a:r>
            <a:endParaRPr lang="ru-RU" altLang="ru-RU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762000" y="1381780"/>
            <a:ext cx="510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Выводы</a:t>
            </a:r>
            <a:r>
              <a:rPr lang="ru-RU" altLang="ru-RU" sz="2800" b="1" dirty="0">
                <a:solidFill>
                  <a:srgbClr val="800000"/>
                </a:solidFill>
                <a:latin typeface="Gabriola" panose="04040605051002020D02" pitchFamily="82" charset="0"/>
              </a:rPr>
              <a:t>:</a:t>
            </a:r>
            <a:r>
              <a:rPr lang="en-US" altLang="ru-RU" sz="2800" b="1" dirty="0" smtClean="0">
                <a:solidFill>
                  <a:srgbClr val="262626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 </a:t>
            </a:r>
            <a:endParaRPr lang="en-US" altLang="ru-RU" sz="2800" b="1" dirty="0">
              <a:solidFill>
                <a:srgbClr val="262626"/>
              </a:solidFill>
              <a:latin typeface="Gabriola" panose="04040605051002020D02" pitchFamily="82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04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" grpId="0"/>
      <p:bldP spid="14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slide.jpg"/>
          <p:cNvPicPr>
            <a:picLocks noGrp="1" noChangeAspect="1"/>
          </p:cNvPicPr>
          <p:nvPr isPhoto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066800" y="1600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228600" y="1588532"/>
            <a:ext cx="8686800" cy="7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Цель</a:t>
            </a:r>
            <a:r>
              <a:rPr lang="ru-RU" altLang="ru-RU" sz="2400" b="1" dirty="0">
                <a:solidFill>
                  <a:srgbClr val="800000"/>
                </a:solidFill>
                <a:latin typeface="Gabriola" panose="04040605051002020D02" pitchFamily="82" charset="0"/>
              </a:rPr>
              <a:t>:</a:t>
            </a:r>
            <a:r>
              <a:rPr lang="ru-RU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 </a:t>
            </a:r>
            <a:r>
              <a:rPr lang="en-US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 </a:t>
            </a:r>
            <a:r>
              <a:rPr lang="ru-RU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выяснить, какие места в Сербии можно отнести к чудесам света.</a:t>
            </a:r>
            <a:endParaRPr lang="en-US" altLang="ru-RU" sz="2400" dirty="0">
              <a:solidFill>
                <a:srgbClr val="800000"/>
              </a:solidFill>
              <a:latin typeface="Gabriola" panose="04040605051002020D02" pitchFamily="82" charset="0"/>
            </a:endParaRPr>
          </a:p>
          <a:p>
            <a:endParaRPr lang="ru-RU" altLang="ru-RU" sz="1700" dirty="0">
              <a:latin typeface="Gabriola" panose="04040605051002020D02" pitchFamily="82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2286000"/>
            <a:ext cx="8686800" cy="220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800000"/>
                </a:solidFill>
                <a:latin typeface="Gabriola" panose="04040605051002020D02" pitchFamily="82" charset="0"/>
              </a:rPr>
              <a:t>Задачи: </a:t>
            </a:r>
            <a:endParaRPr lang="en-US" altLang="ru-RU" sz="2400" dirty="0">
              <a:solidFill>
                <a:srgbClr val="800000"/>
              </a:solidFill>
              <a:latin typeface="Gabriola" panose="04040605051002020D02" pitchFamily="82" charset="0"/>
            </a:endParaRPr>
          </a:p>
          <a:p>
            <a:pPr eaLnBrk="1" hangingPunct="1"/>
            <a:r>
              <a:rPr lang="ru-RU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- обобщить, расширить и систематизировать знания обучающихся по теме «Семь </a:t>
            </a:r>
            <a:r>
              <a:rPr lang="en-US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                 </a:t>
            </a:r>
            <a:r>
              <a:rPr lang="ru-RU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новых</a:t>
            </a:r>
            <a:r>
              <a:rPr lang="en-US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 </a:t>
            </a:r>
            <a:r>
              <a:rPr lang="ru-RU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чудес света Сербии»;</a:t>
            </a:r>
            <a:endParaRPr lang="en-US" altLang="ru-RU" sz="2400" dirty="0">
              <a:solidFill>
                <a:srgbClr val="800000"/>
              </a:solidFill>
              <a:latin typeface="Gabriola" panose="04040605051002020D02" pitchFamily="82" charset="0"/>
            </a:endParaRPr>
          </a:p>
          <a:p>
            <a:pPr eaLnBrk="1" hangingPunct="1"/>
            <a:r>
              <a:rPr lang="ru-RU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- развивать память, речь;</a:t>
            </a:r>
            <a:endParaRPr lang="en-US" altLang="ru-RU" sz="2400" dirty="0">
              <a:solidFill>
                <a:srgbClr val="800000"/>
              </a:solidFill>
              <a:latin typeface="Gabriola" panose="04040605051002020D02" pitchFamily="82" charset="0"/>
            </a:endParaRPr>
          </a:p>
          <a:p>
            <a:pPr eaLnBrk="1" hangingPunct="1">
              <a:buFontTx/>
              <a:buChar char="-"/>
            </a:pPr>
            <a:r>
              <a:rPr lang="en-US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 </a:t>
            </a:r>
            <a:r>
              <a:rPr lang="ru-RU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воспитывать уважение к культуре и традициям страны.</a:t>
            </a:r>
            <a:endParaRPr lang="en-US" altLang="ru-RU" sz="2400" dirty="0">
              <a:solidFill>
                <a:srgbClr val="800000"/>
              </a:solidFill>
              <a:latin typeface="Gabriola" panose="04040605051002020D02" pitchFamily="82" charset="0"/>
            </a:endParaRPr>
          </a:p>
          <a:p>
            <a:endParaRPr lang="ru-RU" altLang="ru-RU" sz="1700" dirty="0">
              <a:latin typeface="Gabriola" panose="04040605051002020D02" pitchFamily="82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4528066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800000"/>
                </a:solidFill>
                <a:latin typeface="Gabriola" panose="04040605051002020D02" pitchFamily="82" charset="0"/>
              </a:rPr>
              <a:t>Актуальность:</a:t>
            </a:r>
            <a:r>
              <a:rPr lang="ru-RU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  без прошлого нет настоящего.</a:t>
            </a:r>
            <a:endParaRPr lang="en-US" altLang="ru-RU" sz="2400" dirty="0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200" y="5329535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 Гипотеза</a:t>
            </a:r>
            <a:r>
              <a:rPr lang="ru-RU" altLang="ru-RU" sz="2400" b="1" dirty="0">
                <a:solidFill>
                  <a:srgbClr val="800000"/>
                </a:solidFill>
                <a:latin typeface="Gabriola" panose="04040605051002020D02" pitchFamily="82" charset="0"/>
              </a:rPr>
              <a:t>: </a:t>
            </a:r>
            <a:r>
              <a:rPr lang="ru-RU" altLang="ru-RU" sz="2400" dirty="0">
                <a:solidFill>
                  <a:srgbClr val="800000"/>
                </a:solidFill>
                <a:latin typeface="Gabriola" panose="04040605051002020D02" pitchFamily="82" charset="0"/>
              </a:rPr>
              <a:t>чудеса существуют в каждой стране, и их гораздо больше 7.</a:t>
            </a:r>
            <a:endParaRPr lang="en-US" altLang="ru-RU" sz="2000" dirty="0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advTm="206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int (2).jpg"/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56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</p:pic>
      <p:sp>
        <p:nvSpPr>
          <p:cNvPr id="4099" name="Title 2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1828800" cy="457200"/>
          </a:xfrm>
        </p:spPr>
        <p:txBody>
          <a:bodyPr/>
          <a:lstStyle/>
          <a:p>
            <a:pPr algn="l" eaLnBrk="1" hangingPunct="1"/>
            <a:r>
              <a:rPr lang="ru-RU" altLang="ru-RU" sz="2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Храм </a:t>
            </a:r>
            <a:r>
              <a:rPr lang="en-US" altLang="ru-RU" sz="2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/>
            </a:r>
            <a:br>
              <a:rPr lang="en-US" altLang="ru-RU" sz="2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</a:br>
            <a:r>
              <a:rPr lang="ru-RU" altLang="ru-RU" sz="2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Святого Саввы</a:t>
            </a:r>
            <a:endParaRPr lang="en-US" altLang="ru-RU" sz="2600" b="1" dirty="0" smtClean="0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  <p:pic>
        <p:nvPicPr>
          <p:cNvPr id="1028" name="Picture 4" descr="C:\Users\Sasa Delic\Downloads\Sem chudes sveta\New folder (2)\Hram-svetog-save-atipiks-beograd.jpg"/>
          <p:cNvPicPr>
            <a:picLocks noChangeAspect="1" noChangeArrowheads="1"/>
          </p:cNvPicPr>
          <p:nvPr/>
        </p:nvPicPr>
        <p:blipFill>
          <a:blip r:embed="rId4" cstate="email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4343400" cy="31127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6172200" y="89118"/>
            <a:ext cx="2819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 smtClean="0">
                <a:latin typeface="Gabriola" panose="04040605051002020D02" pitchFamily="82" charset="0"/>
              </a:rPr>
              <a:t>Храм освящен в </a:t>
            </a:r>
            <a:r>
              <a:rPr lang="ru-RU" altLang="ru-RU" sz="1600" dirty="0">
                <a:latin typeface="Gabriola" panose="04040605051002020D02" pitchFamily="82" charset="0"/>
              </a:rPr>
              <a:t>честь </a:t>
            </a:r>
            <a:r>
              <a:rPr lang="ru-RU" altLang="ru-RU" sz="1600" dirty="0" smtClean="0">
                <a:latin typeface="Gabriola" panose="04040605051002020D02" pitchFamily="82" charset="0"/>
              </a:rPr>
              <a:t>Святого Саввы - небесного покровителя Сербии.</a:t>
            </a:r>
          </a:p>
          <a:p>
            <a:pPr eaLnBrk="1" hangingPunct="1"/>
            <a:r>
              <a:rPr lang="ru-RU" altLang="ru-RU" sz="1600" dirty="0" smtClean="0">
                <a:latin typeface="Gabriola" panose="04040605051002020D02" pitchFamily="82" charset="0"/>
              </a:rPr>
              <a:t>Собор спроектирован </a:t>
            </a:r>
            <a:r>
              <a:rPr lang="ru-RU" altLang="ru-RU" sz="1600" dirty="0">
                <a:latin typeface="Gabriola" panose="04040605051002020D02" pitchFamily="82" charset="0"/>
              </a:rPr>
              <a:t>в сербско-византийском </a:t>
            </a:r>
            <a:r>
              <a:rPr lang="ru-RU" altLang="ru-RU" sz="1600" dirty="0" smtClean="0">
                <a:latin typeface="Gabriola" panose="04040605051002020D02" pitchFamily="82" charset="0"/>
              </a:rPr>
              <a:t>стиле и поражает своим величием и масштабами</a:t>
            </a:r>
            <a:r>
              <a:rPr lang="ru-RU" altLang="ru-RU" sz="1600" dirty="0">
                <a:latin typeface="Gabriola" panose="04040605051002020D02" pitchFamily="82" charset="0"/>
              </a:rPr>
              <a:t>. Его размеры </a:t>
            </a:r>
            <a:r>
              <a:rPr lang="ru-RU" altLang="ru-RU" sz="1600" dirty="0" smtClean="0">
                <a:latin typeface="Gabriola" panose="04040605051002020D02" pitchFamily="82" charset="0"/>
              </a:rPr>
              <a:t> у основания  91 </a:t>
            </a:r>
            <a:r>
              <a:rPr lang="ru-RU" altLang="ru-RU" sz="1600" dirty="0">
                <a:latin typeface="Gabriola" panose="04040605051002020D02" pitchFamily="82" charset="0"/>
              </a:rPr>
              <a:t>м на 81 м. </a:t>
            </a:r>
            <a:endParaRPr lang="en-US" altLang="ru-RU" sz="1600" dirty="0">
              <a:latin typeface="Gabriola" panose="04040605051002020D02" pitchFamily="82" charset="0"/>
            </a:endParaRPr>
          </a:p>
          <a:p>
            <a:pPr eaLnBrk="1" hangingPunct="1"/>
            <a:endParaRPr lang="en-US" altLang="ru-RU" sz="1600" dirty="0">
              <a:latin typeface="Gabriola" panose="04040605051002020D02" pitchFamily="82" charset="0"/>
            </a:endParaRP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1905000" y="3048000"/>
            <a:ext cx="6705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 smtClean="0">
                <a:latin typeface="Gabriola" panose="04040605051002020D02" pitchFamily="82" charset="0"/>
              </a:rPr>
              <a:t>Храм строился </a:t>
            </a:r>
            <a:r>
              <a:rPr lang="ru-RU" altLang="ru-RU" sz="1600" dirty="0">
                <a:latin typeface="Gabriola" panose="04040605051002020D02" pitchFamily="82" charset="0"/>
              </a:rPr>
              <a:t>около 70 лет  </a:t>
            </a:r>
            <a:r>
              <a:rPr lang="ru-RU" altLang="ru-RU" sz="1600" dirty="0" smtClean="0">
                <a:latin typeface="Gabriola" panose="04040605051002020D02" pitchFamily="82" charset="0"/>
              </a:rPr>
              <a:t>на добровольные взносы </a:t>
            </a:r>
            <a:r>
              <a:rPr lang="ru-RU" altLang="ru-RU" sz="1600" dirty="0">
                <a:latin typeface="Gabriola" panose="04040605051002020D02" pitchFamily="82" charset="0"/>
              </a:rPr>
              <a:t>и </a:t>
            </a:r>
            <a:r>
              <a:rPr lang="ru-RU" altLang="ru-RU" sz="1600" dirty="0" smtClean="0">
                <a:latin typeface="Gabriola" panose="04040605051002020D02" pitchFamily="82" charset="0"/>
              </a:rPr>
              <a:t>пожертвования, в том числе  российских граждан. Монументальное </a:t>
            </a:r>
            <a:r>
              <a:rPr lang="ru-RU" altLang="ru-RU" sz="1600" dirty="0">
                <a:latin typeface="Gabriola" panose="04040605051002020D02" pitchFamily="82" charset="0"/>
              </a:rPr>
              <a:t>белоснежное </a:t>
            </a:r>
            <a:r>
              <a:rPr lang="ru-RU" altLang="ru-RU" sz="1600" dirty="0" smtClean="0">
                <a:latin typeface="Gabriola" panose="04040605051002020D02" pitchFamily="82" charset="0"/>
              </a:rPr>
              <a:t>здание видно </a:t>
            </a:r>
            <a:r>
              <a:rPr lang="ru-RU" altLang="ru-RU" sz="1600" dirty="0">
                <a:latin typeface="Gabriola" panose="04040605051002020D02" pitchFamily="82" charset="0"/>
              </a:rPr>
              <a:t>со всех главных точек Белграда</a:t>
            </a:r>
            <a:r>
              <a:rPr lang="ru-RU" altLang="ru-RU" sz="1600" dirty="0" smtClean="0">
                <a:latin typeface="Gabriola" panose="04040605051002020D02" pitchFamily="82" charset="0"/>
              </a:rPr>
              <a:t>,. </a:t>
            </a:r>
            <a:r>
              <a:rPr lang="ru-RU" altLang="ru-RU" sz="1600" dirty="0">
                <a:latin typeface="Gabriola" panose="04040605051002020D02" pitchFamily="82" charset="0"/>
              </a:rPr>
              <a:t>Оно стало новым символом сербской столицы. </a:t>
            </a:r>
          </a:p>
          <a:p>
            <a:pPr eaLnBrk="1" hangingPunct="1"/>
            <a:endParaRPr lang="en-US" altLang="ru-RU" dirty="0">
              <a:latin typeface="Gabriola" panose="04040605051002020D02" pitchFamily="82" charset="0"/>
            </a:endParaRPr>
          </a:p>
        </p:txBody>
      </p:sp>
      <p:sp>
        <p:nvSpPr>
          <p:cNvPr id="4103" name="TextBox 11"/>
          <p:cNvSpPr txBox="1">
            <a:spLocks noChangeArrowheads="1"/>
          </p:cNvSpPr>
          <p:nvPr/>
        </p:nvSpPr>
        <p:spPr bwMode="auto">
          <a:xfrm>
            <a:off x="1905000" y="6172200"/>
            <a:ext cx="7086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Gabriola" panose="04040605051002020D02" pitchFamily="82" charset="0"/>
              </a:rPr>
              <a:t>Храм </a:t>
            </a:r>
            <a:r>
              <a:rPr lang="ru-RU" altLang="ru-RU" sz="1600" dirty="0" smtClean="0">
                <a:latin typeface="Gabriola" panose="04040605051002020D02" pitchFamily="82" charset="0"/>
              </a:rPr>
              <a:t>стоит </a:t>
            </a:r>
            <a:r>
              <a:rPr lang="ru-RU" altLang="ru-RU" sz="1600" dirty="0">
                <a:latin typeface="Gabriola" panose="04040605051002020D02" pitchFamily="82" charset="0"/>
              </a:rPr>
              <a:t>на том месте, где </a:t>
            </a:r>
            <a:r>
              <a:rPr lang="ru-RU" altLang="ru-RU" sz="1600" dirty="0" smtClean="0">
                <a:latin typeface="Gabriola" panose="04040605051002020D02" pitchFamily="82" charset="0"/>
              </a:rPr>
              <a:t>турки</a:t>
            </a:r>
            <a:r>
              <a:rPr lang="en-US" altLang="ru-RU" sz="1600" dirty="0" smtClean="0">
                <a:latin typeface="Gabriola" panose="04040605051002020D02" pitchFamily="82" charset="0"/>
              </a:rPr>
              <a:t> </a:t>
            </a:r>
            <a:r>
              <a:rPr lang="ru-RU" altLang="ru-RU" sz="1600" dirty="0" smtClean="0">
                <a:latin typeface="Gabriola" panose="04040605051002020D02" pitchFamily="82" charset="0"/>
              </a:rPr>
              <a:t>сожгли </a:t>
            </a:r>
            <a:r>
              <a:rPr lang="ru-RU" altLang="ru-RU" sz="1600" dirty="0">
                <a:latin typeface="Gabriola" panose="04040605051002020D02" pitchFamily="82" charset="0"/>
              </a:rPr>
              <a:t>мощи величайшего святого и </a:t>
            </a:r>
            <a:r>
              <a:rPr lang="ru-RU" altLang="ru-RU" sz="1600" dirty="0" smtClean="0">
                <a:latin typeface="Gabriola" panose="04040605051002020D02" pitchFamily="82" charset="0"/>
              </a:rPr>
              <a:t>первого</a:t>
            </a:r>
            <a:r>
              <a:rPr lang="ru-RU" altLang="ru-RU" sz="1600" dirty="0" smtClean="0">
                <a:solidFill>
                  <a:srgbClr val="FF0000"/>
                </a:solidFill>
                <a:latin typeface="Gabriola" panose="04040605051002020D02" pitchFamily="82" charset="0"/>
              </a:rPr>
              <a:t> </a:t>
            </a:r>
            <a:r>
              <a:rPr lang="ru-RU" altLang="ru-RU" sz="1600" dirty="0">
                <a:latin typeface="Gabriola" panose="04040605051002020D02" pitchFamily="82" charset="0"/>
              </a:rPr>
              <a:t>архиепископа </a:t>
            </a:r>
            <a:r>
              <a:rPr lang="ru-RU" altLang="ru-RU" sz="1600" dirty="0" smtClean="0">
                <a:latin typeface="Gabriola" panose="04040605051002020D02" pitchFamily="82" charset="0"/>
              </a:rPr>
              <a:t>Сербии.  Наше видео о храме Святого Саввы смотрите здесь: </a:t>
            </a:r>
            <a:r>
              <a:rPr lang="en-US" altLang="ru-RU" sz="1600" dirty="0" smtClean="0">
                <a:latin typeface="Gabriola" panose="04040605051002020D02" pitchFamily="82" charset="0"/>
                <a:hlinkClick r:id="rId5"/>
              </a:rPr>
              <a:t>https://youtu.be/vnsO6w97lac</a:t>
            </a:r>
            <a:r>
              <a:rPr lang="en-US" altLang="ru-RU" sz="1600" dirty="0" smtClean="0">
                <a:latin typeface="Gabriola" panose="04040605051002020D02" pitchFamily="82" charset="0"/>
              </a:rPr>
              <a:t>.</a:t>
            </a:r>
          </a:p>
        </p:txBody>
      </p:sp>
      <p:pic>
        <p:nvPicPr>
          <p:cNvPr id="1031" name="Picture 7" descr="C:\Users\Sasa Delic\Downloads\Sem chudes sveta\sv. savva slike\dragan-djukic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1752600"/>
            <a:ext cx="2667000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05" name="TextBox 15"/>
          <p:cNvSpPr txBox="1">
            <a:spLocks noChangeArrowheads="1"/>
          </p:cNvSpPr>
          <p:nvPr/>
        </p:nvSpPr>
        <p:spPr bwMode="auto">
          <a:xfrm>
            <a:off x="6248400" y="2667000"/>
            <a:ext cx="2743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400" b="1" dirty="0">
                <a:solidFill>
                  <a:schemeClr val="bg1"/>
                </a:solidFill>
                <a:latin typeface="Gabriola" panose="04040605051002020D02" pitchFamily="82" charset="0"/>
              </a:rPr>
              <a:t>             </a:t>
            </a:r>
            <a:r>
              <a:rPr lang="ru-RU" altLang="ru-RU" sz="1400" b="1" dirty="0">
                <a:solidFill>
                  <a:schemeClr val="bg1"/>
                </a:solidFill>
                <a:latin typeface="Gabriola" panose="04040605051002020D02" pitchFamily="82" charset="0"/>
              </a:rPr>
              <a:t>Вмещает</a:t>
            </a:r>
            <a:r>
              <a:rPr lang="ru-RU" altLang="ru-RU" sz="1400" b="1" dirty="0">
                <a:solidFill>
                  <a:srgbClr val="FF0000"/>
                </a:solidFill>
                <a:latin typeface="Gabriola" panose="04040605051002020D02" pitchFamily="82" charset="0"/>
              </a:rPr>
              <a:t> </a:t>
            </a:r>
            <a:r>
              <a:rPr lang="ru-RU" altLang="ru-RU" sz="1400" b="1" dirty="0">
                <a:solidFill>
                  <a:schemeClr val="bg1"/>
                </a:solidFill>
                <a:latin typeface="Gabriola" panose="04040605051002020D02" pitchFamily="82" charset="0"/>
              </a:rPr>
              <a:t>в себя 10 000 прихожан.</a:t>
            </a:r>
            <a:endParaRPr lang="en-US" altLang="ru-RU" sz="1400" b="1" dirty="0">
              <a:solidFill>
                <a:schemeClr val="bg1"/>
              </a:solidFill>
              <a:latin typeface="Gabriola" panose="04040605051002020D02" pitchFamily="82" charset="0"/>
            </a:endParaRPr>
          </a:p>
        </p:txBody>
      </p:sp>
      <p:pic>
        <p:nvPicPr>
          <p:cNvPr id="1032" name="Picture 8" descr="C:\Users\Sasa Delic\Downloads\Sem chudes sveta\sv. savva slike\st_sava_cathedral_belgrade_4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0" y="3886200"/>
            <a:ext cx="28956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2133600" y="58674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Gabriola" pitchFamily="82" charset="0"/>
                <a:cs typeface="+mn-cs"/>
              </a:rPr>
              <a:t>                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Gabriola" pitchFamily="82" charset="0"/>
                <a:cs typeface="+mn-cs"/>
              </a:rPr>
              <a:t>Общее количество крестов - 18 шт.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Gabriola" pitchFamily="82" charset="0"/>
              <a:cs typeface="+mn-cs"/>
            </a:endParaRPr>
          </a:p>
        </p:txBody>
      </p:sp>
      <p:pic>
        <p:nvPicPr>
          <p:cNvPr id="1033" name="Picture 9" descr="C:\Users\Sasa Delic\Downloads\Sem chudes sveta\sv. savva slike\1043936_original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7908" y="3581401"/>
            <a:ext cx="2171292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C:\Users\Sasa Delic\Downloads\Sem chudes sveta\sv. savva slike\hram-svetog-save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4724400"/>
            <a:ext cx="2034988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10" name="TextBox 20"/>
          <p:cNvSpPr txBox="1">
            <a:spLocks noChangeArrowheads="1"/>
          </p:cNvSpPr>
          <p:nvPr/>
        </p:nvSpPr>
        <p:spPr bwMode="auto">
          <a:xfrm>
            <a:off x="6705600" y="4495800"/>
            <a:ext cx="2667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b="1" dirty="0">
                <a:solidFill>
                  <a:schemeClr val="bg1"/>
                </a:solidFill>
                <a:latin typeface="Gabriola" panose="04040605051002020D02" pitchFamily="82" charset="0"/>
              </a:rPr>
              <a:t>2004 г. - официальное открытие храма</a:t>
            </a:r>
            <a:r>
              <a:rPr lang="en-US" altLang="ru-RU" sz="1200" b="1" dirty="0">
                <a:solidFill>
                  <a:schemeClr val="bg1"/>
                </a:solidFill>
                <a:latin typeface="Gabriola" panose="04040605051002020D02" pitchFamily="82" charset="0"/>
              </a:rPr>
              <a:t>.</a:t>
            </a:r>
          </a:p>
        </p:txBody>
      </p:sp>
      <p:pic>
        <p:nvPicPr>
          <p:cNvPr id="1035" name="Picture 11" descr="C:\Users\Sasa Delic\Downloads\Sem chudes sveta\sv. savva slike\images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599" y="3581400"/>
            <a:ext cx="2000607" cy="1261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7" name="Picture 13" descr="C:\Users\Sasa Delic\Downloads\Sem chudes sveta\sv. savva slike\serbia_251220120424_4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2703" y="4724400"/>
            <a:ext cx="2166497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76200" y="1143000"/>
            <a:ext cx="1676400" cy="1642192"/>
          </a:xfrm>
          <a:prstGeom prst="roundRect">
            <a:avLst/>
          </a:prstGeom>
          <a:solidFill>
            <a:srgbClr val="FFFF99">
              <a:alpha val="53000"/>
            </a:srgbClr>
          </a:solidFill>
          <a:ln>
            <a:solidFill>
              <a:srgbClr val="C00000">
                <a:alpha val="2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ts val="1500"/>
              </a:lnSpc>
            </a:pPr>
            <a:r>
              <a:rPr lang="ru-RU" altLang="ru-RU" sz="1700" b="1" dirty="0">
                <a:solidFill>
                  <a:srgbClr val="800000"/>
                </a:solidFill>
                <a:latin typeface="Gabriola" panose="04040605051002020D02" pitchFamily="82" charset="0"/>
              </a:rPr>
              <a:t>Самый большой православный </a:t>
            </a:r>
            <a:r>
              <a:rPr lang="ru-RU" altLang="ru-RU" sz="17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храм  на Балканах. </a:t>
            </a:r>
            <a:r>
              <a:rPr lang="ru-RU" altLang="ru-RU" sz="1700" b="1" dirty="0">
                <a:solidFill>
                  <a:srgbClr val="800000"/>
                </a:solidFill>
                <a:latin typeface="Gabriola" panose="04040605051002020D02" pitchFamily="82" charset="0"/>
              </a:rPr>
              <a:t>О</a:t>
            </a:r>
            <a:r>
              <a:rPr lang="ru-RU" altLang="ru-RU" sz="17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дин </a:t>
            </a:r>
            <a:r>
              <a:rPr lang="ru-RU" altLang="ru-RU" sz="1700" b="1" dirty="0">
                <a:solidFill>
                  <a:srgbClr val="800000"/>
                </a:solidFill>
                <a:latin typeface="Gabriola" panose="04040605051002020D02" pitchFamily="82" charset="0"/>
              </a:rPr>
              <a:t>из самых больших </a:t>
            </a:r>
            <a:r>
              <a:rPr lang="ru-RU" altLang="ru-RU" sz="17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православных храмов </a:t>
            </a:r>
            <a:r>
              <a:rPr lang="ru-RU" altLang="ru-RU" sz="1700" b="1" dirty="0">
                <a:solidFill>
                  <a:srgbClr val="800000"/>
                </a:solidFill>
                <a:latin typeface="Gabriola" panose="04040605051002020D02" pitchFamily="82" charset="0"/>
              </a:rPr>
              <a:t>в мире</a:t>
            </a:r>
            <a:endParaRPr lang="en-US" altLang="ru-RU" sz="1700" b="1" dirty="0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advClick="0" advTm="348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print.jpg"/>
          <p:cNvPicPr>
            <a:picLocks noGrp="1" noChangeAspect="1"/>
          </p:cNvPicPr>
          <p:nvPr isPhoto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0" y="609600"/>
            <a:ext cx="167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600" b="1">
                <a:latin typeface="Gabriola" panose="04040605051002020D02" pitchFamily="82" charset="0"/>
                <a:cs typeface="Cordia New" pitchFamily="34" charset="-34"/>
              </a:rPr>
              <a:t> </a:t>
            </a:r>
            <a:endParaRPr lang="en-US" altLang="ru-RU" sz="2800">
              <a:latin typeface="Calibri" panose="020F0502020204030204" pitchFamily="34" charset="0"/>
            </a:endParaRPr>
          </a:p>
        </p:txBody>
      </p:sp>
      <p:pic>
        <p:nvPicPr>
          <p:cNvPr id="1030" name="Picture 6" descr="C:\Users\Sasa Delic\Downloads\Sem chudes sveta\vinatovacha slike\thumbs_fruskogorski-manastiri-staro-hopov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4648200"/>
            <a:ext cx="16002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Users\Sasa Delic\Downloads\Sem chudes sveta\vinatovacha slike\nacionalni-park-fruska-gora-3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4648200"/>
            <a:ext cx="25146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C:\Users\Sasa Delic\Downloads\Sem chudes sveta\vinatovacha slike\voj-fruska-gora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4648200"/>
            <a:ext cx="33528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51" name="Rectangle 18"/>
          <p:cNvSpPr>
            <a:spLocks noChangeArrowheads="1"/>
          </p:cNvSpPr>
          <p:nvPr/>
        </p:nvSpPr>
        <p:spPr bwMode="auto">
          <a:xfrm>
            <a:off x="0" y="152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solidFill>
                  <a:srgbClr val="800000"/>
                </a:solidFill>
                <a:latin typeface="Gabriola" panose="04040605051002020D02" pitchFamily="82" charset="0"/>
              </a:rPr>
              <a:t>Монастыри </a:t>
            </a:r>
            <a:r>
              <a:rPr lang="ru-RU" altLang="ru-RU" sz="2600" b="1" dirty="0" err="1">
                <a:solidFill>
                  <a:srgbClr val="800000"/>
                </a:solidFill>
                <a:latin typeface="Gabriola" panose="04040605051002020D02" pitchFamily="82" charset="0"/>
              </a:rPr>
              <a:t>Фрушка</a:t>
            </a:r>
            <a:r>
              <a:rPr lang="ru-RU" altLang="ru-RU" sz="2600" b="1" dirty="0">
                <a:solidFill>
                  <a:srgbClr val="800000"/>
                </a:solidFill>
                <a:latin typeface="Gabriola" panose="04040605051002020D02" pitchFamily="82" charset="0"/>
              </a:rPr>
              <a:t> -Горы </a:t>
            </a:r>
            <a:endParaRPr lang="en-US" altLang="ru-RU" sz="2600" b="1" dirty="0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  <p:sp>
        <p:nvSpPr>
          <p:cNvPr id="6152" name="Rectangle 20"/>
          <p:cNvSpPr>
            <a:spLocks noChangeArrowheads="1"/>
          </p:cNvSpPr>
          <p:nvPr/>
        </p:nvSpPr>
        <p:spPr bwMode="auto">
          <a:xfrm>
            <a:off x="1828800" y="2743200"/>
            <a:ext cx="7239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 smtClean="0">
                <a:latin typeface="Gabriola" panose="04040605051002020D02" pitchFamily="82" charset="0"/>
              </a:rPr>
              <a:t>На 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Фрушка</a:t>
            </a:r>
            <a:r>
              <a:rPr lang="ru-RU" altLang="ru-RU" sz="1600" dirty="0" smtClean="0">
                <a:latin typeface="Gabriola" panose="04040605051002020D02" pitchFamily="82" charset="0"/>
              </a:rPr>
              <a:t>-Горе</a:t>
            </a:r>
            <a:r>
              <a:rPr lang="en-US" altLang="ru-RU" sz="1600" dirty="0" smtClean="0">
                <a:latin typeface="Gabriola" panose="04040605051002020D02" pitchFamily="82" charset="0"/>
              </a:rPr>
              <a:t> </a:t>
            </a:r>
            <a:r>
              <a:rPr lang="ru-RU" altLang="ru-RU" sz="1600" dirty="0">
                <a:latin typeface="Gabriola" panose="04040605051002020D02" pitchFamily="82" charset="0"/>
              </a:rPr>
              <a:t>когда-то было  </a:t>
            </a:r>
            <a:r>
              <a:rPr lang="ru-RU" altLang="ru-RU" sz="1600" dirty="0" smtClean="0">
                <a:latin typeface="Gabriola" panose="04040605051002020D02" pitchFamily="82" charset="0"/>
              </a:rPr>
              <a:t>35 монастырей, большинство из которых основано в </a:t>
            </a:r>
            <a:r>
              <a:rPr lang="en-US" altLang="ru-RU" sz="1600" dirty="0" smtClean="0">
                <a:latin typeface="Gabriola" panose="04040605051002020D02" pitchFamily="82" charset="0"/>
              </a:rPr>
              <a:t>XIV-XVI </a:t>
            </a:r>
            <a:r>
              <a:rPr lang="ru-RU" altLang="ru-RU" sz="1600" dirty="0" smtClean="0">
                <a:latin typeface="Gabriola" panose="04040605051002020D02" pitchFamily="82" charset="0"/>
              </a:rPr>
              <a:t>веках.  До </a:t>
            </a:r>
            <a:r>
              <a:rPr lang="ru-RU" altLang="ru-RU" sz="1600" dirty="0">
                <a:latin typeface="Gabriola" panose="04040605051002020D02" pitchFamily="82" charset="0"/>
              </a:rPr>
              <a:t>сегодняшнего дня сохранилось</a:t>
            </a:r>
            <a:r>
              <a:rPr lang="en-US" altLang="ru-RU" sz="1600" dirty="0">
                <a:latin typeface="Gabriola" panose="04040605051002020D02" pitchFamily="82" charset="0"/>
              </a:rPr>
              <a:t> </a:t>
            </a:r>
            <a:r>
              <a:rPr lang="ru-RU" altLang="ru-RU" sz="1600" dirty="0">
                <a:latin typeface="Gabriola" panose="04040605051002020D02" pitchFamily="82" charset="0"/>
              </a:rPr>
              <a:t>всего 16 </a:t>
            </a:r>
            <a:r>
              <a:rPr lang="ru-RU" altLang="ru-RU" sz="1600" dirty="0" smtClean="0">
                <a:latin typeface="Gabriola" panose="04040605051002020D02" pitchFamily="82" charset="0"/>
              </a:rPr>
              <a:t>монастырей</a:t>
            </a:r>
            <a:r>
              <a:rPr lang="ru-RU" altLang="ru-RU" sz="1600" dirty="0">
                <a:latin typeface="Gabriola" panose="04040605051002020D02" pitchFamily="82" charset="0"/>
              </a:rPr>
              <a:t>. </a:t>
            </a:r>
            <a:r>
              <a:rPr lang="ru-RU" altLang="ru-RU" sz="1600" dirty="0" smtClean="0">
                <a:latin typeface="Gabriola" panose="04040605051002020D02" pitchFamily="82" charset="0"/>
              </a:rPr>
              <a:t>Во </a:t>
            </a:r>
            <a:r>
              <a:rPr lang="ru-RU" altLang="ru-RU" sz="1600" dirty="0">
                <a:latin typeface="Gabriola" panose="04040605051002020D02" pitchFamily="82" charset="0"/>
              </a:rPr>
              <a:t>время Второй мировой </a:t>
            </a:r>
            <a:r>
              <a:rPr lang="ru-RU" altLang="ru-RU" sz="1600" dirty="0" smtClean="0">
                <a:latin typeface="Gabriola" panose="04040605051002020D02" pitchFamily="82" charset="0"/>
              </a:rPr>
              <a:t>войны эти монастыри были сожжены, разграблены, взорваны, а после войны большинство из них почти полностью восстановлено. Красотой </a:t>
            </a:r>
            <a:r>
              <a:rPr lang="ru-RU" altLang="ru-RU" sz="1600" dirty="0">
                <a:latin typeface="Gabriola" panose="04040605051002020D02" pitchFamily="82" charset="0"/>
              </a:rPr>
              <a:t>постройки и росписи выделяется монастырь 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Крушедол</a:t>
            </a:r>
            <a:r>
              <a:rPr lang="ru-RU" altLang="ru-RU" sz="1600" dirty="0" smtClean="0">
                <a:latin typeface="Gabriola" panose="04040605051002020D02" pitchFamily="82" charset="0"/>
              </a:rPr>
              <a:t> (</a:t>
            </a:r>
            <a:r>
              <a:rPr lang="en-US" altLang="ru-RU" sz="1600" dirty="0" smtClean="0">
                <a:latin typeface="Gabriola" panose="04040605051002020D02" pitchFamily="82" charset="0"/>
              </a:rPr>
              <a:t>XVI</a:t>
            </a:r>
            <a:r>
              <a:rPr lang="ru-RU" altLang="ru-RU" sz="1600" dirty="0" smtClean="0">
                <a:latin typeface="Gabriola" panose="04040605051002020D02" pitchFamily="82" charset="0"/>
              </a:rPr>
              <a:t> в.). Он </a:t>
            </a:r>
            <a:r>
              <a:rPr lang="ru-RU" altLang="ru-RU" sz="1600" dirty="0">
                <a:latin typeface="Gabriola" panose="04040605051002020D02" pitchFamily="82" charset="0"/>
              </a:rPr>
              <a:t>построен как усыпальница семьи 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Бранковичей</a:t>
            </a:r>
            <a:r>
              <a:rPr lang="ru-RU" altLang="ru-RU" sz="1600" dirty="0" smtClean="0">
                <a:latin typeface="Gabriola" panose="04040605051002020D02" pitchFamily="82" charset="0"/>
              </a:rPr>
              <a:t> – сербских деспотов Стефана и 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Йована</a:t>
            </a:r>
            <a:r>
              <a:rPr lang="ru-RU" altLang="ru-RU" sz="1600" dirty="0" smtClean="0">
                <a:latin typeface="Gabriola" panose="04040605051002020D02" pitchFamily="82" charset="0"/>
              </a:rPr>
              <a:t>, митрополита Белградского Максима и  Ангелины Сербской. В </a:t>
            </a:r>
            <a:r>
              <a:rPr lang="ru-RU" altLang="ru-RU" sz="1600" dirty="0" err="1">
                <a:latin typeface="Gabriola" panose="04040605051002020D02" pitchFamily="82" charset="0"/>
              </a:rPr>
              <a:t>Крушедоле</a:t>
            </a:r>
            <a:r>
              <a:rPr lang="ru-RU" altLang="ru-RU" sz="1600" dirty="0">
                <a:latin typeface="Gabriola" panose="04040605051002020D02" pitchFamily="82" charset="0"/>
              </a:rPr>
              <a:t> захоронены </a:t>
            </a:r>
            <a:r>
              <a:rPr lang="ru-RU" altLang="ru-RU" sz="1600" dirty="0" smtClean="0">
                <a:latin typeface="Gabriola" panose="04040605051002020D02" pitchFamily="82" charset="0"/>
              </a:rPr>
              <a:t>и другие известные исторические личности: </a:t>
            </a:r>
            <a:r>
              <a:rPr lang="ru-RU" altLang="ru-RU" sz="1600" dirty="0">
                <a:latin typeface="Gabriola" panose="04040605051002020D02" pitchFamily="82" charset="0"/>
              </a:rPr>
              <a:t>княгиня </a:t>
            </a:r>
            <a:r>
              <a:rPr lang="ru-RU" altLang="ru-RU" sz="1600" dirty="0" err="1">
                <a:latin typeface="Gabriola" panose="04040605051002020D02" pitchFamily="82" charset="0"/>
              </a:rPr>
              <a:t>Любица</a:t>
            </a:r>
            <a:r>
              <a:rPr lang="ru-RU" altLang="ru-RU" sz="1600" dirty="0">
                <a:latin typeface="Gabriola" panose="04040605051002020D02" pitchFamily="82" charset="0"/>
              </a:rPr>
              <a:t> </a:t>
            </a:r>
            <a:r>
              <a:rPr lang="ru-RU" altLang="ru-RU" sz="1600" dirty="0" err="1">
                <a:latin typeface="Gabriola" panose="04040605051002020D02" pitchFamily="82" charset="0"/>
              </a:rPr>
              <a:t>Обренович</a:t>
            </a:r>
            <a:r>
              <a:rPr lang="ru-RU" altLang="ru-RU" sz="1600" dirty="0">
                <a:latin typeface="Gabriola" panose="04040605051002020D02" pitchFamily="82" charset="0"/>
              </a:rPr>
              <a:t>, король Милан 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Обренович</a:t>
            </a:r>
            <a:r>
              <a:rPr lang="ru-RU" altLang="ru-RU" sz="1600" dirty="0" smtClean="0">
                <a:latin typeface="Gabriola" panose="04040605051002020D02" pitchFamily="82" charset="0"/>
              </a:rPr>
              <a:t>, </a:t>
            </a:r>
            <a:r>
              <a:rPr lang="ru-RU" altLang="ru-RU" sz="1600" dirty="0">
                <a:latin typeface="Gabriola" panose="04040605051002020D02" pitchFamily="82" charset="0"/>
              </a:rPr>
              <a:t>и патриарх Арсений 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Черноевич</a:t>
            </a:r>
            <a:r>
              <a:rPr lang="ru-RU" altLang="ru-RU" sz="1600" dirty="0">
                <a:latin typeface="Gabriola" panose="04040605051002020D02" pitchFamily="82" charset="0"/>
              </a:rPr>
              <a:t>.</a:t>
            </a:r>
          </a:p>
          <a:p>
            <a:pPr eaLnBrk="1" hangingPunct="1"/>
            <a:r>
              <a:rPr lang="ru-RU" altLang="ru-RU" sz="1600" dirty="0">
                <a:latin typeface="Gabriola" panose="04040605051002020D02" pitchFamily="82" charset="0"/>
              </a:rPr>
              <a:t>Для любителей средневекового искусства интересен и монастырь </a:t>
            </a:r>
            <a:r>
              <a:rPr lang="ru-RU" altLang="ru-RU" sz="1600" dirty="0" smtClean="0">
                <a:latin typeface="Gabriola" panose="04040605051002020D02" pitchFamily="82" charset="0"/>
              </a:rPr>
              <a:t>Ново-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Хопово</a:t>
            </a:r>
            <a:r>
              <a:rPr lang="ru-RU" altLang="ru-RU" sz="1600" dirty="0" smtClean="0">
                <a:latin typeface="Gabriola" panose="04040605051002020D02" pitchFamily="82" charset="0"/>
              </a:rPr>
              <a:t> </a:t>
            </a:r>
            <a:r>
              <a:rPr lang="en-US" altLang="ru-RU" sz="1600" dirty="0" smtClean="0">
                <a:latin typeface="Gabriola" panose="04040605051002020D02" pitchFamily="82" charset="0"/>
              </a:rPr>
              <a:t>(XVI </a:t>
            </a:r>
            <a:r>
              <a:rPr lang="ru-RU" altLang="ru-RU" sz="1600" dirty="0" smtClean="0">
                <a:latin typeface="Gabriola" panose="04040605051002020D02" pitchFamily="82" charset="0"/>
              </a:rPr>
              <a:t>в</a:t>
            </a:r>
            <a:r>
              <a:rPr lang="en-US" altLang="ru-RU" sz="1600" dirty="0" smtClean="0">
                <a:latin typeface="Gabriola" panose="04040605051002020D02" pitchFamily="82" charset="0"/>
              </a:rPr>
              <a:t>.)</a:t>
            </a:r>
            <a:r>
              <a:rPr lang="ru-RU" altLang="ru-RU" sz="1600" dirty="0" smtClean="0">
                <a:latin typeface="Gabriola" panose="04040605051002020D02" pitchFamily="82" charset="0"/>
              </a:rPr>
              <a:t> </a:t>
            </a:r>
            <a:endParaRPr lang="en-US" altLang="ru-RU" sz="1600" dirty="0">
              <a:latin typeface="Gabriola" panose="04040605051002020D02" pitchFamily="82" charset="0"/>
            </a:endParaRPr>
          </a:p>
          <a:p>
            <a:pPr eaLnBrk="1" hangingPunct="1"/>
            <a:endParaRPr lang="en-US" altLang="ru-RU" sz="1600" dirty="0">
              <a:latin typeface="Gabriola" panose="04040605051002020D02" pitchFamily="82" charset="0"/>
            </a:endParaRPr>
          </a:p>
        </p:txBody>
      </p:sp>
      <p:pic>
        <p:nvPicPr>
          <p:cNvPr id="3074" name="Picture 2" descr="C:\Users\Sasa Delic\Downloads\Sem chudes sveta\fruska gora\article6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0"/>
            <a:ext cx="26670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Sasa Delic\Downloads\Sem chudes sveta\fruska gora\freske-remeta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0"/>
            <a:ext cx="20574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Users\Sasa Delic\Downloads\Sem chudes sveta\fruska gora\sddefault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2743199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57" name="Rectangle 24"/>
          <p:cNvSpPr>
            <a:spLocks noChangeArrowheads="1"/>
          </p:cNvSpPr>
          <p:nvPr/>
        </p:nvSpPr>
        <p:spPr bwMode="auto">
          <a:xfrm>
            <a:off x="1981200" y="6172200"/>
            <a:ext cx="678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b="1" dirty="0">
              <a:solidFill>
                <a:srgbClr val="FFFF99"/>
              </a:solidFill>
              <a:latin typeface="Gabriola" pitchFamily="82" charset="0"/>
              <a:cs typeface="Arial" charset="0"/>
            </a:endParaRPr>
          </a:p>
          <a:p>
            <a:pPr>
              <a:defRPr/>
            </a:pPr>
            <a:r>
              <a:rPr lang="ru-RU" sz="1600" b="1" dirty="0" err="1" smtClean="0">
                <a:solidFill>
                  <a:schemeClr val="bg1"/>
                </a:solidFill>
                <a:latin typeface="Gabriola" pitchFamily="82" charset="0"/>
                <a:cs typeface="Arial" charset="0"/>
              </a:rPr>
              <a:t>Фрушка</a:t>
            </a:r>
            <a:r>
              <a:rPr lang="en-US" sz="1600" b="1" dirty="0" smtClean="0">
                <a:solidFill>
                  <a:schemeClr val="bg1"/>
                </a:solidFill>
                <a:latin typeface="Gabriola" pitchFamily="82" charset="0"/>
                <a:cs typeface="Arial" charset="0"/>
              </a:rPr>
              <a:t>–</a:t>
            </a:r>
            <a:r>
              <a:rPr lang="ru-RU" sz="1600" b="1" dirty="0" smtClean="0">
                <a:solidFill>
                  <a:schemeClr val="bg1"/>
                </a:solidFill>
                <a:latin typeface="Gabriola" pitchFamily="82" charset="0"/>
                <a:cs typeface="Arial" charset="0"/>
              </a:rPr>
              <a:t>Гору  </a:t>
            </a:r>
            <a:r>
              <a:rPr lang="ru-RU" sz="1600" b="1" dirty="0">
                <a:solidFill>
                  <a:schemeClr val="bg1"/>
                </a:solidFill>
                <a:latin typeface="Gabriola" pitchFamily="82" charset="0"/>
                <a:cs typeface="Arial" charset="0"/>
              </a:rPr>
              <a:t>часто называют </a:t>
            </a:r>
            <a:r>
              <a:rPr lang="ru-RU" sz="1400" b="1" dirty="0">
                <a:solidFill>
                  <a:schemeClr val="bg1"/>
                </a:solidFill>
                <a:latin typeface="Gabriola" pitchFamily="82" charset="0"/>
                <a:cs typeface="Gautami" pitchFamily="34" charset="0"/>
              </a:rPr>
              <a:t>Вторым Иерусалимом </a:t>
            </a:r>
            <a:r>
              <a:rPr lang="ru-RU" sz="1400" b="1" dirty="0" smtClean="0">
                <a:solidFill>
                  <a:schemeClr val="bg1"/>
                </a:solidFill>
                <a:latin typeface="Gabriola" pitchFamily="82" charset="0"/>
                <a:cs typeface="Gautami" pitchFamily="34" charset="0"/>
              </a:rPr>
              <a:t>,Сербским или</a:t>
            </a:r>
            <a:r>
              <a:rPr lang="ru-RU" sz="1600" b="1" dirty="0" smtClean="0">
                <a:solidFill>
                  <a:schemeClr val="bg1"/>
                </a:solidFill>
                <a:latin typeface="Gabriola" pitchFamily="82" charset="0"/>
                <a:cs typeface="Arial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Gabriola" pitchFamily="82" charset="0"/>
                <a:cs typeface="Arial" charset="0"/>
              </a:rPr>
              <a:t>Среднеевропейским Афоном. </a:t>
            </a:r>
            <a:endParaRPr lang="en-US" sz="1600" b="1" dirty="0">
              <a:solidFill>
                <a:schemeClr val="bg1"/>
              </a:solidFill>
              <a:latin typeface="Gabriola" pitchFamily="82" charset="0"/>
              <a:cs typeface="Arial" charset="0"/>
            </a:endParaRPr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2971800" y="2438400"/>
            <a:ext cx="1449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>
                <a:solidFill>
                  <a:schemeClr val="bg1"/>
                </a:solidFill>
                <a:latin typeface="Gabriola" panose="04040605051002020D02" pitchFamily="82" charset="0"/>
              </a:rPr>
              <a:t>монастырь Крушедол</a:t>
            </a:r>
            <a:endParaRPr lang="en-US" altLang="ru-RU" sz="1400" b="1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6200" y="1143000"/>
            <a:ext cx="1676400" cy="1295400"/>
          </a:xfrm>
          <a:prstGeom prst="roundRect">
            <a:avLst/>
          </a:prstGeom>
          <a:solidFill>
            <a:srgbClr val="FFFF99">
              <a:alpha val="53000"/>
            </a:srgbClr>
          </a:solidFill>
          <a:ln>
            <a:solidFill>
              <a:srgbClr val="C00000">
                <a:alpha val="2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ts val="1500"/>
              </a:lnSpc>
            </a:pPr>
            <a:r>
              <a:rPr lang="ru-RU" altLang="ru-RU" sz="17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Сербский Афон. Уникальный комплекс </a:t>
            </a:r>
            <a:r>
              <a:rPr lang="ru-RU" altLang="ru-RU" sz="1700" b="1" dirty="0">
                <a:solidFill>
                  <a:srgbClr val="800000"/>
                </a:solidFill>
                <a:latin typeface="Gabriola" panose="04040605051002020D02" pitchFamily="82" charset="0"/>
              </a:rPr>
              <a:t>православных </a:t>
            </a:r>
            <a:r>
              <a:rPr lang="ru-RU" altLang="ru-RU" sz="17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 монастырей</a:t>
            </a:r>
            <a:endParaRPr lang="en-US" altLang="ru-RU" sz="1700" b="1" dirty="0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advTm="364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print (2).jpg"/>
          <p:cNvPicPr>
            <a:picLocks noGrp="1" noChangeAspect="1"/>
          </p:cNvPicPr>
          <p:nvPr isPhoto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228600"/>
            <a:ext cx="20574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solidFill>
                  <a:srgbClr val="800000"/>
                </a:solidFill>
                <a:latin typeface="Gabriola" panose="04040605051002020D02" pitchFamily="82" charset="0"/>
              </a:rPr>
              <a:t>Башня</a:t>
            </a:r>
            <a:r>
              <a:rPr lang="en-US" altLang="ru-RU" sz="2600" b="1" dirty="0">
                <a:solidFill>
                  <a:srgbClr val="800000"/>
                </a:solidFill>
                <a:latin typeface="Gabriola" panose="04040605051002020D02" pitchFamily="82" charset="0"/>
              </a:rPr>
              <a:t> </a:t>
            </a:r>
            <a:r>
              <a:rPr lang="ru-RU" altLang="ru-RU" sz="2600" b="1" dirty="0">
                <a:solidFill>
                  <a:srgbClr val="800000"/>
                </a:solidFill>
                <a:latin typeface="Gabriola" panose="04040605051002020D02" pitchFamily="82" charset="0"/>
              </a:rPr>
              <a:t>черепов</a:t>
            </a:r>
            <a:endParaRPr lang="en-US" altLang="ru-RU" sz="2600" b="1" dirty="0">
              <a:solidFill>
                <a:srgbClr val="800000"/>
              </a:solidFill>
              <a:latin typeface="Gabriola" panose="04040605051002020D02" pitchFamily="82" charset="0"/>
            </a:endParaRPr>
          </a:p>
          <a:p>
            <a:pPr eaLnBrk="1" hangingPunct="1"/>
            <a:r>
              <a:rPr lang="ru-RU" altLang="ru-RU" sz="2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Челе-</a:t>
            </a:r>
            <a:r>
              <a:rPr lang="ru-RU" altLang="ru-RU" sz="2600" b="1" dirty="0" err="1" smtClean="0">
                <a:solidFill>
                  <a:srgbClr val="800000"/>
                </a:solidFill>
                <a:latin typeface="Gabriola" panose="04040605051002020D02" pitchFamily="82" charset="0"/>
              </a:rPr>
              <a:t>Кула</a:t>
            </a:r>
            <a:endParaRPr lang="ru-RU" altLang="ru-RU" sz="2600" b="1" dirty="0" smtClean="0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6172200" y="152400"/>
            <a:ext cx="2971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600">
              <a:latin typeface="Gabriola" panose="04040605051002020D02" pitchFamily="82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6096000" y="1828800"/>
            <a:ext cx="2819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600">
              <a:latin typeface="Gabriola" panose="04040605051002020D02" pitchFamily="82" charset="0"/>
            </a:endParaRPr>
          </a:p>
        </p:txBody>
      </p:sp>
      <p:pic>
        <p:nvPicPr>
          <p:cNvPr id="2050" name="Picture 2" descr="C:\Users\Sasa Delic\Downloads\Sem chudes sveta\Chele-kula\4f7c4955a186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0273" y="-33552"/>
            <a:ext cx="3629927" cy="2395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5" name="TextBox 13"/>
          <p:cNvSpPr txBox="1">
            <a:spLocks noChangeArrowheads="1"/>
          </p:cNvSpPr>
          <p:nvPr/>
        </p:nvSpPr>
        <p:spPr bwMode="auto">
          <a:xfrm>
            <a:off x="5562600" y="76200"/>
            <a:ext cx="3429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Gabriola" panose="04040605051002020D02" pitchFamily="82" charset="0"/>
              </a:rPr>
              <a:t>Башня </a:t>
            </a:r>
            <a:r>
              <a:rPr lang="ru-RU" altLang="ru-RU" sz="1600" dirty="0" smtClean="0">
                <a:latin typeface="Gabriola" panose="04040605051002020D02" pitchFamily="82" charset="0"/>
              </a:rPr>
              <a:t>Челе-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Кула</a:t>
            </a:r>
            <a:r>
              <a:rPr lang="ru-RU" altLang="ru-RU" sz="1600" dirty="0" smtClean="0">
                <a:latin typeface="Gabriola" panose="04040605051002020D02" pitchFamily="82" charset="0"/>
              </a:rPr>
              <a:t> (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г.Ниш</a:t>
            </a:r>
            <a:r>
              <a:rPr lang="ru-RU" altLang="ru-RU" sz="1600" dirty="0" smtClean="0">
                <a:latin typeface="Gabriola" panose="04040605051002020D02" pitchFamily="82" charset="0"/>
              </a:rPr>
              <a:t>)  - самое зловещее напоминание о борьбе сербов против ига Османской империи. </a:t>
            </a:r>
          </a:p>
          <a:p>
            <a:pPr eaLnBrk="1" hangingPunct="1"/>
            <a:r>
              <a:rPr lang="ru-RU" altLang="ru-RU" sz="1600" dirty="0">
                <a:latin typeface="Gabriola" panose="04040605051002020D02" pitchFamily="82" charset="0"/>
              </a:rPr>
              <a:t>В 1809 году </a:t>
            </a:r>
            <a:r>
              <a:rPr lang="ru-RU" altLang="ru-RU" sz="1600" dirty="0" smtClean="0">
                <a:latin typeface="Gabriola" panose="04040605051002020D02" pitchFamily="82" charset="0"/>
              </a:rPr>
              <a:t> </a:t>
            </a:r>
            <a:r>
              <a:rPr lang="ru-RU" altLang="ru-RU" sz="1600" dirty="0">
                <a:latin typeface="Gabriola" panose="04040605051002020D02" pitchFamily="82" charset="0"/>
              </a:rPr>
              <a:t>на горе 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Чегар</a:t>
            </a:r>
            <a:r>
              <a:rPr lang="ru-RU" altLang="ru-RU" sz="1600" dirty="0" smtClean="0">
                <a:latin typeface="Gabriola" panose="04040605051002020D02" pitchFamily="82" charset="0"/>
              </a:rPr>
              <a:t> </a:t>
            </a:r>
            <a:r>
              <a:rPr lang="ru-RU" altLang="ru-RU" sz="1600" dirty="0">
                <a:latin typeface="Gabriola" panose="04040605051002020D02" pitchFamily="82" charset="0"/>
              </a:rPr>
              <a:t>сербский воевода Стефан </a:t>
            </a:r>
            <a:r>
              <a:rPr lang="ru-RU" altLang="ru-RU" sz="1600" dirty="0" err="1">
                <a:latin typeface="Gabriola" panose="04040605051002020D02" pitchFamily="82" charset="0"/>
              </a:rPr>
              <a:t>Синджелич</a:t>
            </a:r>
            <a:r>
              <a:rPr lang="ru-RU" altLang="ru-RU" sz="1600" dirty="0">
                <a:latin typeface="Gabriola" panose="04040605051002020D02" pitchFamily="82" charset="0"/>
              </a:rPr>
              <a:t> вместе со своим войском был разбит турецкими воинами и, не желая сдаваться врагу, предпочел смерть, взорвав остатки пороховых запасов. </a:t>
            </a:r>
            <a:endParaRPr lang="ru-RU" altLang="ru-RU" sz="1600" dirty="0" smtClean="0">
              <a:latin typeface="Gabriola" panose="04040605051002020D02" pitchFamily="82" charset="0"/>
            </a:endParaRPr>
          </a:p>
          <a:p>
            <a:pPr eaLnBrk="1" hangingPunct="1"/>
            <a:r>
              <a:rPr lang="ru-RU" altLang="ru-RU" sz="1600" dirty="0">
                <a:latin typeface="Gabriola" panose="04040605051002020D02" pitchFamily="82" charset="0"/>
              </a:rPr>
              <a:t>Из черепов </a:t>
            </a:r>
            <a:r>
              <a:rPr lang="ru-RU" altLang="ru-RU" sz="1600" dirty="0" err="1">
                <a:latin typeface="Gabriola" panose="04040605051002020D02" pitchFamily="82" charset="0"/>
              </a:rPr>
              <a:t>Синджелича</a:t>
            </a:r>
            <a:r>
              <a:rPr lang="ru-RU" altLang="ru-RU" sz="1600" dirty="0">
                <a:latin typeface="Gabriola" panose="04040605051002020D02" pitchFamily="82" charset="0"/>
              </a:rPr>
              <a:t> и почти тысячи его погибших </a:t>
            </a:r>
            <a:r>
              <a:rPr lang="ru-RU" altLang="ru-RU" sz="1600" dirty="0" smtClean="0">
                <a:latin typeface="Gabriola" panose="04040605051002020D02" pitchFamily="82" charset="0"/>
              </a:rPr>
              <a:t>воинов турки </a:t>
            </a:r>
            <a:r>
              <a:rPr lang="ru-RU" altLang="ru-RU" sz="1600" dirty="0">
                <a:latin typeface="Gabriola" panose="04040605051002020D02" pitchFamily="82" charset="0"/>
              </a:rPr>
              <a:t>построили башню, а кожу с их голов набили соломой и отправили султану в Константинополь</a:t>
            </a:r>
            <a:r>
              <a:rPr lang="ru-RU" altLang="ru-RU" sz="1600" dirty="0" smtClean="0">
                <a:latin typeface="Gabriola" panose="04040605051002020D02" pitchFamily="82" charset="0"/>
              </a:rPr>
              <a:t>.</a:t>
            </a:r>
            <a:endParaRPr lang="ru-RU" altLang="ru-RU" sz="1600" dirty="0">
              <a:latin typeface="Gabriola" panose="04040605051002020D02" pitchFamily="82" charset="0"/>
            </a:endParaRPr>
          </a:p>
        </p:txBody>
      </p:sp>
      <p:pic>
        <p:nvPicPr>
          <p:cNvPr id="2051" name="Picture 3" descr="C:\Users\Sasa Delic\Downloads\Sem chudes sveta\Chele-kula\45239992_gde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1804" y="4395153"/>
            <a:ext cx="38100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Users\Sasa Delic\Downloads\Sem chudes sveta\Chele-kula\183_1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3727" y="2362200"/>
            <a:ext cx="18288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7" name="Picture 9" descr="C:\Users\Sasa Delic\Downloads\Sem chudes sveta\Chele-kula\129-620x545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1784963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9" name="TextBox 21"/>
          <p:cNvSpPr txBox="1">
            <a:spLocks noChangeArrowheads="1"/>
          </p:cNvSpPr>
          <p:nvPr/>
        </p:nvSpPr>
        <p:spPr bwMode="auto">
          <a:xfrm>
            <a:off x="5486400" y="6248400"/>
            <a:ext cx="3370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ru-RU" sz="1400" b="1">
              <a:solidFill>
                <a:srgbClr val="FFFF99"/>
              </a:solidFill>
              <a:latin typeface="Gabriola" panose="04040605051002020D02" pitchFamily="82" charset="0"/>
            </a:endParaRPr>
          </a:p>
          <a:p>
            <a:pPr eaLnBrk="1" hangingPunct="1"/>
            <a:r>
              <a:rPr lang="ru-RU" altLang="ru-RU" sz="1400" b="1">
                <a:solidFill>
                  <a:schemeClr val="bg1"/>
                </a:solidFill>
                <a:latin typeface="Gabriola" panose="04040605051002020D02" pitchFamily="82" charset="0"/>
              </a:rPr>
              <a:t>В 1979 году Челе-Кула признана памятником культуры</a:t>
            </a:r>
            <a:r>
              <a:rPr lang="ru-RU" altLang="ru-RU" sz="1400" b="1">
                <a:solidFill>
                  <a:srgbClr val="FFFF99"/>
                </a:solidFill>
                <a:latin typeface="Gabriola" panose="04040605051002020D02" pitchFamily="82" charset="0"/>
              </a:rPr>
              <a:t>.</a:t>
            </a:r>
            <a:endParaRPr lang="en-US" altLang="ru-RU" sz="1400" b="1">
              <a:solidFill>
                <a:srgbClr val="FFFF99"/>
              </a:solidFill>
              <a:latin typeface="Gabriola" panose="04040605051002020D02" pitchFamily="82" charset="0"/>
            </a:endParaRPr>
          </a:p>
        </p:txBody>
      </p:sp>
      <p:sp>
        <p:nvSpPr>
          <p:cNvPr id="7182" name="Rectangle 24"/>
          <p:cNvSpPr>
            <a:spLocks noChangeArrowheads="1"/>
          </p:cNvSpPr>
          <p:nvPr/>
        </p:nvSpPr>
        <p:spPr bwMode="auto">
          <a:xfrm>
            <a:off x="1828800" y="4419600"/>
            <a:ext cx="3581400" cy="23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 smtClean="0">
                <a:latin typeface="Gabriola" panose="04040605051002020D02" pitchFamily="82" charset="0"/>
              </a:rPr>
              <a:t>К настоящему </a:t>
            </a:r>
            <a:r>
              <a:rPr lang="ru-RU" altLang="ru-RU" sz="1600" dirty="0">
                <a:latin typeface="Gabriola" panose="04040605051002020D02" pitchFamily="82" charset="0"/>
              </a:rPr>
              <a:t>времени </a:t>
            </a:r>
            <a:r>
              <a:rPr lang="ru-RU" altLang="ru-RU" sz="1600" dirty="0" smtClean="0">
                <a:latin typeface="Gabriola" panose="04040605051002020D02" pitchFamily="82" charset="0"/>
              </a:rPr>
              <a:t>из 952 черепов </a:t>
            </a:r>
            <a:r>
              <a:rPr lang="ru-RU" altLang="ru-RU" sz="1600" dirty="0">
                <a:latin typeface="Gabriola" panose="04040605051002020D02" pitchFamily="82" charset="0"/>
              </a:rPr>
              <a:t>осталось только </a:t>
            </a:r>
            <a:r>
              <a:rPr lang="ru-RU" altLang="ru-RU" sz="1600" dirty="0" smtClean="0">
                <a:latin typeface="Gabriola" panose="04040605051002020D02" pitchFamily="82" charset="0"/>
              </a:rPr>
              <a:t>58.  Для сохранности башни и в память о погибших сербских воинах в 1892 г. Челе-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Кула</a:t>
            </a:r>
            <a:r>
              <a:rPr lang="ru-RU" altLang="ru-RU" sz="1600" dirty="0" smtClean="0">
                <a:latin typeface="Gabriola" panose="04040605051002020D02" pitchFamily="82" charset="0"/>
              </a:rPr>
              <a:t> была обнесена </a:t>
            </a:r>
            <a:r>
              <a:rPr lang="ru-RU" altLang="ru-RU" sz="1600" dirty="0">
                <a:latin typeface="Gabriola" panose="04040605051002020D02" pitchFamily="82" charset="0"/>
              </a:rPr>
              <a:t>часовней. Памятник свидетельствует не только о </a:t>
            </a:r>
            <a:r>
              <a:rPr lang="ru-RU" altLang="ru-RU" sz="1600" dirty="0" smtClean="0">
                <a:latin typeface="Gabriola" panose="04040605051002020D02" pitchFamily="82" charset="0"/>
              </a:rPr>
              <a:t>жестокости завоевателей, </a:t>
            </a:r>
            <a:r>
              <a:rPr lang="ru-RU" altLang="ru-RU" sz="1600" dirty="0">
                <a:latin typeface="Gabriola" panose="04040605051002020D02" pitchFamily="82" charset="0"/>
              </a:rPr>
              <a:t>но и о грозном протесте против войн</a:t>
            </a:r>
            <a:r>
              <a:rPr lang="ru-RU" altLang="ru-RU" sz="1600" dirty="0" smtClean="0">
                <a:latin typeface="Gabriola" panose="04040605051002020D02" pitchFamily="82" charset="0"/>
              </a:rPr>
              <a:t>. </a:t>
            </a:r>
            <a:endParaRPr lang="ru-RU" altLang="ru-RU" sz="1600" dirty="0">
              <a:latin typeface="Gabriola" panose="04040605051002020D02" pitchFamily="8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dirty="0" err="1" smtClean="0">
                <a:solidFill>
                  <a:srgbClr val="800000"/>
                </a:solidFill>
                <a:latin typeface="Gabriola" panose="04040605051002020D02" pitchFamily="82" charset="0"/>
              </a:rPr>
              <a:t>Францкзский</a:t>
            </a:r>
            <a:r>
              <a:rPr lang="ru-RU" sz="1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 </a:t>
            </a:r>
            <a:r>
              <a:rPr lang="ru-RU" sz="1600" b="1" dirty="0">
                <a:solidFill>
                  <a:srgbClr val="800000"/>
                </a:solidFill>
                <a:latin typeface="Gabriola" panose="04040605051002020D02" pitchFamily="82" charset="0"/>
              </a:rPr>
              <a:t>писатель </a:t>
            </a:r>
            <a:r>
              <a:rPr lang="ru-RU" sz="1600" b="1" dirty="0" err="1" smtClean="0">
                <a:solidFill>
                  <a:srgbClr val="800000"/>
                </a:solidFill>
                <a:latin typeface="Gabriola" panose="04040605051002020D02" pitchFamily="82" charset="0"/>
              </a:rPr>
              <a:t>Ламартен</a:t>
            </a:r>
            <a:r>
              <a:rPr lang="ru-RU" sz="1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: «Пусть </a:t>
            </a:r>
            <a:r>
              <a:rPr lang="ru-RU" sz="1600" b="1" dirty="0">
                <a:solidFill>
                  <a:srgbClr val="800000"/>
                </a:solidFill>
                <a:latin typeface="Gabriola" panose="04040605051002020D02" pitchFamily="82" charset="0"/>
              </a:rPr>
              <a:t>сербы сохранят этот памятник! Он научит их детей тому, чего стоит свобода народа и какую цену заплатили за нее их </a:t>
            </a:r>
            <a:r>
              <a:rPr lang="ru-RU" sz="1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отцы.»</a:t>
            </a:r>
            <a:endParaRPr lang="ru-RU" altLang="ru-RU" sz="1600" b="1" dirty="0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  <p:pic>
        <p:nvPicPr>
          <p:cNvPr id="2058" name="Picture 10" descr="C:\Users\Sasa Delic\Downloads\Sem chudes sveta\Chele-kula\8eun699kce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0" y="3048000"/>
            <a:ext cx="3810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114800" y="4343400"/>
            <a:ext cx="1709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400" b="1" dirty="0">
                <a:solidFill>
                  <a:schemeClr val="bg1"/>
                </a:solidFill>
                <a:latin typeface="Gabriola" panose="04040605051002020D02" pitchFamily="82" charset="0"/>
              </a:rPr>
              <a:t>                </a:t>
            </a:r>
            <a:r>
              <a:rPr lang="ru-RU" altLang="ru-RU" sz="1400" b="1" dirty="0">
                <a:solidFill>
                  <a:schemeClr val="bg1"/>
                </a:solidFill>
                <a:latin typeface="Gabriola" panose="04040605051002020D02" pitchFamily="82" charset="0"/>
              </a:rPr>
              <a:t>Часовня</a:t>
            </a:r>
            <a:endParaRPr lang="en-US" altLang="ru-RU" sz="1400" b="1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6200" y="1295400"/>
            <a:ext cx="1676400" cy="1704975"/>
          </a:xfrm>
          <a:prstGeom prst="roundRect">
            <a:avLst/>
          </a:prstGeom>
          <a:solidFill>
            <a:srgbClr val="FFFF99">
              <a:alpha val="53000"/>
            </a:srgbClr>
          </a:solidFill>
          <a:ln>
            <a:solidFill>
              <a:srgbClr val="C00000">
                <a:alpha val="2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ts val="1500"/>
              </a:lnSpc>
            </a:pPr>
            <a:r>
              <a:rPr lang="ru-RU" altLang="ru-RU" sz="17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Один из самых зловещих памятников мировой истории. Памятник культуры Сербии исключительной важности</a:t>
            </a:r>
            <a:endParaRPr lang="en-US" altLang="ru-RU" sz="1700" b="1" dirty="0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advTm="404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print.jpg"/>
          <p:cNvPicPr>
            <a:picLocks noGrp="1" noChangeAspect="1"/>
          </p:cNvPicPr>
          <p:nvPr isPhoto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0" y="152400"/>
            <a:ext cx="1904999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300" b="1" dirty="0">
                <a:solidFill>
                  <a:srgbClr val="800000"/>
                </a:solidFill>
                <a:latin typeface="Gabriola" panose="04040605051002020D02" pitchFamily="82" charset="0"/>
              </a:rPr>
              <a:t>Церковь</a:t>
            </a:r>
            <a:endParaRPr lang="en-US" altLang="ru-RU" sz="2300" b="1" dirty="0">
              <a:solidFill>
                <a:srgbClr val="800000"/>
              </a:solidFill>
              <a:latin typeface="Gabriola" panose="04040605051002020D02" pitchFamily="82" charset="0"/>
            </a:endParaRPr>
          </a:p>
          <a:p>
            <a:pPr eaLnBrk="1" hangingPunct="1"/>
            <a:r>
              <a:rPr lang="ru-RU" altLang="ru-RU" sz="2300" b="1" dirty="0">
                <a:solidFill>
                  <a:srgbClr val="800000"/>
                </a:solidFill>
                <a:latin typeface="Gabriola" panose="04040605051002020D02" pitchFamily="82" charset="0"/>
              </a:rPr>
              <a:t>Святого</a:t>
            </a:r>
            <a:r>
              <a:rPr lang="en-US" altLang="ru-RU" sz="2300" b="1" dirty="0">
                <a:solidFill>
                  <a:srgbClr val="800000"/>
                </a:solidFill>
                <a:latin typeface="Gabriola" panose="04040605051002020D02" pitchFamily="82" charset="0"/>
              </a:rPr>
              <a:t> </a:t>
            </a:r>
            <a:r>
              <a:rPr lang="ru-RU" altLang="ru-RU" sz="23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Георгия, </a:t>
            </a:r>
            <a:endParaRPr lang="en-US" altLang="ru-RU" sz="2300" b="1" dirty="0">
              <a:solidFill>
                <a:srgbClr val="800000"/>
              </a:solidFill>
              <a:latin typeface="Gabriola" panose="04040605051002020D02" pitchFamily="82" charset="0"/>
            </a:endParaRPr>
          </a:p>
          <a:p>
            <a:pPr eaLnBrk="1" hangingPunct="1"/>
            <a:r>
              <a:rPr lang="ru-RU" altLang="ru-RU" sz="2300" b="1" dirty="0" err="1" smtClean="0">
                <a:solidFill>
                  <a:srgbClr val="800000"/>
                </a:solidFill>
                <a:latin typeface="Gabriola" panose="04040605051002020D02" pitchFamily="82" charset="0"/>
              </a:rPr>
              <a:t>Топола</a:t>
            </a:r>
            <a:r>
              <a:rPr lang="ru-RU" altLang="ru-RU" sz="23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 (</a:t>
            </a:r>
            <a:r>
              <a:rPr lang="ru-RU" altLang="ru-RU" sz="2300" b="1" dirty="0" err="1" smtClean="0">
                <a:solidFill>
                  <a:srgbClr val="800000"/>
                </a:solidFill>
                <a:latin typeface="Gabriola" panose="04040605051002020D02" pitchFamily="82" charset="0"/>
              </a:rPr>
              <a:t>Опленац</a:t>
            </a:r>
            <a:r>
              <a:rPr lang="ru-RU" altLang="ru-RU" sz="23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)</a:t>
            </a:r>
            <a:r>
              <a:rPr lang="ru-RU" altLang="ru-RU" sz="2300" b="1" dirty="0">
                <a:solidFill>
                  <a:srgbClr val="800000"/>
                </a:solidFill>
                <a:latin typeface="Gabriola" panose="04040605051002020D02" pitchFamily="82" charset="0"/>
              </a:rPr>
              <a:t/>
            </a:r>
            <a:br>
              <a:rPr lang="ru-RU" altLang="ru-RU" sz="2300" b="1" dirty="0">
                <a:solidFill>
                  <a:srgbClr val="800000"/>
                </a:solidFill>
                <a:latin typeface="Gabriola" panose="04040605051002020D02" pitchFamily="82" charset="0"/>
              </a:rPr>
            </a:br>
            <a:r>
              <a:rPr lang="ru-RU" altLang="ru-RU" dirty="0">
                <a:latin typeface="Calibri" panose="020F0502020204030204" pitchFamily="34" charset="0"/>
              </a:rPr>
              <a:t/>
            </a:r>
            <a:br>
              <a:rPr lang="ru-RU" altLang="ru-RU" dirty="0">
                <a:latin typeface="Calibri" panose="020F0502020204030204" pitchFamily="34" charset="0"/>
              </a:rPr>
            </a:br>
            <a:endParaRPr lang="en-US" altLang="ru-RU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C:\Users\Sasa Delic\Downloads\Sem chudes sveta\sv. djordje\svdj oplenac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0"/>
            <a:ext cx="25908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4572000" y="152400"/>
            <a:ext cx="4343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 smtClean="0">
                <a:latin typeface="Gabriola" panose="04040605051002020D02" pitchFamily="82" charset="0"/>
              </a:rPr>
              <a:t>Церковь</a:t>
            </a:r>
            <a:r>
              <a:rPr lang="en-US" altLang="ru-RU" sz="1600" dirty="0" smtClean="0">
                <a:latin typeface="Gabriola" panose="04040605051002020D02" pitchFamily="82" charset="0"/>
              </a:rPr>
              <a:t> 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Св</a:t>
            </a:r>
            <a:r>
              <a:rPr lang="en-US" altLang="ru-RU" sz="1600" dirty="0" smtClean="0">
                <a:latin typeface="Gabriola" panose="04040605051002020D02" pitchFamily="82" charset="0"/>
              </a:rPr>
              <a:t>. </a:t>
            </a:r>
            <a:r>
              <a:rPr lang="ru-RU" altLang="ru-RU" sz="1600" dirty="0" smtClean="0">
                <a:latin typeface="Gabriola" panose="04040605051002020D02" pitchFamily="82" charset="0"/>
              </a:rPr>
              <a:t>Георгия была </a:t>
            </a:r>
            <a:r>
              <a:rPr lang="ru-RU" altLang="ru-RU" sz="1600" dirty="0">
                <a:latin typeface="Gabriola" panose="04040605051002020D02" pitchFamily="82" charset="0"/>
              </a:rPr>
              <a:t>построена в качестве храма и мавзолея </a:t>
            </a:r>
            <a:r>
              <a:rPr lang="ru-RU" altLang="ru-RU" sz="1600" dirty="0" smtClean="0">
                <a:latin typeface="Gabriola" panose="04040605051002020D02" pitchFamily="82" charset="0"/>
              </a:rPr>
              <a:t>сербской династии </a:t>
            </a:r>
            <a:r>
              <a:rPr lang="ru-RU" altLang="ru-RU" sz="1600" smtClean="0">
                <a:latin typeface="Gabriola" panose="04040605051002020D02" pitchFamily="82" charset="0"/>
              </a:rPr>
              <a:t>Караджорджевичей</a:t>
            </a:r>
            <a:r>
              <a:rPr lang="ru-RU" altLang="ru-RU" sz="1600" dirty="0" smtClean="0">
                <a:latin typeface="Gabriola" panose="04040605051002020D02" pitchFamily="82" charset="0"/>
              </a:rPr>
              <a:t>. </a:t>
            </a:r>
          </a:p>
          <a:p>
            <a:pPr eaLnBrk="1" hangingPunct="1"/>
            <a:r>
              <a:rPr lang="ru-RU" altLang="ru-RU" sz="1600" dirty="0" smtClean="0">
                <a:latin typeface="Gabriola" panose="04040605051002020D02" pitchFamily="82" charset="0"/>
              </a:rPr>
              <a:t>Стоящая высоко над 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Тополой</a:t>
            </a:r>
            <a:r>
              <a:rPr lang="ru-RU" altLang="ru-RU" sz="1600" dirty="0" smtClean="0">
                <a:latin typeface="Gabriola" panose="04040605051002020D02" pitchFamily="82" charset="0"/>
              </a:rPr>
              <a:t> на холме 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Опленац</a:t>
            </a:r>
            <a:r>
              <a:rPr lang="ru-RU" altLang="ru-RU" sz="1600" dirty="0">
                <a:latin typeface="Gabriola" panose="04040605051002020D02" pitchFamily="82" charset="0"/>
              </a:rPr>
              <a:t>,</a:t>
            </a:r>
            <a:r>
              <a:rPr lang="ru-RU" altLang="ru-RU" sz="1600" dirty="0" smtClean="0">
                <a:latin typeface="Gabriola" panose="04040605051002020D02" pitchFamily="82" charset="0"/>
              </a:rPr>
              <a:t> великолепная церковь, облицованная белым мрамором и утопающая в зелени окружающих лесов 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Шумадии</a:t>
            </a:r>
            <a:r>
              <a:rPr lang="ru-RU" altLang="ru-RU" sz="1600" dirty="0" smtClean="0">
                <a:latin typeface="Gabriola" panose="04040605051002020D02" pitchFamily="82" charset="0"/>
              </a:rPr>
              <a:t>,  завораживает взгляд.</a:t>
            </a:r>
          </a:p>
          <a:p>
            <a:pPr eaLnBrk="1" hangingPunct="1"/>
            <a:r>
              <a:rPr lang="ru-RU" altLang="ru-RU" sz="1600" dirty="0">
                <a:latin typeface="Gabriola" panose="04040605051002020D02" pitchFamily="82" charset="0"/>
              </a:rPr>
              <a:t>В храме самые ценные в мире мозаичные росписи, выполненные русскими художниками в 1910- 1930 годах.</a:t>
            </a:r>
            <a:endParaRPr lang="ru-RU" altLang="ru-RU" sz="1600" dirty="0" smtClean="0">
              <a:latin typeface="Gabriola" panose="04040605051002020D02" pitchFamily="82" charset="0"/>
            </a:endParaRP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1981200" y="3200400"/>
            <a:ext cx="6858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 smtClean="0">
                <a:latin typeface="Gabriola" panose="04040605051002020D02" pitchFamily="82" charset="0"/>
              </a:rPr>
              <a:t> В храме мозаикой выполнены копии лучших фресок из 60 сербских монастырей. Общая </a:t>
            </a:r>
            <a:r>
              <a:rPr lang="ru-RU" altLang="ru-RU" sz="1600" dirty="0">
                <a:latin typeface="Gabriola" panose="04040605051002020D02" pitchFamily="82" charset="0"/>
              </a:rPr>
              <a:t>площадь мозаики </a:t>
            </a:r>
            <a:r>
              <a:rPr lang="ru-RU" altLang="ru-RU" sz="1600" dirty="0" smtClean="0">
                <a:latin typeface="Gabriola" panose="04040605051002020D02" pitchFamily="82" charset="0"/>
              </a:rPr>
              <a:t>- </a:t>
            </a:r>
            <a:r>
              <a:rPr lang="ru-RU" altLang="ru-RU" sz="1600" dirty="0">
                <a:latin typeface="Gabriola" panose="04040605051002020D02" pitchFamily="82" charset="0"/>
              </a:rPr>
              <a:t>3500 </a:t>
            </a:r>
            <a:r>
              <a:rPr lang="ru-RU" altLang="ru-RU" sz="1600" dirty="0" smtClean="0">
                <a:latin typeface="Gabriola" panose="04040605051002020D02" pitchFamily="82" charset="0"/>
              </a:rPr>
              <a:t>кв. </a:t>
            </a:r>
            <a:r>
              <a:rPr lang="ru-RU" altLang="ru-RU" sz="1600" dirty="0">
                <a:latin typeface="Gabriola" panose="04040605051002020D02" pitchFamily="82" charset="0"/>
              </a:rPr>
              <a:t>метров. </a:t>
            </a:r>
            <a:r>
              <a:rPr lang="ru-RU" altLang="ru-RU" sz="1600" dirty="0" smtClean="0">
                <a:latin typeface="Gabriola" panose="04040605051002020D02" pitchFamily="82" charset="0"/>
              </a:rPr>
              <a:t> Использовано 40 </a:t>
            </a:r>
            <a:r>
              <a:rPr lang="ru-RU" altLang="ru-RU" sz="1600" dirty="0">
                <a:latin typeface="Gabriola" panose="04040605051002020D02" pitchFamily="82" charset="0"/>
              </a:rPr>
              <a:t>миллионов цветных стеклянных квадратов, </a:t>
            </a:r>
            <a:r>
              <a:rPr lang="ru-RU" altLang="ru-RU" sz="1600" dirty="0" smtClean="0">
                <a:latin typeface="Gabriola" panose="04040605051002020D02" pitchFamily="82" charset="0"/>
              </a:rPr>
              <a:t>имеющих </a:t>
            </a:r>
            <a:r>
              <a:rPr lang="ru-RU" altLang="ru-RU" sz="1600" dirty="0">
                <a:latin typeface="Gabriola" panose="04040605051002020D02" pitchFamily="82" charset="0"/>
              </a:rPr>
              <a:t>15000 различных </a:t>
            </a:r>
            <a:r>
              <a:rPr lang="ru-RU" altLang="ru-RU" sz="1600" dirty="0" smtClean="0">
                <a:latin typeface="Gabriola" panose="04040605051002020D02" pitchFamily="82" charset="0"/>
              </a:rPr>
              <a:t>цветовых оттенков. Мозаикой выложено 725 художественных композиций  с 1500 фигур. </a:t>
            </a:r>
            <a:endParaRPr lang="en-US" altLang="ru-RU" sz="1600" dirty="0">
              <a:latin typeface="Gabriola" panose="04040605051002020D02" pitchFamily="82" charset="0"/>
            </a:endParaRPr>
          </a:p>
        </p:txBody>
      </p:sp>
      <p:pic>
        <p:nvPicPr>
          <p:cNvPr id="1028" name="Picture 4" descr="C:\Users\Sasa Delic\Downloads\Sem chudes sveta\sv. djordje\oplenac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2400" y="4191001"/>
            <a:ext cx="25146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Sasa Delic\Downloads\Sem chudes sveta\sv. djordje\unutrasnjost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4191000"/>
            <a:ext cx="2514601" cy="2514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Sasa Delic\Downloads\Sem chudes sveta\sv. djordje\opl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905000"/>
            <a:ext cx="43434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202" name="TextBox 11"/>
          <p:cNvSpPr txBox="1">
            <a:spLocks noChangeArrowheads="1"/>
          </p:cNvSpPr>
          <p:nvPr/>
        </p:nvSpPr>
        <p:spPr bwMode="auto">
          <a:xfrm>
            <a:off x="5562600" y="6248400"/>
            <a:ext cx="6858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400">
              <a:latin typeface="Gabriola" panose="04040605051002020D02" pitchFamily="82" charset="0"/>
            </a:endParaRPr>
          </a:p>
        </p:txBody>
      </p:sp>
      <p:pic>
        <p:nvPicPr>
          <p:cNvPr id="1031" name="Picture 7" descr="C:\Users\Sasa Delic\Downloads\Sem chudes sveta\sv. djordje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04999" y="4191000"/>
            <a:ext cx="2133601" cy="2514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76200" y="1828800"/>
            <a:ext cx="1676400" cy="838200"/>
          </a:xfrm>
          <a:prstGeom prst="roundRect">
            <a:avLst/>
          </a:prstGeom>
          <a:solidFill>
            <a:srgbClr val="FFFF99">
              <a:alpha val="53000"/>
            </a:srgbClr>
          </a:solidFill>
          <a:ln>
            <a:solidFill>
              <a:srgbClr val="C00000">
                <a:alpha val="2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altLang="ru-RU" sz="1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Самые </a:t>
            </a:r>
            <a:r>
              <a:rPr lang="ru-RU" altLang="ru-RU" sz="1600" b="1" dirty="0">
                <a:solidFill>
                  <a:srgbClr val="800000"/>
                </a:solidFill>
                <a:latin typeface="Gabriola" panose="04040605051002020D02" pitchFamily="82" charset="0"/>
              </a:rPr>
              <a:t>ценные в мире </a:t>
            </a:r>
            <a:r>
              <a:rPr lang="ru-RU" altLang="ru-RU" sz="1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мозаичные росписи</a:t>
            </a:r>
            <a:endParaRPr lang="en-US" altLang="ru-RU" sz="1600" b="1" dirty="0">
              <a:solidFill>
                <a:srgbClr val="800000"/>
              </a:solidFill>
              <a:latin typeface="Gabriola" panose="04040605051002020D02" pitchFamily="82" charset="0"/>
            </a:endParaRPr>
          </a:p>
          <a:p>
            <a:pPr algn="ctr" eaLnBrk="1" hangingPunct="1">
              <a:lnSpc>
                <a:spcPts val="1500"/>
              </a:lnSpc>
            </a:pPr>
            <a:endParaRPr lang="en-US" altLang="ru-RU" sz="1700" b="1" dirty="0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advTm="421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 descr="print.jpg"/>
          <p:cNvPicPr>
            <a:picLocks noGrp="1" noChangeAspect="1"/>
          </p:cNvPicPr>
          <p:nvPr isPhoto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374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52400" y="304800"/>
            <a:ext cx="1752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600" b="1">
                <a:solidFill>
                  <a:srgbClr val="800000"/>
                </a:solidFill>
                <a:latin typeface="Gabriola" panose="04040605051002020D02" pitchFamily="82" charset="0"/>
              </a:rPr>
              <a:t>Гамзиград</a:t>
            </a:r>
            <a:r>
              <a:rPr lang="en-US" altLang="ru-RU" sz="2600" b="1">
                <a:solidFill>
                  <a:srgbClr val="800000"/>
                </a:solidFill>
                <a:latin typeface="Gabriola" panose="04040605051002020D02" pitchFamily="82" charset="0"/>
              </a:rPr>
              <a:t> </a:t>
            </a:r>
            <a:r>
              <a:rPr lang="ru-RU" altLang="ru-RU" sz="2600" b="1">
                <a:solidFill>
                  <a:srgbClr val="800000"/>
                </a:solidFill>
                <a:latin typeface="Gabriola" panose="04040605051002020D02" pitchFamily="82" charset="0"/>
              </a:rPr>
              <a:t>-Ромулиана</a:t>
            </a:r>
            <a:endParaRPr lang="en-US" altLang="ru-RU" sz="2600" b="1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  <p:pic>
        <p:nvPicPr>
          <p:cNvPr id="1026" name="Picture 2" descr="C:\Users\Sasa Delic\Downloads\Sem chudes sveta\gamzi grad\88926_gamzigrad-2--to-zajecar_af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4876800"/>
            <a:ext cx="28194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21" name="Title 10"/>
          <p:cNvSpPr>
            <a:spLocks noGrp="1"/>
          </p:cNvSpPr>
          <p:nvPr>
            <p:ph type="title" idx="4294967295"/>
          </p:nvPr>
        </p:nvSpPr>
        <p:spPr>
          <a:xfrm>
            <a:off x="5715000" y="76200"/>
            <a:ext cx="3352800" cy="2527629"/>
          </a:xfrm>
        </p:spPr>
        <p:txBody>
          <a:bodyPr/>
          <a:lstStyle/>
          <a:p>
            <a:pPr algn="l" eaLnBrk="1" hangingPunct="1"/>
            <a:r>
              <a:rPr lang="ru-RU" altLang="ru-RU" sz="1600" dirty="0" err="1" smtClean="0">
                <a:solidFill>
                  <a:srgbClr val="000000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Гамзиград-Ромулиана</a:t>
            </a:r>
            <a:r>
              <a:rPr lang="ru-RU" altLang="ru-RU" sz="1600" dirty="0" smtClean="0">
                <a:solidFill>
                  <a:srgbClr val="000000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 — архитектурный ансамбль на востоке Сербии, состоящий из крепости позднего периода Римской империи и мемориала на близлежащем холме. На </a:t>
            </a:r>
            <a:r>
              <a:rPr lang="ru-RU" altLang="ru-RU" sz="1600" dirty="0">
                <a:solidFill>
                  <a:srgbClr val="000000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территории объекта расположены укрепления, дворец, базилики, соборы, римские </a:t>
            </a:r>
            <a:r>
              <a:rPr lang="ru-RU" altLang="ru-RU" sz="1600" dirty="0" smtClean="0">
                <a:solidFill>
                  <a:srgbClr val="000000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термы, </a:t>
            </a:r>
            <a:r>
              <a:rPr lang="ru-RU" altLang="ru-RU" sz="1600" dirty="0">
                <a:solidFill>
                  <a:srgbClr val="000000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мемориал и триумфальная арка с двумя проездами.</a:t>
            </a:r>
            <a:r>
              <a:rPr lang="en-US" altLang="ru-RU" sz="1600" dirty="0">
                <a:solidFill>
                  <a:srgbClr val="000000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 </a:t>
            </a:r>
            <a:r>
              <a:rPr lang="ru-RU" altLang="ru-RU" sz="1600" dirty="0" smtClean="0">
                <a:latin typeface="Gabriola" panose="04040605051002020D02" pitchFamily="82" charset="0"/>
              </a:rPr>
              <a:t>Римский император 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Галерий</a:t>
            </a:r>
            <a:r>
              <a:rPr lang="ru-RU" altLang="ru-RU" sz="1600" dirty="0" smtClean="0">
                <a:latin typeface="Gabriola" panose="04040605051002020D02" pitchFamily="82" charset="0"/>
              </a:rPr>
              <a:t> построил дворец для себя и своей матери Ромулы, в честь которой его и назвали.</a:t>
            </a:r>
            <a:endParaRPr lang="en-US" altLang="ru-RU" sz="1600" dirty="0" smtClean="0">
              <a:latin typeface="Gabriola" panose="04040605051002020D02" pitchFamily="82" charset="0"/>
            </a:endParaRPr>
          </a:p>
        </p:txBody>
      </p:sp>
      <p:pic>
        <p:nvPicPr>
          <p:cNvPr id="1031" name="Picture 7" descr="C:\Users\Sasa Delic\Downloads\Sem chudes sveta\gamzi grad\site_1253_0005-500-496-2010052517120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2667001"/>
            <a:ext cx="3276600" cy="2285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C:\Users\Sasa Delic\Downloads\Sem chudes sveta\gamzi grad\felix-romulijana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2590800"/>
            <a:ext cx="38862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3" name="Picture 9" descr="C:\Users\Sasa Delic\Downloads\Sem chudes sveta\gamzi grad\p_275x235_6b2370f842b1ba81c65fb88daaeb943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28800" y="0"/>
            <a:ext cx="3886200" cy="2667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C:\Users\Sasa Delic\Downloads\Sem chudes sveta\gamzi grad\Felix_Romuliana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4953000"/>
            <a:ext cx="2286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5" name="Picture 11" descr="C:\Users\Sasa Delic\Downloads\Sem chudes sveta\gamzi grad\63181103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0" y="4876800"/>
            <a:ext cx="22098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5257800" y="2710190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bg1"/>
                </a:solidFill>
                <a:latin typeface="Gabriola" pitchFamily="82" charset="0"/>
                <a:ea typeface="Times New Roman" pitchFamily="18" charset="0"/>
                <a:cs typeface="Tahoma" pitchFamily="34" charset="0"/>
              </a:rPr>
              <a:t>Строительство крепости датируется концом </a:t>
            </a:r>
            <a:r>
              <a:rPr lang="en-US" sz="1400" b="1" dirty="0">
                <a:solidFill>
                  <a:schemeClr val="bg1"/>
                </a:solidFill>
                <a:latin typeface="Gabriola" pitchFamily="82" charset="0"/>
                <a:ea typeface="Times New Roman" pitchFamily="18" charset="0"/>
                <a:cs typeface="Tahoma" pitchFamily="34" charset="0"/>
              </a:rPr>
              <a:t>III</a:t>
            </a:r>
            <a:r>
              <a:rPr lang="ru-RU" sz="1400" b="1" dirty="0">
                <a:solidFill>
                  <a:schemeClr val="bg1"/>
                </a:solidFill>
                <a:latin typeface="Gabriola" pitchFamily="82" charset="0"/>
                <a:ea typeface="Times New Roman" pitchFamily="18" charset="0"/>
                <a:cs typeface="Tahoma" pitchFamily="34" charset="0"/>
              </a:rPr>
              <a:t> и началом </a:t>
            </a:r>
            <a:r>
              <a:rPr lang="en-US" sz="1400" b="1" dirty="0">
                <a:solidFill>
                  <a:schemeClr val="bg1"/>
                </a:solidFill>
                <a:latin typeface="Gabriola" pitchFamily="82" charset="0"/>
                <a:ea typeface="Times New Roman" pitchFamily="18" charset="0"/>
                <a:cs typeface="Tahoma" pitchFamily="34" charset="0"/>
              </a:rPr>
              <a:t>IV</a:t>
            </a:r>
            <a:r>
              <a:rPr lang="ru-RU" sz="1400" b="1" dirty="0">
                <a:solidFill>
                  <a:schemeClr val="bg1"/>
                </a:solidFill>
                <a:latin typeface="Gabriola" pitchFamily="82" charset="0"/>
                <a:ea typeface="Times New Roman" pitchFamily="18" charset="0"/>
                <a:cs typeface="Tahoma" pitchFamily="34" charset="0"/>
              </a:rPr>
              <a:t> веков</a:t>
            </a:r>
            <a:r>
              <a:rPr lang="ru-RU" sz="1400" b="1" dirty="0" smtClean="0">
                <a:solidFill>
                  <a:schemeClr val="bg1"/>
                </a:solidFill>
                <a:latin typeface="Gabriola" pitchFamily="82" charset="0"/>
                <a:ea typeface="Times New Roman" pitchFamily="18" charset="0"/>
                <a:cs typeface="Tahoma" pitchFamily="34" charset="0"/>
              </a:rPr>
              <a:t>.. </a:t>
            </a:r>
            <a:endParaRPr lang="ru-RU" sz="1400" b="1" dirty="0">
              <a:solidFill>
                <a:schemeClr val="bg1"/>
              </a:solidFill>
              <a:latin typeface="Gabriola" pitchFamily="82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665" y="1371600"/>
            <a:ext cx="1725561" cy="2438400"/>
          </a:xfrm>
          <a:prstGeom prst="roundRect">
            <a:avLst/>
          </a:prstGeom>
          <a:solidFill>
            <a:srgbClr val="FFFF99">
              <a:alpha val="53000"/>
            </a:srgbClr>
          </a:solidFill>
          <a:ln>
            <a:solidFill>
              <a:srgbClr val="C00000">
                <a:alpha val="2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altLang="ru-RU" sz="1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Лучший сохранившийся образец  римской дворцовой архитектуры периода тетрархии.</a:t>
            </a:r>
          </a:p>
          <a:p>
            <a:pPr algn="ctr">
              <a:lnSpc>
                <a:spcPts val="1500"/>
              </a:lnSpc>
            </a:pPr>
            <a:r>
              <a:rPr lang="ru-RU" sz="1600" b="1" dirty="0">
                <a:solidFill>
                  <a:srgbClr val="800000"/>
                </a:solidFill>
                <a:latin typeface="Gabriola" panose="04040605051002020D02" pitchFamily="82" charset="0"/>
              </a:rPr>
              <a:t>В</a:t>
            </a:r>
            <a:r>
              <a:rPr lang="ru-RU" sz="1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 </a:t>
            </a:r>
            <a:r>
              <a:rPr lang="ru-RU" sz="1600" b="1" dirty="0">
                <a:solidFill>
                  <a:srgbClr val="800000"/>
                </a:solidFill>
                <a:latin typeface="Gabriola" panose="04040605051002020D02" pitchFamily="82" charset="0"/>
              </a:rPr>
              <a:t>2007 году включен в Список всемирного культурного наследия ЮНЕСКО</a:t>
            </a:r>
            <a:endParaRPr lang="en-US" altLang="ru-RU" sz="1600" b="1" dirty="0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advTm="423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print (2).jpg"/>
          <p:cNvPicPr>
            <a:picLocks noGrp="1" noChangeAspect="1"/>
          </p:cNvPicPr>
          <p:nvPr isPhoto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52400" y="228600"/>
            <a:ext cx="1752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solidFill>
                  <a:srgbClr val="800000"/>
                </a:solidFill>
                <a:latin typeface="Gabriola" panose="04040605051002020D02" pitchFamily="82" charset="0"/>
              </a:rPr>
              <a:t>Крепость </a:t>
            </a:r>
            <a:r>
              <a:rPr lang="ru-RU" altLang="ru-RU" sz="2600" b="1" dirty="0" err="1">
                <a:solidFill>
                  <a:srgbClr val="800000"/>
                </a:solidFill>
                <a:latin typeface="Gabriola" panose="04040605051002020D02" pitchFamily="82" charset="0"/>
              </a:rPr>
              <a:t>Калемегдан</a:t>
            </a:r>
            <a:endParaRPr lang="en-US" altLang="ru-RU" sz="2600" b="1" dirty="0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  <p:pic>
        <p:nvPicPr>
          <p:cNvPr id="1026" name="Picture 2" descr="C:\Users\Sasa Delic\Downloads\Sem chudes sveta\Kalemegdan\Kompleks-Zindan-kapije N_960x33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43434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7086600" y="8382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6096000" y="152400"/>
            <a:ext cx="289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Gabriola" panose="04040605051002020D02" pitchFamily="82" charset="0"/>
                <a:cs typeface="Times New Roman" panose="02020603050405020304" pitchFamily="18" charset="0"/>
              </a:rPr>
              <a:t>Крепость</a:t>
            </a:r>
            <a:r>
              <a:rPr lang="en-US" altLang="ru-RU" sz="1600" dirty="0">
                <a:latin typeface="Gabriola" panose="04040605051002020D02" pitchFamily="82" charset="0"/>
                <a:cs typeface="Times New Roman" panose="02020603050405020304" pitchFamily="18" charset="0"/>
              </a:rPr>
              <a:t>,</a:t>
            </a:r>
            <a:r>
              <a:rPr lang="ru-RU" altLang="ru-RU" sz="1600" dirty="0">
                <a:latin typeface="Gabriola" panose="04040605051002020D02" pitchFamily="82" charset="0"/>
                <a:cs typeface="Times New Roman" panose="02020603050405020304" pitchFamily="18" charset="0"/>
              </a:rPr>
              <a:t> построенная из земли, камня и </a:t>
            </a:r>
            <a:r>
              <a:rPr lang="ru-RU" altLang="ru-RU" sz="16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кирпича, </a:t>
            </a:r>
            <a:r>
              <a:rPr lang="ru-RU" altLang="ru-RU" sz="1600" dirty="0">
                <a:latin typeface="Gabriola" panose="04040605051002020D02" pitchFamily="82" charset="0"/>
                <a:cs typeface="Times New Roman" panose="02020603050405020304" pitchFamily="18" charset="0"/>
              </a:rPr>
              <a:t>уже больше 1000 лет стоит на слиянии рек Дуная и Савы.</a:t>
            </a:r>
          </a:p>
        </p:txBody>
      </p:sp>
      <p:pic>
        <p:nvPicPr>
          <p:cNvPr id="1029" name="Picture 5" descr="C:\Users\Sasa Delic\Downloads\Sem chudes sveta\Kalemegdan\croppedimage620320-military-museum-belgrade-fortress-serbia-photo-tob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3527423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1828800" y="2222718"/>
            <a:ext cx="3810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Gabriola" panose="04040605051002020D02" pitchFamily="82" charset="0"/>
                <a:cs typeface="Times New Roman" panose="02020603050405020304" pitchFamily="18" charset="0"/>
              </a:rPr>
              <a:t>На территории </a:t>
            </a:r>
            <a:r>
              <a:rPr lang="ru-RU" altLang="ru-RU" sz="16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крепости разбиты </a:t>
            </a:r>
            <a:r>
              <a:rPr lang="ru-RU" altLang="ru-RU" sz="1600" dirty="0">
                <a:latin typeface="Gabriola" panose="04040605051002020D02" pitchFamily="82" charset="0"/>
                <a:cs typeface="Times New Roman" panose="02020603050405020304" pitchFamily="18" charset="0"/>
              </a:rPr>
              <a:t>сады </a:t>
            </a:r>
            <a:r>
              <a:rPr lang="ru-RU" altLang="ru-RU" sz="16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atin typeface="Gabriola" panose="04040605051002020D02" pitchFamily="82" charset="0"/>
                <a:cs typeface="Times New Roman" panose="02020603050405020304" pitchFamily="18" charset="0"/>
              </a:rPr>
              <a:t>с воротами-башнями, </a:t>
            </a:r>
            <a:r>
              <a:rPr lang="ru-RU" altLang="ru-RU" sz="16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статуями. Здесь же расположены две небольшие  живописные православные церкви - церковь </a:t>
            </a:r>
            <a:r>
              <a:rPr lang="ru-RU" altLang="ru-RU" sz="1600" dirty="0">
                <a:latin typeface="Gabriola" panose="04040605051002020D02" pitchFamily="82" charset="0"/>
                <a:cs typeface="Times New Roman" panose="02020603050405020304" pitchFamily="18" charset="0"/>
              </a:rPr>
              <a:t>Св. </a:t>
            </a:r>
            <a:r>
              <a:rPr lang="en-US" altLang="ru-RU" sz="1600" dirty="0" err="1">
                <a:latin typeface="Gabriola" panose="04040605051002020D02" pitchFamily="82" charset="0"/>
                <a:cs typeface="Times New Roman" panose="02020603050405020304" pitchFamily="18" charset="0"/>
              </a:rPr>
              <a:t>Петки</a:t>
            </a:r>
            <a:r>
              <a:rPr lang="en-US" altLang="ru-RU" sz="1600" dirty="0">
                <a:latin typeface="Gabriola" panose="04040605051002020D02" pitchFamily="82" charset="0"/>
                <a:cs typeface="Times New Roman" panose="02020603050405020304" pitchFamily="18" charset="0"/>
              </a:rPr>
              <a:t> с </a:t>
            </a:r>
            <a:r>
              <a:rPr lang="en-US" altLang="ru-RU" sz="1600" dirty="0" err="1">
                <a:latin typeface="Gabriola" panose="04040605051002020D02" pitchFamily="82" charset="0"/>
                <a:cs typeface="Times New Roman" panose="02020603050405020304" pitchFamily="18" charset="0"/>
              </a:rPr>
              <a:t>животворящим</a:t>
            </a:r>
            <a:r>
              <a:rPr lang="en-US" altLang="ru-RU" sz="1600" dirty="0">
                <a:latin typeface="Gabriola" panose="04040605051002020D02" pitchFamily="82" charset="0"/>
                <a:cs typeface="Times New Roman" panose="02020603050405020304" pitchFamily="18" charset="0"/>
              </a:rPr>
              <a:t> </a:t>
            </a:r>
            <a:r>
              <a:rPr lang="en-US" altLang="ru-RU" sz="1600" dirty="0" err="1" smtClean="0">
                <a:latin typeface="Gabriola" panose="04040605051002020D02" pitchFamily="82" charset="0"/>
                <a:cs typeface="Times New Roman" panose="02020603050405020304" pitchFamily="18" charset="0"/>
              </a:rPr>
              <a:t>источником</a:t>
            </a:r>
            <a:r>
              <a:rPr lang="ru-RU" altLang="ru-RU" sz="1600" dirty="0">
                <a:latin typeface="Gabriola" panose="04040605051002020D02" pitchFamily="82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и церковь </a:t>
            </a:r>
            <a:r>
              <a:rPr lang="ru-RU" altLang="ru-RU" sz="1600" dirty="0" err="1" smtClean="0">
                <a:latin typeface="Gabriola" panose="04040605051002020D02" pitchFamily="82" charset="0"/>
                <a:cs typeface="Times New Roman" panose="02020603050405020304" pitchFamily="18" charset="0"/>
              </a:rPr>
              <a:t>Ружица</a:t>
            </a:r>
            <a:r>
              <a:rPr lang="ru-RU" altLang="ru-RU" sz="16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 (перестроенный пороховой склад).</a:t>
            </a:r>
          </a:p>
          <a:p>
            <a:pPr eaLnBrk="1" hangingPunct="1"/>
            <a:r>
              <a:rPr lang="ru-RU" altLang="ru-RU" sz="16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В крепости находится военный музей и многочисленные подземелья.</a:t>
            </a:r>
            <a:endParaRPr lang="en-US" altLang="ru-RU" sz="1600" dirty="0">
              <a:latin typeface="Gabriola" panose="04040605051002020D02" pitchFamily="82" charset="0"/>
              <a:cs typeface="Times New Roman" panose="02020603050405020304" pitchFamily="18" charset="0"/>
            </a:endParaRPr>
          </a:p>
        </p:txBody>
      </p:sp>
      <p:pic>
        <p:nvPicPr>
          <p:cNvPr id="1031" name="Picture 7" descr="C:\Users\Sasa Delic\Downloads\Sem chudes sveta\Kalemegdan\Kalemegdan fortress Belgrade Serbia 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2600" y="2579451"/>
            <a:ext cx="3352800" cy="2068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51" name="TextBox 12"/>
          <p:cNvSpPr txBox="1">
            <a:spLocks noChangeArrowheads="1"/>
          </p:cNvSpPr>
          <p:nvPr/>
        </p:nvSpPr>
        <p:spPr bwMode="auto">
          <a:xfrm>
            <a:off x="1828800" y="5780088"/>
            <a:ext cx="3505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Gabriola" panose="04040605051002020D02" pitchFamily="82" charset="0"/>
              </a:rPr>
              <a:t>В настоящее время это самый </a:t>
            </a:r>
            <a:r>
              <a:rPr lang="ru-RU" altLang="ru-RU" sz="1600" dirty="0" smtClean="0">
                <a:latin typeface="Gabriola" panose="04040605051002020D02" pitchFamily="82" charset="0"/>
              </a:rPr>
              <a:t>красивый и </a:t>
            </a:r>
            <a:r>
              <a:rPr lang="ru-RU" altLang="ru-RU" sz="1600" dirty="0">
                <a:latin typeface="Gabriola" panose="04040605051002020D02" pitchFamily="82" charset="0"/>
              </a:rPr>
              <a:t>большой белградский парк. В прошлом это была территория перед крепостью, служившая для наблюдения и подготовки к бою с врагами. </a:t>
            </a:r>
            <a:endParaRPr lang="en-US" altLang="ru-RU" sz="1600" dirty="0">
              <a:latin typeface="Gabriola" panose="04040605051002020D02" pitchFamily="82" charset="0"/>
            </a:endParaRPr>
          </a:p>
        </p:txBody>
      </p:sp>
      <p:sp>
        <p:nvSpPr>
          <p:cNvPr id="10252" name="TextBox 13"/>
          <p:cNvSpPr txBox="1">
            <a:spLocks noChangeArrowheads="1"/>
          </p:cNvSpPr>
          <p:nvPr/>
        </p:nvSpPr>
        <p:spPr bwMode="auto">
          <a:xfrm>
            <a:off x="5410200" y="6172200"/>
            <a:ext cx="3733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600" b="1" dirty="0">
                <a:solidFill>
                  <a:schemeClr val="bg1"/>
                </a:solidFill>
                <a:latin typeface="Gabriola" panose="04040605051002020D02" pitchFamily="82" charset="0"/>
              </a:rPr>
              <a:t>  </a:t>
            </a:r>
            <a:r>
              <a:rPr lang="ru-RU" altLang="ru-RU" sz="1600" b="1" dirty="0">
                <a:solidFill>
                  <a:schemeClr val="bg1"/>
                </a:solidFill>
                <a:latin typeface="Gabriola" panose="04040605051002020D02" pitchFamily="82" charset="0"/>
              </a:rPr>
              <a:t>Название данного парка турецкого происхождения</a:t>
            </a:r>
            <a:r>
              <a:rPr lang="ru-RU" altLang="ru-RU" sz="1600" b="1" dirty="0" smtClean="0">
                <a:solidFill>
                  <a:schemeClr val="bg1"/>
                </a:solidFill>
                <a:latin typeface="Gabriola" panose="04040605051002020D02" pitchFamily="82" charset="0"/>
              </a:rPr>
              <a:t>:</a:t>
            </a:r>
            <a:endParaRPr lang="en-US" altLang="ru-RU" sz="1600" b="1" dirty="0" smtClean="0">
              <a:solidFill>
                <a:schemeClr val="bg1"/>
              </a:solidFill>
              <a:latin typeface="Gabriola" panose="04040605051002020D02" pitchFamily="82" charset="0"/>
            </a:endParaRPr>
          </a:p>
          <a:p>
            <a:pPr eaLnBrk="1" hangingPunct="1"/>
            <a:r>
              <a:rPr lang="en-US" altLang="ru-RU" sz="1600" b="1" dirty="0">
                <a:solidFill>
                  <a:schemeClr val="bg1"/>
                </a:solidFill>
                <a:latin typeface="Gabriola" panose="04040605051002020D02" pitchFamily="82" charset="0"/>
              </a:rPr>
              <a:t> </a:t>
            </a:r>
            <a:r>
              <a:rPr lang="en-US" altLang="ru-RU" sz="1600" b="1" dirty="0" smtClean="0">
                <a:solidFill>
                  <a:schemeClr val="bg1"/>
                </a:solidFill>
                <a:latin typeface="Gabriola" panose="04040605051002020D02" pitchFamily="82" charset="0"/>
              </a:rPr>
              <a:t> </a:t>
            </a:r>
            <a:r>
              <a:rPr lang="ru-RU" altLang="ru-RU" sz="1600" b="1" dirty="0" smtClean="0">
                <a:solidFill>
                  <a:schemeClr val="bg1"/>
                </a:solidFill>
                <a:latin typeface="Gabriola" panose="04040605051002020D02" pitchFamily="82" charset="0"/>
              </a:rPr>
              <a:t>«</a:t>
            </a:r>
            <a:r>
              <a:rPr lang="ru-RU" altLang="ru-RU" sz="1600" b="1" dirty="0">
                <a:solidFill>
                  <a:schemeClr val="bg1"/>
                </a:solidFill>
                <a:latin typeface="Gabriola" panose="04040605051002020D02" pitchFamily="82" charset="0"/>
              </a:rPr>
              <a:t>кале» — город, крепость,</a:t>
            </a:r>
            <a:r>
              <a:rPr lang="en-US" altLang="ru-RU" sz="1600" b="1" dirty="0">
                <a:solidFill>
                  <a:schemeClr val="bg1"/>
                </a:solidFill>
                <a:latin typeface="Gabriola" panose="04040605051002020D02" pitchFamily="82" charset="0"/>
              </a:rPr>
              <a:t> </a:t>
            </a:r>
            <a:r>
              <a:rPr lang="ru-RU" altLang="ru-RU" sz="1600" b="1" dirty="0">
                <a:solidFill>
                  <a:schemeClr val="bg1"/>
                </a:solidFill>
                <a:latin typeface="Gabriola" panose="04040605051002020D02" pitchFamily="82" charset="0"/>
              </a:rPr>
              <a:t> </a:t>
            </a:r>
            <a:r>
              <a:rPr lang="en-US" altLang="ru-RU" sz="1600" b="1" dirty="0" smtClean="0">
                <a:solidFill>
                  <a:schemeClr val="bg1"/>
                </a:solidFill>
                <a:latin typeface="Gabriola" panose="04040605051002020D02" pitchFamily="82" charset="0"/>
              </a:rPr>
              <a:t> </a:t>
            </a:r>
            <a:r>
              <a:rPr lang="ru-RU" altLang="ru-RU" sz="1600" b="1" dirty="0" smtClean="0">
                <a:solidFill>
                  <a:schemeClr val="bg1"/>
                </a:solidFill>
                <a:latin typeface="Gabriola" panose="04040605051002020D02" pitchFamily="82" charset="0"/>
              </a:rPr>
              <a:t>«</a:t>
            </a:r>
            <a:r>
              <a:rPr lang="ru-RU" altLang="ru-RU" sz="1600" b="1" dirty="0" err="1">
                <a:solidFill>
                  <a:schemeClr val="bg1"/>
                </a:solidFill>
                <a:latin typeface="Gabriola" panose="04040605051002020D02" pitchFamily="82" charset="0"/>
              </a:rPr>
              <a:t>мегдан</a:t>
            </a:r>
            <a:r>
              <a:rPr lang="ru-RU" altLang="ru-RU" sz="1600" b="1" dirty="0">
                <a:solidFill>
                  <a:schemeClr val="bg1"/>
                </a:solidFill>
                <a:latin typeface="Gabriola" panose="04040605051002020D02" pitchFamily="82" charset="0"/>
              </a:rPr>
              <a:t>» — поле</a:t>
            </a:r>
            <a:r>
              <a:rPr lang="en-US" altLang="ru-RU" sz="1600" b="1" dirty="0">
                <a:solidFill>
                  <a:schemeClr val="bg1"/>
                </a:solidFill>
                <a:latin typeface="Gabriola" panose="04040605051002020D02" pitchFamily="82" charset="0"/>
              </a:rPr>
              <a:t>.</a:t>
            </a:r>
            <a:endParaRPr lang="en-US" altLang="ru-RU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Sasa Delic\Downloads\Sem chudes sveta\Kalemegdan\sv.petka.jpg"/>
          <p:cNvPicPr>
            <a:picLocks noChangeAspect="1" noChangeArrowheads="1"/>
          </p:cNvPicPr>
          <p:nvPr/>
        </p:nvPicPr>
        <p:blipFill>
          <a:blip r:embed="rId6" cstate="email">
            <a:lum contras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35814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76200" y="1447800"/>
            <a:ext cx="1676400" cy="1295400"/>
          </a:xfrm>
          <a:prstGeom prst="roundRect">
            <a:avLst/>
          </a:prstGeom>
          <a:solidFill>
            <a:srgbClr val="FFFF99">
              <a:alpha val="53000"/>
            </a:srgbClr>
          </a:solidFill>
          <a:ln>
            <a:solidFill>
              <a:srgbClr val="C00000">
                <a:alpha val="2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endParaRPr lang="ru-RU" altLang="ru-RU" sz="1600" b="1" dirty="0" smtClean="0">
              <a:solidFill>
                <a:srgbClr val="800000"/>
              </a:solidFill>
              <a:latin typeface="Gabriola" panose="04040605051002020D02" pitchFamily="82" charset="0"/>
            </a:endParaRPr>
          </a:p>
          <a:p>
            <a:pPr algn="ctr">
              <a:lnSpc>
                <a:spcPts val="1500"/>
              </a:lnSpc>
            </a:pPr>
            <a:r>
              <a:rPr lang="ru-RU" altLang="ru-RU" sz="1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Историческое сердце Белграда.</a:t>
            </a:r>
          </a:p>
          <a:p>
            <a:pPr algn="ctr">
              <a:lnSpc>
                <a:spcPts val="1500"/>
              </a:lnSpc>
            </a:pPr>
            <a:r>
              <a:rPr lang="ru-RU" altLang="ru-RU" sz="1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Один из старейших парков Европы</a:t>
            </a:r>
            <a:endParaRPr lang="en-US" altLang="ru-RU" sz="1600" b="1" dirty="0">
              <a:solidFill>
                <a:srgbClr val="800000"/>
              </a:solidFill>
              <a:latin typeface="Gabriola" panose="04040605051002020D02" pitchFamily="82" charset="0"/>
            </a:endParaRPr>
          </a:p>
          <a:p>
            <a:pPr algn="ctr" eaLnBrk="1" hangingPunct="1">
              <a:lnSpc>
                <a:spcPts val="1500"/>
              </a:lnSpc>
            </a:pPr>
            <a:endParaRPr lang="en-US" altLang="ru-RU" sz="1700" b="1" dirty="0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  <p:pic>
        <p:nvPicPr>
          <p:cNvPr id="1027" name="Picture 3" descr="Crkva_Svete_Petk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442" y="975161"/>
            <a:ext cx="2246315" cy="16823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06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print (2).jpg"/>
          <p:cNvPicPr>
            <a:picLocks noGrp="1" noChangeAspect="1"/>
          </p:cNvPicPr>
          <p:nvPr isPhoto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0" y="0"/>
            <a:ext cx="17526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800000"/>
                </a:solidFill>
                <a:latin typeface="Gabriola" pitchFamily="82" charset="0"/>
                <a:cs typeface="Arial" charset="0"/>
              </a:rPr>
              <a:t>Монастырь </a:t>
            </a:r>
            <a:r>
              <a:rPr lang="ru-RU" sz="2400" b="1" dirty="0" err="1">
                <a:solidFill>
                  <a:srgbClr val="800000"/>
                </a:solidFill>
                <a:latin typeface="Gabriola" pitchFamily="82" charset="0"/>
                <a:cs typeface="Arial" charset="0"/>
              </a:rPr>
              <a:t>Милешево</a:t>
            </a:r>
            <a:r>
              <a:rPr lang="ru-RU" sz="2400" b="1" dirty="0">
                <a:solidFill>
                  <a:srgbClr val="800000"/>
                </a:solidFill>
                <a:latin typeface="Gabriola" pitchFamily="82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ru-RU" sz="2400" b="1" dirty="0">
                <a:solidFill>
                  <a:srgbClr val="800000"/>
                </a:solidFill>
                <a:latin typeface="Gabriola" pitchFamily="82" charset="0"/>
                <a:cs typeface="Arial" charset="0"/>
              </a:rPr>
              <a:t>Фреска «Белый </a:t>
            </a:r>
            <a:r>
              <a:rPr lang="ru-RU" sz="2400" b="1" dirty="0" smtClean="0">
                <a:solidFill>
                  <a:srgbClr val="800000"/>
                </a:solidFill>
                <a:latin typeface="Gabriola" pitchFamily="82" charset="0"/>
                <a:cs typeface="Arial" charset="0"/>
              </a:rPr>
              <a:t>Ангел»</a:t>
            </a:r>
            <a:endParaRPr lang="en-US" sz="2400" b="1" dirty="0">
              <a:solidFill>
                <a:srgbClr val="800000"/>
              </a:solidFill>
              <a:latin typeface="Gabriola" pitchFamily="82" charset="0"/>
              <a:cs typeface="Arial" charset="0"/>
            </a:endParaRPr>
          </a:p>
          <a:p>
            <a:pPr>
              <a:defRPr/>
            </a:pPr>
            <a:endParaRPr lang="en-US" sz="2600" b="1" dirty="0">
              <a:latin typeface="Gabriola" pitchFamily="82" charset="0"/>
              <a:cs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0" y="2286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1027" name="Picture 3" descr="C:\Users\Sasa Delic\Downloads\Sem chudes sveta\Ikona belogo angela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0"/>
            <a:ext cx="35052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Sasa Delic\Downloads\Sem chudes sveta\Ikona belogo angela\pasha5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3276600"/>
            <a:ext cx="3276600" cy="3596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5410200" y="-16081"/>
            <a:ext cx="3581400" cy="257759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14264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 err="1" smtClean="0">
                <a:latin typeface="Gabriola" panose="04040605051002020D02" pitchFamily="82" charset="0"/>
              </a:rPr>
              <a:t>Милешево</a:t>
            </a:r>
            <a:r>
              <a:rPr lang="ru-RU" altLang="ru-RU" sz="1600" dirty="0" smtClean="0">
                <a:latin typeface="Gabriola" panose="04040605051002020D02" pitchFamily="82" charset="0"/>
              </a:rPr>
              <a:t> - </a:t>
            </a:r>
            <a:r>
              <a:rPr lang="ru-RU" altLang="ru-RU" sz="1600" dirty="0">
                <a:latin typeface="Gabriola" panose="04040605051002020D02" pitchFamily="82" charset="0"/>
              </a:rPr>
              <a:t>один из самых известных и древних сербских </a:t>
            </a:r>
            <a:r>
              <a:rPr lang="ru-RU" altLang="ru-RU" sz="1600" dirty="0" smtClean="0">
                <a:latin typeface="Gabriola" panose="04040605051002020D02" pitchFamily="82" charset="0"/>
              </a:rPr>
              <a:t>монастырей. Находится</a:t>
            </a:r>
            <a:r>
              <a:rPr lang="en-US" altLang="ru-RU" sz="1600" dirty="0" smtClean="0">
                <a:latin typeface="Gabriola" panose="04040605051002020D02" pitchFamily="82" charset="0"/>
              </a:rPr>
              <a:t> </a:t>
            </a:r>
            <a:r>
              <a:rPr lang="ru-RU" altLang="ru-RU" sz="1600" dirty="0" smtClean="0">
                <a:latin typeface="Gabriola" panose="04040605051002020D02" pitchFamily="82" charset="0"/>
              </a:rPr>
              <a:t>в юго-западной Сербии. Основан</a:t>
            </a:r>
            <a:r>
              <a:rPr lang="en-US" altLang="ru-RU" sz="1600" dirty="0" smtClean="0">
                <a:latin typeface="Gabriola" panose="04040605051002020D02" pitchFamily="82" charset="0"/>
              </a:rPr>
              <a:t> </a:t>
            </a:r>
            <a:r>
              <a:rPr lang="ru-RU" altLang="ru-RU" sz="1600" dirty="0" smtClean="0">
                <a:latin typeface="Gabriola" panose="04040605051002020D02" pitchFamily="82" charset="0"/>
              </a:rPr>
              <a:t>королем Владиславом в </a:t>
            </a:r>
            <a:r>
              <a:rPr lang="en-US" altLang="ru-RU" sz="1600" dirty="0" smtClean="0">
                <a:latin typeface="Gabriola" panose="04040605051002020D02" pitchFamily="82" charset="0"/>
              </a:rPr>
              <a:t>XIII </a:t>
            </a:r>
            <a:r>
              <a:rPr lang="ru-RU" altLang="ru-RU" sz="1600" dirty="0" smtClean="0">
                <a:latin typeface="Gabriola" panose="04040605051002020D02" pitchFamily="82" charset="0"/>
              </a:rPr>
              <a:t>веке.   Роспись </a:t>
            </a:r>
            <a:r>
              <a:rPr lang="ru-RU" altLang="ru-RU" sz="1600" dirty="0">
                <a:latin typeface="Gabriola" panose="04040605051002020D02" pitchFamily="82" charset="0"/>
              </a:rPr>
              <a:t>монастырской церкви </a:t>
            </a:r>
            <a:r>
              <a:rPr lang="ru-RU" altLang="ru-RU" sz="1600" dirty="0" smtClean="0">
                <a:latin typeface="Gabriola" panose="04040605051002020D02" pitchFamily="82" charset="0"/>
              </a:rPr>
              <a:t>выполнена  мастерами </a:t>
            </a:r>
            <a:r>
              <a:rPr lang="ru-RU" altLang="ru-RU" sz="1600" dirty="0">
                <a:latin typeface="Gabriola" panose="04040605051002020D02" pitchFamily="82" charset="0"/>
              </a:rPr>
              <a:t>из </a:t>
            </a:r>
            <a:r>
              <a:rPr lang="ru-RU" altLang="ru-RU" sz="1600" dirty="0" smtClean="0">
                <a:latin typeface="Gabriola" panose="04040605051002020D02" pitchFamily="82" charset="0"/>
              </a:rPr>
              <a:t>Византии.</a:t>
            </a:r>
            <a:endParaRPr lang="en-US" altLang="ru-RU" sz="1600" dirty="0">
              <a:latin typeface="Gabriola" panose="04040605051002020D02" pitchFamily="82" charset="0"/>
            </a:endParaRPr>
          </a:p>
          <a:p>
            <a:pPr eaLnBrk="1" hangingPunct="1"/>
            <a:r>
              <a:rPr lang="ru-RU" altLang="ru-RU" sz="1600" dirty="0" smtClean="0">
                <a:latin typeface="Gabriola" panose="04040605051002020D02" pitchFamily="82" charset="0"/>
              </a:rPr>
              <a:t>Сюда в </a:t>
            </a:r>
            <a:r>
              <a:rPr lang="ru-RU" altLang="ru-RU" sz="1600" dirty="0">
                <a:latin typeface="Gabriola" panose="04040605051002020D02" pitchFamily="82" charset="0"/>
              </a:rPr>
              <a:t>1237 г</a:t>
            </a:r>
            <a:r>
              <a:rPr lang="ru-RU" altLang="ru-RU" sz="1600" dirty="0" smtClean="0">
                <a:latin typeface="Gabriola" panose="04040605051002020D02" pitchFamily="82" charset="0"/>
              </a:rPr>
              <a:t>. из 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г.Тырнова</a:t>
            </a:r>
            <a:r>
              <a:rPr lang="ru-RU" altLang="ru-RU" sz="1600" dirty="0" smtClean="0">
                <a:latin typeface="Gabriola" panose="04040605051002020D02" pitchFamily="82" charset="0"/>
              </a:rPr>
              <a:t> были перенесены мощи святого Саввы, первого архиепископа Сербии.</a:t>
            </a:r>
          </a:p>
          <a:p>
            <a:pPr eaLnBrk="1" hangingPunct="1"/>
            <a:r>
              <a:rPr lang="ru-RU" altLang="ru-RU" sz="1600" dirty="0" smtClean="0">
                <a:latin typeface="Gabriola" panose="04040605051002020D02" pitchFamily="82" charset="0"/>
              </a:rPr>
              <a:t>В 1594 г. турки сожгли мощи святого Саввы на холме </a:t>
            </a:r>
            <a:r>
              <a:rPr lang="ru-RU" altLang="ru-RU" sz="1600" dirty="0" err="1" smtClean="0">
                <a:latin typeface="Gabriola" panose="04040605051002020D02" pitchFamily="82" charset="0"/>
              </a:rPr>
              <a:t>Врачар</a:t>
            </a:r>
            <a:r>
              <a:rPr lang="ru-RU" altLang="ru-RU" sz="1600" dirty="0" smtClean="0">
                <a:latin typeface="Gabriola" panose="04040605051002020D02" pitchFamily="82" charset="0"/>
              </a:rPr>
              <a:t> в Белграде. На этом месте сейчас воздвигнут </a:t>
            </a:r>
            <a:r>
              <a:rPr lang="ru-RU" altLang="ru-RU" sz="1600" dirty="0">
                <a:latin typeface="Gabriola" panose="04040605051002020D02" pitchFamily="82" charset="0"/>
              </a:rPr>
              <a:t>Х</a:t>
            </a:r>
            <a:r>
              <a:rPr lang="ru-RU" altLang="ru-RU" sz="1600" dirty="0" smtClean="0">
                <a:latin typeface="Gabriola" panose="04040605051002020D02" pitchFamily="82" charset="0"/>
              </a:rPr>
              <a:t>рам Святого Саввы.</a:t>
            </a:r>
            <a:endParaRPr lang="en-US" altLang="ru-RU" sz="1600" dirty="0">
              <a:latin typeface="Gabriola" panose="04040605051002020D02" pitchFamily="82" charset="0"/>
            </a:endParaRPr>
          </a:p>
        </p:txBody>
      </p:sp>
      <p:sp>
        <p:nvSpPr>
          <p:cNvPr id="11272" name="TextBox 11"/>
          <p:cNvSpPr txBox="1">
            <a:spLocks noChangeArrowheads="1"/>
          </p:cNvSpPr>
          <p:nvPr/>
        </p:nvSpPr>
        <p:spPr bwMode="auto">
          <a:xfrm>
            <a:off x="2895600" y="2819400"/>
            <a:ext cx="510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262626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Монастырь </a:t>
            </a:r>
            <a:r>
              <a:rPr lang="ru-RU" altLang="ru-RU" b="1" dirty="0" err="1" smtClean="0">
                <a:latin typeface="Gabriola" panose="04040605051002020D02" pitchFamily="82" charset="0"/>
                <a:cs typeface="Times New Roman" panose="02020603050405020304" pitchFamily="18" charset="0"/>
              </a:rPr>
              <a:t>Милешево</a:t>
            </a:r>
            <a:r>
              <a:rPr lang="ru-RU" altLang="ru-RU" b="1" dirty="0" smtClean="0">
                <a:solidFill>
                  <a:srgbClr val="262626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262626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- святыня, сохранившая Белого </a:t>
            </a:r>
            <a:r>
              <a:rPr lang="ru-RU" altLang="ru-RU" b="1" dirty="0" smtClean="0">
                <a:solidFill>
                  <a:srgbClr val="262626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Ангела</a:t>
            </a:r>
            <a:r>
              <a:rPr lang="ru-RU" altLang="ru-RU" b="1" dirty="0">
                <a:solidFill>
                  <a:srgbClr val="262626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.</a:t>
            </a:r>
            <a:r>
              <a:rPr lang="en-US" altLang="ru-RU" b="1" dirty="0">
                <a:solidFill>
                  <a:srgbClr val="262626"/>
                </a:solidFill>
                <a:latin typeface="Gabriola" panose="04040605051002020D02" pitchFamily="8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273" name="Rectangle 6"/>
          <p:cNvSpPr>
            <a:spLocks noChangeArrowheads="1"/>
          </p:cNvSpPr>
          <p:nvPr/>
        </p:nvSpPr>
        <p:spPr bwMode="auto">
          <a:xfrm>
            <a:off x="1905000" y="3150781"/>
            <a:ext cx="38100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 smtClean="0">
                <a:solidFill>
                  <a:srgbClr val="800000"/>
                </a:solidFill>
                <a:latin typeface="Gabriola" panose="04040605051002020D02" pitchFamily="82" charset="0"/>
              </a:rPr>
              <a:t>Фреска «Белый Ангел»</a:t>
            </a:r>
            <a:r>
              <a:rPr lang="en-US" altLang="ru-RU" sz="1600" dirty="0" smtClean="0">
                <a:solidFill>
                  <a:srgbClr val="800000"/>
                </a:solidFill>
                <a:latin typeface="Gabriola" panose="04040605051002020D02" pitchFamily="82" charset="0"/>
              </a:rPr>
              <a:t> </a:t>
            </a:r>
            <a:r>
              <a:rPr lang="ru-RU" altLang="ru-RU" sz="1600" dirty="0" smtClean="0">
                <a:solidFill>
                  <a:srgbClr val="800000"/>
                </a:solidFill>
                <a:latin typeface="Gabriola" panose="04040605051002020D02" pitchFamily="82" charset="0"/>
              </a:rPr>
              <a:t>(</a:t>
            </a:r>
            <a:r>
              <a:rPr lang="en-US" altLang="ru-RU" sz="1600" dirty="0" smtClean="0">
                <a:solidFill>
                  <a:srgbClr val="800000"/>
                </a:solidFill>
                <a:latin typeface="Gabriola" panose="04040605051002020D02" pitchFamily="82" charset="0"/>
              </a:rPr>
              <a:t>XIII </a:t>
            </a:r>
            <a:r>
              <a:rPr lang="ru-RU" altLang="ru-RU" sz="1600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в.) </a:t>
            </a:r>
            <a:r>
              <a:rPr lang="ru-RU" sz="1600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была включена в список главных достижений человечества </a:t>
            </a:r>
            <a:r>
              <a:rPr lang="ru-RU" sz="1600" dirty="0">
                <a:solidFill>
                  <a:srgbClr val="800000"/>
                </a:solidFill>
                <a:latin typeface="Gabriola" panose="04040605051002020D02" pitchFamily="82" charset="0"/>
              </a:rPr>
              <a:t>и представляла Сербию в послании внеземным </a:t>
            </a:r>
            <a:r>
              <a:rPr lang="ru-RU" sz="1600" dirty="0" smtClean="0">
                <a:solidFill>
                  <a:srgbClr val="800000"/>
                </a:solidFill>
                <a:latin typeface="Gabriola" panose="04040605051002020D02" pitchFamily="82" charset="0"/>
              </a:rPr>
              <a:t>цивилизациям </a:t>
            </a:r>
            <a:r>
              <a:rPr lang="ru-RU" sz="1600" dirty="0">
                <a:solidFill>
                  <a:srgbClr val="800000"/>
                </a:solidFill>
                <a:latin typeface="Gabriola" panose="04040605051002020D02" pitchFamily="82" charset="0"/>
              </a:rPr>
              <a:t>на золотой пластинке </a:t>
            </a:r>
            <a:r>
              <a:rPr lang="ru-RU" sz="1600" dirty="0" smtClean="0">
                <a:solidFill>
                  <a:srgbClr val="800000"/>
                </a:solidFill>
                <a:latin typeface="Gabriola" panose="04040605051002020D02" pitchFamily="82" charset="0"/>
              </a:rPr>
              <a:t>«Вояджера»</a:t>
            </a:r>
            <a:r>
              <a:rPr lang="ru-RU" sz="1600" dirty="0" smtClean="0">
                <a:solidFill>
                  <a:srgbClr val="800000"/>
                </a:solidFill>
              </a:rPr>
              <a:t>.</a:t>
            </a:r>
          </a:p>
          <a:p>
            <a:pPr eaLnBrk="1" hangingPunct="1"/>
            <a:r>
              <a:rPr lang="ru-RU" altLang="ru-RU" sz="1600" dirty="0" smtClean="0">
                <a:latin typeface="Gabriola" panose="04040605051002020D02" pitchFamily="82" charset="0"/>
              </a:rPr>
              <a:t>Это</a:t>
            </a:r>
            <a:r>
              <a:rPr lang="en-US" altLang="ru-RU" sz="1600" dirty="0" smtClean="0">
                <a:latin typeface="Gabriola" panose="04040605051002020D02" pitchFamily="82" charset="0"/>
              </a:rPr>
              <a:t> </a:t>
            </a:r>
            <a:r>
              <a:rPr lang="ru-RU" altLang="ru-RU" sz="1600" dirty="0">
                <a:latin typeface="Gabriola" panose="04040605051002020D02" pitchFamily="82" charset="0"/>
              </a:rPr>
              <a:t>тот </a:t>
            </a:r>
            <a:r>
              <a:rPr lang="ru-RU" altLang="ru-RU" sz="1600" dirty="0" smtClean="0">
                <a:latin typeface="Gabriola" panose="04040605051002020D02" pitchFamily="82" charset="0"/>
              </a:rPr>
              <a:t> </a:t>
            </a:r>
            <a:r>
              <a:rPr lang="ru-RU" altLang="ru-RU" sz="1600" dirty="0">
                <a:latin typeface="Gabriola" panose="04040605051002020D02" pitchFamily="82" charset="0"/>
              </a:rPr>
              <a:t>Ангел, </a:t>
            </a:r>
            <a:r>
              <a:rPr lang="ru-RU" altLang="ru-RU" sz="1600" dirty="0" smtClean="0">
                <a:latin typeface="Gabriola" panose="04040605051002020D02" pitchFamily="82" charset="0"/>
              </a:rPr>
              <a:t>который встретил жен-мироносиц  и возвестил миру о воскресении Иисуса Христа.</a:t>
            </a:r>
          </a:p>
          <a:p>
            <a:pPr eaLnBrk="1" hangingPunct="1"/>
            <a:r>
              <a:rPr lang="ru-RU" altLang="ru-RU" sz="1600" dirty="0" smtClean="0">
                <a:latin typeface="Gabriola" panose="04040605051002020D02" pitchFamily="82" charset="0"/>
              </a:rPr>
              <a:t> Белый Ангел – духовный символ православной Сербии. К нему едут изо всех уголков Сербии, Черногории, Боснии и других стран мира.</a:t>
            </a:r>
            <a:r>
              <a:rPr lang="en-US" altLang="ru-RU" sz="1000" dirty="0">
                <a:solidFill>
                  <a:srgbClr val="454545"/>
                </a:solidFill>
                <a:latin typeface="Calibri" panose="020F0502020204030204" pitchFamily="34" charset="0"/>
              </a:rPr>
              <a:t> </a:t>
            </a:r>
            <a:endParaRPr lang="ru-RU" altLang="ru-RU" sz="1000" dirty="0" smtClean="0">
              <a:solidFill>
                <a:srgbClr val="454545"/>
              </a:solidFill>
              <a:latin typeface="Calibri" panose="020F0502020204030204" pitchFamily="34" charset="0"/>
            </a:endParaRPr>
          </a:p>
          <a:p>
            <a:pPr eaLnBrk="1" hangingPunct="1"/>
            <a:endParaRPr lang="ru-RU" sz="1000" dirty="0" smtClean="0"/>
          </a:p>
          <a:p>
            <a:pPr eaLnBrk="1" hangingPunct="1"/>
            <a:r>
              <a:rPr lang="ru-RU" sz="1500" i="1" dirty="0" smtClean="0">
                <a:latin typeface="Gabriola" panose="04040605051002020D02" pitchFamily="82" charset="0"/>
              </a:rPr>
              <a:t>               Белый Ангел на камне у гроба,</a:t>
            </a:r>
            <a:r>
              <a:rPr lang="ru-RU" sz="1500" i="1" dirty="0">
                <a:latin typeface="Gabriola" panose="04040605051002020D02" pitchFamily="82" charset="0"/>
              </a:rPr>
              <a:t/>
            </a:r>
            <a:br>
              <a:rPr lang="ru-RU" sz="1500" i="1" dirty="0">
                <a:latin typeface="Gabriola" panose="04040605051002020D02" pitchFamily="82" charset="0"/>
              </a:rPr>
            </a:br>
            <a:r>
              <a:rPr lang="ru-RU" sz="1500" i="1" dirty="0" smtClean="0">
                <a:latin typeface="Gabriola" panose="04040605051002020D02" pitchFamily="82" charset="0"/>
              </a:rPr>
              <a:t>               Мироносицы в утренней мгле…</a:t>
            </a:r>
            <a:r>
              <a:rPr lang="ru-RU" sz="1500" i="1" dirty="0">
                <a:latin typeface="Gabriola" panose="04040605051002020D02" pitchFamily="82" charset="0"/>
              </a:rPr>
              <a:t/>
            </a:r>
            <a:br>
              <a:rPr lang="ru-RU" sz="1500" i="1" dirty="0">
                <a:latin typeface="Gabriola" panose="04040605051002020D02" pitchFamily="82" charset="0"/>
              </a:rPr>
            </a:br>
            <a:r>
              <a:rPr lang="ru-RU" sz="1500" i="1" dirty="0" smtClean="0">
                <a:latin typeface="Gabriola" panose="04040605051002020D02" pitchFamily="82" charset="0"/>
              </a:rPr>
              <a:t>               Пусть исчезнут страданья и злоба</a:t>
            </a:r>
            <a:r>
              <a:rPr lang="ru-RU" sz="1500" i="1" dirty="0">
                <a:latin typeface="Gabriola" panose="04040605051002020D02" pitchFamily="82" charset="0"/>
              </a:rPr>
              <a:t/>
            </a:r>
            <a:br>
              <a:rPr lang="ru-RU" sz="1500" i="1" dirty="0">
                <a:latin typeface="Gabriola" panose="04040605051002020D02" pitchFamily="82" charset="0"/>
              </a:rPr>
            </a:br>
            <a:r>
              <a:rPr lang="ru-RU" sz="1500" i="1" dirty="0" smtClean="0">
                <a:latin typeface="Gabriola" panose="04040605051002020D02" pitchFamily="82" charset="0"/>
              </a:rPr>
              <a:t>               На истерзанной сербской земле!</a:t>
            </a:r>
          </a:p>
          <a:p>
            <a:pPr eaLnBrk="1" hangingPunct="1"/>
            <a:r>
              <a:rPr lang="ru-RU" sz="1400" dirty="0">
                <a:latin typeface="Gabriola" panose="04040605051002020D02" pitchFamily="82" charset="0"/>
              </a:rPr>
              <a:t> </a:t>
            </a:r>
            <a:r>
              <a:rPr lang="ru-RU" sz="1400" dirty="0" smtClean="0">
                <a:latin typeface="Gabriola" panose="04040605051002020D02" pitchFamily="82" charset="0"/>
              </a:rPr>
              <a:t>                                                                   </a:t>
            </a:r>
            <a:r>
              <a:rPr lang="ru-RU" sz="1400" i="1" dirty="0" smtClean="0">
                <a:latin typeface="Gabriola" panose="04040605051002020D02" pitchFamily="82" charset="0"/>
              </a:rPr>
              <a:t>(Ю. Славянская)</a:t>
            </a:r>
            <a:endParaRPr lang="en-US" altLang="ru-RU" sz="1400" i="1" dirty="0">
              <a:latin typeface="Gabriola" panose="04040605051002020D02" pitchFamily="82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200" y="1905000"/>
            <a:ext cx="1676400" cy="1600200"/>
          </a:xfrm>
          <a:prstGeom prst="roundRect">
            <a:avLst/>
          </a:prstGeom>
          <a:solidFill>
            <a:srgbClr val="FFFF99">
              <a:alpha val="53000"/>
            </a:srgbClr>
          </a:solidFill>
          <a:ln>
            <a:solidFill>
              <a:srgbClr val="C00000">
                <a:alpha val="2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altLang="ru-RU" sz="1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Белый Ангел - </a:t>
            </a:r>
          </a:p>
          <a:p>
            <a:pPr algn="ctr">
              <a:lnSpc>
                <a:spcPts val="1500"/>
              </a:lnSpc>
            </a:pPr>
            <a:r>
              <a:rPr lang="ru-RU" altLang="ru-RU" sz="1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один из шедевров сербской культуры</a:t>
            </a:r>
          </a:p>
          <a:p>
            <a:pPr algn="ctr">
              <a:lnSpc>
                <a:spcPts val="1500"/>
              </a:lnSpc>
            </a:pPr>
            <a:r>
              <a:rPr lang="ru-RU" altLang="ru-RU" sz="1600" b="1" dirty="0" smtClean="0">
                <a:solidFill>
                  <a:srgbClr val="800000"/>
                </a:solidFill>
                <a:latin typeface="Gabriola" panose="04040605051002020D02" pitchFamily="82" charset="0"/>
              </a:rPr>
              <a:t>Духовный символ православной Сербии.</a:t>
            </a:r>
            <a:endParaRPr lang="en-US" altLang="ru-RU" sz="1600" b="1" dirty="0">
              <a:solidFill>
                <a:srgbClr val="800000"/>
              </a:solidFill>
              <a:latin typeface="Gabriola" panose="04040605051002020D02" pitchFamily="82" charset="0"/>
            </a:endParaRPr>
          </a:p>
          <a:p>
            <a:pPr algn="ctr" eaLnBrk="1" hangingPunct="1">
              <a:lnSpc>
                <a:spcPts val="1500"/>
              </a:lnSpc>
            </a:pPr>
            <a:endParaRPr lang="en-US" altLang="ru-RU" sz="1700" b="1" dirty="0">
              <a:solidFill>
                <a:srgbClr val="80000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advTm="457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</TotalTime>
  <Words>1042</Words>
  <Application>Microsoft Office PowerPoint</Application>
  <PresentationFormat>Экран (4:3)</PresentationFormat>
  <Paragraphs>96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Cordia New</vt:lpstr>
      <vt:lpstr>Gabriola</vt:lpstr>
      <vt:lpstr>Gautami</vt:lpstr>
      <vt:lpstr>Tahoma</vt:lpstr>
      <vt:lpstr>Times New Roman</vt:lpstr>
      <vt:lpstr>Wingdings</vt:lpstr>
      <vt:lpstr>Office Theme</vt:lpstr>
      <vt:lpstr> "СЕМЬ  НОВЫХ  ЧУДЕС  СВЕТА  СЕРБИИ" </vt:lpstr>
      <vt:lpstr>Презентация PowerPoint</vt:lpstr>
      <vt:lpstr>Храм  Святого Саввы</vt:lpstr>
      <vt:lpstr>Презентация PowerPoint</vt:lpstr>
      <vt:lpstr>Презентация PowerPoint</vt:lpstr>
      <vt:lpstr>Презентация PowerPoint</vt:lpstr>
      <vt:lpstr>Гамзиград-Ромулиана — архитектурный ансамбль на востоке Сербии, состоящий из крепости позднего периода Римской империи и мемориала на близлежащем холме. На территории объекта расположены укрепления, дворец, базилики, соборы, римские термы, мемориал и триумфальная арка с двумя проездами. Римский император Галерий построил дворец для себя и своей матери Ромулы, в честь которой его и назвали.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 Delic</dc:creator>
  <cp:lastModifiedBy>serbshool</cp:lastModifiedBy>
  <cp:revision>331</cp:revision>
  <dcterms:created xsi:type="dcterms:W3CDTF">2015-11-23T09:49:48Z</dcterms:created>
  <dcterms:modified xsi:type="dcterms:W3CDTF">2015-12-07T09:41:51Z</dcterms:modified>
</cp:coreProperties>
</file>