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0" r:id="rId3"/>
    <p:sldId id="258" r:id="rId4"/>
    <p:sldId id="259" r:id="rId5"/>
    <p:sldId id="282" r:id="rId6"/>
    <p:sldId id="261" r:id="rId7"/>
    <p:sldId id="264" r:id="rId8"/>
    <p:sldId id="263" r:id="rId9"/>
    <p:sldId id="265" r:id="rId10"/>
    <p:sldId id="267" r:id="rId11"/>
    <p:sldId id="268" r:id="rId12"/>
    <p:sldId id="269" r:id="rId13"/>
    <p:sldId id="275" r:id="rId14"/>
    <p:sldId id="271" r:id="rId15"/>
    <p:sldId id="325" r:id="rId16"/>
    <p:sldId id="276" r:id="rId17"/>
    <p:sldId id="277" r:id="rId18"/>
    <p:sldId id="289" r:id="rId19"/>
    <p:sldId id="290" r:id="rId20"/>
    <p:sldId id="327" r:id="rId21"/>
    <p:sldId id="285" r:id="rId22"/>
    <p:sldId id="284" r:id="rId23"/>
    <p:sldId id="286" r:id="rId24"/>
    <p:sldId id="291" r:id="rId25"/>
    <p:sldId id="287" r:id="rId26"/>
    <p:sldId id="288" r:id="rId27"/>
    <p:sldId id="283" r:id="rId28"/>
    <p:sldId id="310" r:id="rId29"/>
    <p:sldId id="303" r:id="rId30"/>
    <p:sldId id="306" r:id="rId31"/>
    <p:sldId id="307" r:id="rId32"/>
    <p:sldId id="308" r:id="rId33"/>
    <p:sldId id="304" r:id="rId34"/>
    <p:sldId id="309" r:id="rId35"/>
    <p:sldId id="305" r:id="rId36"/>
    <p:sldId id="313" r:id="rId37"/>
    <p:sldId id="317" r:id="rId38"/>
    <p:sldId id="316" r:id="rId39"/>
    <p:sldId id="318" r:id="rId40"/>
    <p:sldId id="320" r:id="rId41"/>
    <p:sldId id="321" r:id="rId42"/>
    <p:sldId id="323" r:id="rId43"/>
    <p:sldId id="324" r:id="rId44"/>
    <p:sldId id="293" r:id="rId45"/>
    <p:sldId id="295" r:id="rId46"/>
    <p:sldId id="326" r:id="rId47"/>
    <p:sldId id="294"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360000"/>
    <a:srgbClr val="B6793C"/>
    <a:srgbClr val="904406"/>
    <a:srgbClr val="5C3D1E"/>
    <a:srgbClr val="744D26"/>
    <a:srgbClr val="3333FF"/>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812" autoAdjust="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F27FDDC6-B76C-408E-B63C-7DACBCF6011A}" type="datetimeFigureOut">
              <a:rPr lang="ru-RU"/>
              <a:pPr>
                <a:defRPr/>
              </a:pPr>
              <a:t>23.11.2012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FDFF2F19-0F0B-4786-BBCB-8DC14CB00F7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ru-RU"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Тимофеева Д. 5</a:t>
            </a:r>
            <a:endParaRPr lang="ru-RU" dirty="0"/>
          </a:p>
        </p:txBody>
      </p:sp>
      <p:sp>
        <p:nvSpPr>
          <p:cNvPr id="4" name="Номер слайда 3"/>
          <p:cNvSpPr>
            <a:spLocks noGrp="1"/>
          </p:cNvSpPr>
          <p:nvPr>
            <p:ph type="sldNum" sz="quarter" idx="10"/>
          </p:nvPr>
        </p:nvSpPr>
        <p:spPr/>
        <p:txBody>
          <a:bodyPr/>
          <a:lstStyle/>
          <a:p>
            <a:pPr>
              <a:defRPr/>
            </a:pPr>
            <a:fld id="{FDFF2F19-0F0B-4786-BBCB-8DC14CB00F77}" type="slidenum">
              <a:rPr lang="ru-RU" smtClean="0"/>
              <a:pPr>
                <a:defRPr/>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DFF2F19-0F0B-4786-BBCB-8DC14CB00F77}" type="slidenum">
              <a:rPr lang="ru-RU" smtClean="0"/>
              <a:pPr>
                <a:defRPr/>
              </a:pPr>
              <a:t>28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DFF2F19-0F0B-4786-BBCB-8DC14CB00F77}" type="slidenum">
              <a:rPr lang="ru-RU" smtClean="0"/>
              <a:pPr>
                <a:defRPr/>
              </a:pPr>
              <a:t>46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FDFF2F19-0F0B-4786-BBCB-8DC14CB00F77}" type="slidenum">
              <a:rPr lang="ru-RU" smtClean="0"/>
              <a:pPr>
                <a:defRPr/>
              </a:pPr>
              <a:t>47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8D55AE2-21DC-413A-8FF6-5CD400DE29D2}" type="datetimeFigureOut">
              <a:rPr lang="ru-RU"/>
              <a:pPr>
                <a:defRPr/>
              </a:pPr>
              <a:t>23.11.2012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2A1A890-8E74-4268-BEFF-DA7AD9EE088E}" type="slidenum">
              <a:rPr lang="ru-RU"/>
              <a:pPr>
                <a:defRPr/>
              </a:pPr>
              <a:t>‹#›</a:t>
            </a:fld>
            <a:endParaRPr lang="ru-RU"/>
          </a:p>
        </p:txBody>
      </p:sp>
    </p:spTree>
  </p:cSld>
  <p:clrMapOvr>
    <a:masterClrMapping/>
  </p:clrMapOvr>
  <p:transition spd="med"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E0E49E-7758-429D-AAA8-CCE88530C539}" type="datetimeFigureOut">
              <a:rPr lang="ru-RU"/>
              <a:pPr>
                <a:defRPr/>
              </a:pPr>
              <a:t>23.11.2012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65919F-F3A9-4EFC-81EC-DB82B45CBF43}" type="slidenum">
              <a:rPr lang="ru-RU"/>
              <a:pPr>
                <a:defRPr/>
              </a:pPr>
              <a:t>‹#›</a:t>
            </a:fld>
            <a:endParaRPr lang="ru-RU"/>
          </a:p>
        </p:txBody>
      </p:sp>
    </p:spTree>
  </p:cSld>
  <p:clrMapOvr>
    <a:masterClrMapping/>
  </p:clrMapOvr>
  <p:transition spd="med"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5B95072-C5F0-41DB-AB25-B69F3AB325D6}" type="datetimeFigureOut">
              <a:rPr lang="ru-RU"/>
              <a:pPr>
                <a:defRPr/>
              </a:pPr>
              <a:t>23.11.2012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ABAE2B-44D9-4F23-98D9-CF334023A493}" type="slidenum">
              <a:rPr lang="ru-RU"/>
              <a:pPr>
                <a:defRPr/>
              </a:pPr>
              <a:t>‹#›</a:t>
            </a:fld>
            <a:endParaRPr lang="ru-RU"/>
          </a:p>
        </p:txBody>
      </p:sp>
    </p:spTree>
  </p:cSld>
  <p:clrMapOvr>
    <a:masterClrMapping/>
  </p:clrMapOvr>
  <p:transition spd="med"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3AC0747-BAC7-4008-A338-7F00502FF79B}" type="datetimeFigureOut">
              <a:rPr lang="ru-RU"/>
              <a:pPr>
                <a:defRPr/>
              </a:pPr>
              <a:t>23.11.2012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0F2EF44-D31A-44A1-9663-0B9DEEF4C5A9}" type="slidenum">
              <a:rPr lang="ru-RU"/>
              <a:pPr>
                <a:defRPr/>
              </a:pPr>
              <a:t>‹#›</a:t>
            </a:fld>
            <a:endParaRPr lang="ru-RU"/>
          </a:p>
        </p:txBody>
      </p:sp>
    </p:spTree>
  </p:cSld>
  <p:clrMapOvr>
    <a:masterClrMapping/>
  </p:clrMapOvr>
  <p:transition spd="med"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F02EC5B-7791-4043-A2FA-E8722E09E13E}" type="datetimeFigureOut">
              <a:rPr lang="ru-RU"/>
              <a:pPr>
                <a:defRPr/>
              </a:pPr>
              <a:t>23.11.2012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3131B42-2221-43CB-9524-5D36BF4F894B}" type="slidenum">
              <a:rPr lang="ru-RU"/>
              <a:pPr>
                <a:defRPr/>
              </a:pPr>
              <a:t>‹#›</a:t>
            </a:fld>
            <a:endParaRPr lang="ru-RU"/>
          </a:p>
        </p:txBody>
      </p:sp>
    </p:spTree>
  </p:cSld>
  <p:clrMapOvr>
    <a:masterClrMapping/>
  </p:clrMapOvr>
  <p:transition spd="med"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AAA31EE-1E07-4584-A901-31F1B515EF57}" type="datetimeFigureOut">
              <a:rPr lang="ru-RU"/>
              <a:pPr>
                <a:defRPr/>
              </a:pPr>
              <a:t>23.11.2012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A955861-3A37-47D8-B421-DF84BAC44A91}" type="slidenum">
              <a:rPr lang="ru-RU"/>
              <a:pPr>
                <a:defRPr/>
              </a:pPr>
              <a:t>‹#›</a:t>
            </a:fld>
            <a:endParaRPr lang="ru-RU"/>
          </a:p>
        </p:txBody>
      </p:sp>
    </p:spTree>
  </p:cSld>
  <p:clrMapOvr>
    <a:masterClrMapping/>
  </p:clrMapOvr>
  <p:transition spd="med"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78B59B1-2684-4EE8-93BB-1693621EC451}" type="datetimeFigureOut">
              <a:rPr lang="ru-RU"/>
              <a:pPr>
                <a:defRPr/>
              </a:pPr>
              <a:t>23.11.2012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2E9F4E2-6C03-4BB2-952E-3AD7364814D2}" type="slidenum">
              <a:rPr lang="ru-RU"/>
              <a:pPr>
                <a:defRPr/>
              </a:pPr>
              <a:t>‹#›</a:t>
            </a:fld>
            <a:endParaRPr lang="ru-RU"/>
          </a:p>
        </p:txBody>
      </p:sp>
    </p:spTree>
  </p:cSld>
  <p:clrMapOvr>
    <a:masterClrMapping/>
  </p:clrMapOvr>
  <p:transition spd="med"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9B8E7FA-E0ED-4A55-92C3-CCDC6C0D5558}" type="datetimeFigureOut">
              <a:rPr lang="ru-RU"/>
              <a:pPr>
                <a:defRPr/>
              </a:pPr>
              <a:t>23.11.2012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1A30341-4D04-43A8-9752-93E6075B6B39}" type="slidenum">
              <a:rPr lang="ru-RU"/>
              <a:pPr>
                <a:defRPr/>
              </a:pPr>
              <a:t>‹#›</a:t>
            </a:fld>
            <a:endParaRPr lang="ru-RU"/>
          </a:p>
        </p:txBody>
      </p:sp>
    </p:spTree>
  </p:cSld>
  <p:clrMapOvr>
    <a:masterClrMapping/>
  </p:clrMapOvr>
  <p:transition spd="med"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AE622B2-4ADB-41DF-A43D-A669EBC7B1E3}" type="datetimeFigureOut">
              <a:rPr lang="ru-RU"/>
              <a:pPr>
                <a:defRPr/>
              </a:pPr>
              <a:t>23.11.2012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323BE7B-961D-44E5-91DC-0BC3EDA20FF1}" type="slidenum">
              <a:rPr lang="ru-RU"/>
              <a:pPr>
                <a:defRPr/>
              </a:pPr>
              <a:t>‹#›</a:t>
            </a:fld>
            <a:endParaRPr lang="ru-RU"/>
          </a:p>
        </p:txBody>
      </p:sp>
    </p:spTree>
  </p:cSld>
  <p:clrMapOvr>
    <a:masterClrMapping/>
  </p:clrMapOvr>
  <p:transition spd="med"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7E1632E-7B87-45E6-94FD-9231A56B739E}" type="datetimeFigureOut">
              <a:rPr lang="ru-RU"/>
              <a:pPr>
                <a:defRPr/>
              </a:pPr>
              <a:t>23.11.2012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19340FA-922A-4429-9F26-AD6DDDE21FBE}" type="slidenum">
              <a:rPr lang="ru-RU"/>
              <a:pPr>
                <a:defRPr/>
              </a:pPr>
              <a:t>‹#›</a:t>
            </a:fld>
            <a:endParaRPr lang="ru-RU"/>
          </a:p>
        </p:txBody>
      </p:sp>
    </p:spTree>
  </p:cSld>
  <p:clrMapOvr>
    <a:masterClrMapping/>
  </p:clrMapOvr>
  <p:transition spd="med"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BFAE653-649B-49DD-9315-5902A639FF26}" type="datetimeFigureOut">
              <a:rPr lang="ru-RU"/>
              <a:pPr>
                <a:defRPr/>
              </a:pPr>
              <a:t>23.11.2012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46894FD-6A9A-43C2-884F-E4F7402A4F44}" type="slidenum">
              <a:rPr lang="ru-RU"/>
              <a:pPr>
                <a:defRPr/>
              </a:pPr>
              <a:t>‹#›</a:t>
            </a:fld>
            <a:endParaRPr lang="ru-RU"/>
          </a:p>
        </p:txBody>
      </p:sp>
    </p:spTree>
  </p:cSld>
  <p:clrMapOvr>
    <a:masterClrMapping/>
  </p:clrMapOvr>
  <p:transition spd="med"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CAB23AD-D634-4FD9-BBDA-DEC474A1FC63}" type="datetimeFigureOut">
              <a:rPr lang="ru-RU"/>
              <a:pPr>
                <a:defRPr/>
              </a:pPr>
              <a:t>23.11.2012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15517F-7C3D-4DFE-9438-76AE7C9BCE3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18" Type="http://schemas.openxmlformats.org/officeDocument/2006/relationships/image" Target="../media/image51.jpeg"/><Relationship Id="rId3" Type="http://schemas.openxmlformats.org/officeDocument/2006/relationships/image" Target="../media/image1.jpe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jpeg"/><Relationship Id="rId2" Type="http://schemas.openxmlformats.org/officeDocument/2006/relationships/notesSlide" Target="../notesSlides/notesSlide3.xml"/><Relationship Id="rId16"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jpeg"/><Relationship Id="rId10" Type="http://schemas.openxmlformats.org/officeDocument/2006/relationships/image" Target="../media/image43.jpeg"/><Relationship Id="rId19" Type="http://schemas.openxmlformats.org/officeDocument/2006/relationships/image" Target="../media/image52.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2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www.rulex.ru/portret/31-003.htm" TargetMode="External"/><Relationship Id="rId7" Type="http://schemas.openxmlformats.org/officeDocument/2006/relationships/image" Target="../media/image42.jpeg"/><Relationship Id="rId2" Type="http://schemas.openxmlformats.org/officeDocument/2006/relationships/hyperlink" Target="http://www.rulex.ru/portret/63-014.htm" TargetMode="External"/><Relationship Id="rId1" Type="http://schemas.openxmlformats.org/officeDocument/2006/relationships/slideLayout" Target="../slideLayouts/slideLayout7.xml"/><Relationship Id="rId6" Type="http://schemas.openxmlformats.org/officeDocument/2006/relationships/image" Target="../media/image53.gif"/><Relationship Id="rId5" Type="http://schemas.openxmlformats.org/officeDocument/2006/relationships/hyperlink" Target="http://www.rulex.ru/portret/30-098.htm" TargetMode="External"/><Relationship Id="rId4" Type="http://schemas.openxmlformats.org/officeDocument/2006/relationships/hyperlink" Target="http://www.rulex.ru/sound/015.mp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rulex.ru/portret/30-098.htm" TargetMode="External"/><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53.gif"/></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hyperlink" Target="http://images.yandex.ru/yandsearch?text=%D0%A1%D0%B5%D1%80%D0%B3%D0%B5%D0%B9%20%D0%A1%D0%B5%D1%80%D0%B3%D0%B5%D0%B5%D0%B2%D0%B8%D1%87%20%D0%9F%D1%80%D0%BE%D0%BA%D0%BE%D1%84%D1%8C%D0%B5%D0%B2&amp;noreask=1&amp;img_url=www.intoclassics.net/_nw/39/66251073.jpg&amp;pos=5&amp;rpt=simage&amp;lr=10522"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images.yandex.ru/yandsearch?text=%D0%94%D0%BC%D0%B8%D1%82%D1%80%D0%B8%D0%B9%20%D0%A1%D1%82%D0%B5%D0%BF%D0%B0%D0%BD%D0%BE%D0%B2%D0%B8%D1%87%20%D0%91%D0%BE%D1%80%D1%82%D0%BD%D1%8F%D0%BD%D1%81%D0%BA%D0%B8%D0%B9&amp;noreask=1&amp;img_url=muzruk.info/wp-content/uploads/2009/04/bortnyanskiybig.jpg&amp;pos=7&amp;rpt=simage&amp;lr=10522" TargetMode="Externa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3" Type="http://schemas.openxmlformats.org/officeDocument/2006/relationships/hyperlink" Target="http://images.yandex.ru/yandsearch?text=%D0%94%D0%BC%D0%B8%D1%82%D1%80%D0%B8%D0%B9%20%D0%94%D0%BC%D0%B8%D1%82%D1%80%D0%B8%D0%B5%D0%B2%D0%B8%D1%87%20%D0%A8%D0%BE%D1%81%D1%82%D0%B0%D0%BA%D0%BE%D0%B2%D0%B8%D1%87&amp;noreask=1&amp;img_url=www.cl.cam.ac.uk/~mn200/music/shostakovich/shostakovich.gif&amp;pos=7&amp;rpt=simage&amp;lr=10522" TargetMode="External"/><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0.jpeg"/><Relationship Id="rId11" Type="http://schemas.openxmlformats.org/officeDocument/2006/relationships/image" Target="../media/image85.jpeg"/><Relationship Id="rId5" Type="http://schemas.openxmlformats.org/officeDocument/2006/relationships/image" Target="../media/image79.jpe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6.gif"/></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7"/>
          <p:cNvPicPr>
            <a:picLocks noChangeAspect="1" noChangeArrowheads="1"/>
          </p:cNvPicPr>
          <p:nvPr/>
        </p:nvPicPr>
        <p:blipFill>
          <a:blip r:embed="rId2"/>
          <a:srcRect/>
          <a:stretch>
            <a:fillRect/>
          </a:stretch>
        </p:blipFill>
        <p:spPr bwMode="auto">
          <a:xfrm>
            <a:off x="0" y="568325"/>
            <a:ext cx="9144000" cy="6289675"/>
          </a:xfrm>
          <a:prstGeom prst="rect">
            <a:avLst/>
          </a:prstGeom>
          <a:noFill/>
          <a:ln w="9525">
            <a:noFill/>
            <a:miter lim="800000"/>
            <a:headEnd/>
            <a:tailEnd/>
          </a:ln>
        </p:spPr>
      </p:pic>
      <p:pic>
        <p:nvPicPr>
          <p:cNvPr id="2051" name="Picture 3" descr="C:\Users\direktor\Pictures\Рисунок2.png"/>
          <p:cNvPicPr>
            <a:picLocks noChangeAspect="1" noChangeArrowheads="1"/>
          </p:cNvPicPr>
          <p:nvPr/>
        </p:nvPicPr>
        <p:blipFill>
          <a:blip r:embed="rId3"/>
          <a:srcRect r="1534"/>
          <a:stretch>
            <a:fillRect/>
          </a:stretch>
        </p:blipFill>
        <p:spPr bwMode="auto">
          <a:xfrm>
            <a:off x="-36513" y="0"/>
            <a:ext cx="9180513" cy="792163"/>
          </a:xfrm>
          <a:prstGeom prst="rect">
            <a:avLst/>
          </a:prstGeom>
          <a:noFill/>
          <a:ln w="9525">
            <a:noFill/>
            <a:miter lim="800000"/>
            <a:headEnd/>
            <a:tailEnd/>
          </a:ln>
        </p:spPr>
      </p:pic>
      <p:sp>
        <p:nvSpPr>
          <p:cNvPr id="12289" name="Rectangle 1"/>
          <p:cNvSpPr>
            <a:spLocks noChangeArrowheads="1"/>
          </p:cNvSpPr>
          <p:nvPr/>
        </p:nvSpPr>
        <p:spPr bwMode="auto">
          <a:xfrm>
            <a:off x="460346" y="1979602"/>
            <a:ext cx="8433184" cy="4185761"/>
          </a:xfrm>
          <a:prstGeom prst="rect">
            <a:avLst/>
          </a:prstGeom>
          <a:noFill/>
          <a:ln w="9525">
            <a:noFill/>
            <a:miter lim="800000"/>
            <a:headEnd/>
            <a:tailEnd/>
          </a:ln>
          <a:effectLst/>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4400" b="1" spc="50" dirty="0">
                <a:ln w="11430"/>
                <a:gradFill>
                  <a:gsLst>
                    <a:gs pos="25000">
                      <a:srgbClr val="360000"/>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SimSun" pitchFamily="2" charset="-122"/>
                <a:cs typeface="Times New Roman" pitchFamily="18" charset="0"/>
              </a:rPr>
              <a:t>«Неустанное служение истории.</a:t>
            </a:r>
            <a:endParaRPr lang="ru-RU" sz="4400" b="1" spc="50" dirty="0">
              <a:ln w="11430"/>
              <a:gradFill>
                <a:gsLst>
                  <a:gs pos="25000">
                    <a:srgbClr val="360000"/>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rial" pitchFamily="34" charset="0"/>
            </a:endParaRPr>
          </a:p>
          <a:p>
            <a:pPr algn="ctr" eaLnBrk="0" hangingPunct="0">
              <a:defRPr/>
            </a:pPr>
            <a:r>
              <a:rPr lang="ru-RU" sz="4400" b="1" spc="50" dirty="0">
                <a:ln w="11430"/>
                <a:gradFill>
                  <a:gsLst>
                    <a:gs pos="25000">
                      <a:srgbClr val="360000"/>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SimSun" pitchFamily="2" charset="-122"/>
                <a:cs typeface="Times New Roman" pitchFamily="18" charset="0"/>
              </a:rPr>
              <a:t>Портреты художников,  композиторов, писателей»</a:t>
            </a:r>
            <a:endParaRPr lang="ru-RU" sz="4400" b="1" spc="50" dirty="0">
              <a:ln w="11430"/>
              <a:gradFill>
                <a:gsLst>
                  <a:gs pos="25000">
                    <a:srgbClr val="360000"/>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rial" pitchFamily="34" charset="0"/>
            </a:endParaRPr>
          </a:p>
          <a:p>
            <a:pPr algn="ctr" eaLnBrk="0" hangingPunct="0">
              <a:defRPr/>
            </a:pPr>
            <a:endParaRPr lang="ru-RU" sz="2800" b="1" spc="50" dirty="0">
              <a:ln w="11430"/>
              <a:gradFill>
                <a:gsLst>
                  <a:gs pos="25000">
                    <a:srgbClr val="360000"/>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SimSun" pitchFamily="2" charset="-122"/>
              <a:cs typeface="Times New Roman" pitchFamily="18" charset="0"/>
            </a:endParaRPr>
          </a:p>
          <a:p>
            <a:pPr algn="ctr" eaLnBrk="0" hangingPunct="0">
              <a:defRPr/>
            </a:pPr>
            <a:r>
              <a:rPr lang="ru-RU" b="1" spc="50" dirty="0">
                <a:ln w="11430"/>
                <a:gradFill>
                  <a:gsLst>
                    <a:gs pos="25000">
                      <a:srgbClr val="360000"/>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SimSun" pitchFamily="2" charset="-122"/>
                <a:cs typeface="Times New Roman" pitchFamily="18" charset="0"/>
              </a:rPr>
              <a:t>(посвящается 180-летию со дня рождения П. М. Третьякова)</a:t>
            </a:r>
            <a:endParaRPr lang="ru-RU" b="1" spc="50" dirty="0">
              <a:ln w="11430"/>
              <a:gradFill>
                <a:gsLst>
                  <a:gs pos="25000">
                    <a:srgbClr val="360000"/>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rial" pitchFamily="34" charset="0"/>
            </a:endParaRPr>
          </a:p>
        </p:txBody>
      </p:sp>
      <p:sp>
        <p:nvSpPr>
          <p:cNvPr id="2053" name="Прямоугольник 7"/>
          <p:cNvSpPr>
            <a:spLocks noChangeArrowheads="1"/>
          </p:cNvSpPr>
          <p:nvPr/>
        </p:nvSpPr>
        <p:spPr bwMode="auto">
          <a:xfrm>
            <a:off x="0" y="85725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5" name="Прямоугольник 4"/>
          <p:cNvSpPr>
            <a:spLocks noChangeArrowheads="1"/>
          </p:cNvSpPr>
          <p:nvPr/>
        </p:nvSpPr>
        <p:spPr bwMode="auto">
          <a:xfrm>
            <a:off x="357188" y="6429375"/>
            <a:ext cx="2489200" cy="369888"/>
          </a:xfrm>
          <a:prstGeom prst="rect">
            <a:avLst/>
          </a:prstGeom>
          <a:noFill/>
          <a:ln w="9525">
            <a:noFill/>
            <a:miter lim="800000"/>
            <a:headEnd/>
            <a:tailEnd/>
          </a:ln>
        </p:spPr>
        <p:txBody>
          <a:bodyPr wrap="none">
            <a:spAutoFit/>
          </a:bodyPr>
          <a:lstStyle/>
          <a:p>
            <a:r>
              <a:rPr lang="ru-RU" b="1">
                <a:solidFill>
                  <a:srgbClr val="744D26"/>
                </a:solidFill>
              </a:rPr>
              <a:t>Начало через 10 сек</a:t>
            </a:r>
          </a:p>
        </p:txBody>
      </p:sp>
      <p:sp>
        <p:nvSpPr>
          <p:cNvPr id="6" name="Прямоугольник 5"/>
          <p:cNvSpPr>
            <a:spLocks noChangeArrowheads="1"/>
          </p:cNvSpPr>
          <p:nvPr/>
        </p:nvSpPr>
        <p:spPr bwMode="auto">
          <a:xfrm>
            <a:off x="3071813" y="6334125"/>
            <a:ext cx="500062" cy="523875"/>
          </a:xfrm>
          <a:prstGeom prst="rect">
            <a:avLst/>
          </a:prstGeom>
          <a:noFill/>
          <a:ln w="9525">
            <a:noFill/>
            <a:miter lim="800000"/>
            <a:headEnd/>
            <a:tailEnd/>
          </a:ln>
        </p:spPr>
        <p:txBody>
          <a:bodyPr>
            <a:spAutoFit/>
          </a:bodyPr>
          <a:lstStyle/>
          <a:p>
            <a:r>
              <a:rPr lang="ru-RU" sz="2800" b="1">
                <a:solidFill>
                  <a:srgbClr val="3333FF"/>
                </a:solidFill>
              </a:rPr>
              <a:t>1 </a:t>
            </a:r>
          </a:p>
        </p:txBody>
      </p:sp>
      <p:sp>
        <p:nvSpPr>
          <p:cNvPr id="7" name="Прямоугольник 6"/>
          <p:cNvSpPr>
            <a:spLocks noChangeArrowheads="1"/>
          </p:cNvSpPr>
          <p:nvPr/>
        </p:nvSpPr>
        <p:spPr bwMode="auto">
          <a:xfrm>
            <a:off x="3357563" y="6334125"/>
            <a:ext cx="500062" cy="523875"/>
          </a:xfrm>
          <a:prstGeom prst="rect">
            <a:avLst/>
          </a:prstGeom>
          <a:noFill/>
          <a:ln w="9525">
            <a:noFill/>
            <a:miter lim="800000"/>
            <a:headEnd/>
            <a:tailEnd/>
          </a:ln>
        </p:spPr>
        <p:txBody>
          <a:bodyPr>
            <a:spAutoFit/>
          </a:bodyPr>
          <a:lstStyle/>
          <a:p>
            <a:r>
              <a:rPr lang="ru-RU" sz="2800" b="1">
                <a:solidFill>
                  <a:srgbClr val="3333FF"/>
                </a:solidFill>
              </a:rPr>
              <a:t>2 </a:t>
            </a:r>
          </a:p>
        </p:txBody>
      </p:sp>
      <p:sp>
        <p:nvSpPr>
          <p:cNvPr id="8" name="Прямоугольник 7"/>
          <p:cNvSpPr>
            <a:spLocks noChangeArrowheads="1"/>
          </p:cNvSpPr>
          <p:nvPr/>
        </p:nvSpPr>
        <p:spPr bwMode="auto">
          <a:xfrm>
            <a:off x="3643313" y="6334125"/>
            <a:ext cx="500062" cy="523875"/>
          </a:xfrm>
          <a:prstGeom prst="rect">
            <a:avLst/>
          </a:prstGeom>
          <a:noFill/>
          <a:ln w="9525">
            <a:noFill/>
            <a:miter lim="800000"/>
            <a:headEnd/>
            <a:tailEnd/>
          </a:ln>
        </p:spPr>
        <p:txBody>
          <a:bodyPr>
            <a:spAutoFit/>
          </a:bodyPr>
          <a:lstStyle/>
          <a:p>
            <a:r>
              <a:rPr lang="ru-RU" sz="2800" b="1">
                <a:solidFill>
                  <a:srgbClr val="3333FF"/>
                </a:solidFill>
              </a:rPr>
              <a:t>3 </a:t>
            </a:r>
          </a:p>
        </p:txBody>
      </p:sp>
      <p:sp>
        <p:nvSpPr>
          <p:cNvPr id="9" name="Прямоугольник 8"/>
          <p:cNvSpPr>
            <a:spLocks noChangeArrowheads="1"/>
          </p:cNvSpPr>
          <p:nvPr/>
        </p:nvSpPr>
        <p:spPr bwMode="auto">
          <a:xfrm>
            <a:off x="3929063" y="6334125"/>
            <a:ext cx="500062" cy="523875"/>
          </a:xfrm>
          <a:prstGeom prst="rect">
            <a:avLst/>
          </a:prstGeom>
          <a:noFill/>
          <a:ln w="9525">
            <a:noFill/>
            <a:miter lim="800000"/>
            <a:headEnd/>
            <a:tailEnd/>
          </a:ln>
        </p:spPr>
        <p:txBody>
          <a:bodyPr>
            <a:spAutoFit/>
          </a:bodyPr>
          <a:lstStyle/>
          <a:p>
            <a:r>
              <a:rPr lang="ru-RU" sz="2800" b="1">
                <a:solidFill>
                  <a:srgbClr val="3333FF"/>
                </a:solidFill>
              </a:rPr>
              <a:t>4 </a:t>
            </a:r>
          </a:p>
        </p:txBody>
      </p:sp>
      <p:sp>
        <p:nvSpPr>
          <p:cNvPr id="10" name="Прямоугольник 9"/>
          <p:cNvSpPr>
            <a:spLocks noChangeArrowheads="1"/>
          </p:cNvSpPr>
          <p:nvPr/>
        </p:nvSpPr>
        <p:spPr bwMode="auto">
          <a:xfrm>
            <a:off x="4214813" y="6334125"/>
            <a:ext cx="500062" cy="523875"/>
          </a:xfrm>
          <a:prstGeom prst="rect">
            <a:avLst/>
          </a:prstGeom>
          <a:noFill/>
          <a:ln w="9525">
            <a:noFill/>
            <a:miter lim="800000"/>
            <a:headEnd/>
            <a:tailEnd/>
          </a:ln>
        </p:spPr>
        <p:txBody>
          <a:bodyPr>
            <a:spAutoFit/>
          </a:bodyPr>
          <a:lstStyle/>
          <a:p>
            <a:r>
              <a:rPr lang="ru-RU" sz="2800" b="1">
                <a:solidFill>
                  <a:srgbClr val="3333FF"/>
                </a:solidFill>
              </a:rPr>
              <a:t>5 </a:t>
            </a:r>
          </a:p>
        </p:txBody>
      </p:sp>
      <p:sp>
        <p:nvSpPr>
          <p:cNvPr id="11" name="Прямоугольник 10"/>
          <p:cNvSpPr>
            <a:spLocks noChangeArrowheads="1"/>
          </p:cNvSpPr>
          <p:nvPr/>
        </p:nvSpPr>
        <p:spPr bwMode="auto">
          <a:xfrm>
            <a:off x="4500563" y="6334125"/>
            <a:ext cx="500062" cy="523875"/>
          </a:xfrm>
          <a:prstGeom prst="rect">
            <a:avLst/>
          </a:prstGeom>
          <a:noFill/>
          <a:ln w="9525">
            <a:noFill/>
            <a:miter lim="800000"/>
            <a:headEnd/>
            <a:tailEnd/>
          </a:ln>
        </p:spPr>
        <p:txBody>
          <a:bodyPr>
            <a:spAutoFit/>
          </a:bodyPr>
          <a:lstStyle/>
          <a:p>
            <a:r>
              <a:rPr lang="ru-RU" sz="2800" b="1">
                <a:solidFill>
                  <a:srgbClr val="3333FF"/>
                </a:solidFill>
              </a:rPr>
              <a:t>6</a:t>
            </a:r>
          </a:p>
        </p:txBody>
      </p:sp>
      <p:sp>
        <p:nvSpPr>
          <p:cNvPr id="12" name="Прямоугольник 11"/>
          <p:cNvSpPr>
            <a:spLocks noChangeArrowheads="1"/>
          </p:cNvSpPr>
          <p:nvPr/>
        </p:nvSpPr>
        <p:spPr bwMode="auto">
          <a:xfrm>
            <a:off x="4786313" y="6334125"/>
            <a:ext cx="500062" cy="523875"/>
          </a:xfrm>
          <a:prstGeom prst="rect">
            <a:avLst/>
          </a:prstGeom>
          <a:noFill/>
          <a:ln w="9525">
            <a:noFill/>
            <a:miter lim="800000"/>
            <a:headEnd/>
            <a:tailEnd/>
          </a:ln>
        </p:spPr>
        <p:txBody>
          <a:bodyPr>
            <a:spAutoFit/>
          </a:bodyPr>
          <a:lstStyle/>
          <a:p>
            <a:r>
              <a:rPr lang="ru-RU" sz="2800" b="1">
                <a:solidFill>
                  <a:srgbClr val="3333FF"/>
                </a:solidFill>
              </a:rPr>
              <a:t>7 </a:t>
            </a:r>
          </a:p>
        </p:txBody>
      </p:sp>
      <p:sp>
        <p:nvSpPr>
          <p:cNvPr id="13" name="Прямоугольник 12"/>
          <p:cNvSpPr>
            <a:spLocks noChangeArrowheads="1"/>
          </p:cNvSpPr>
          <p:nvPr/>
        </p:nvSpPr>
        <p:spPr bwMode="auto">
          <a:xfrm>
            <a:off x="5072063" y="6334125"/>
            <a:ext cx="500062" cy="523875"/>
          </a:xfrm>
          <a:prstGeom prst="rect">
            <a:avLst/>
          </a:prstGeom>
          <a:noFill/>
          <a:ln w="9525">
            <a:noFill/>
            <a:miter lim="800000"/>
            <a:headEnd/>
            <a:tailEnd/>
          </a:ln>
        </p:spPr>
        <p:txBody>
          <a:bodyPr>
            <a:spAutoFit/>
          </a:bodyPr>
          <a:lstStyle/>
          <a:p>
            <a:r>
              <a:rPr lang="ru-RU" sz="2800" b="1">
                <a:solidFill>
                  <a:srgbClr val="3333FF"/>
                </a:solidFill>
              </a:rPr>
              <a:t>8 </a:t>
            </a:r>
          </a:p>
        </p:txBody>
      </p:sp>
      <p:sp>
        <p:nvSpPr>
          <p:cNvPr id="14" name="Прямоугольник 13"/>
          <p:cNvSpPr>
            <a:spLocks noChangeArrowheads="1"/>
          </p:cNvSpPr>
          <p:nvPr/>
        </p:nvSpPr>
        <p:spPr bwMode="auto">
          <a:xfrm>
            <a:off x="5357813" y="6334125"/>
            <a:ext cx="500062" cy="523875"/>
          </a:xfrm>
          <a:prstGeom prst="rect">
            <a:avLst/>
          </a:prstGeom>
          <a:noFill/>
          <a:ln w="9525">
            <a:noFill/>
            <a:miter lim="800000"/>
            <a:headEnd/>
            <a:tailEnd/>
          </a:ln>
        </p:spPr>
        <p:txBody>
          <a:bodyPr>
            <a:spAutoFit/>
          </a:bodyPr>
          <a:lstStyle/>
          <a:p>
            <a:r>
              <a:rPr lang="ru-RU" sz="2800" b="1">
                <a:solidFill>
                  <a:srgbClr val="3333FF"/>
                </a:solidFill>
              </a:rPr>
              <a:t>9 </a:t>
            </a:r>
          </a:p>
        </p:txBody>
      </p:sp>
      <p:sp>
        <p:nvSpPr>
          <p:cNvPr id="15" name="Прямоугольник 14"/>
          <p:cNvSpPr>
            <a:spLocks noChangeArrowheads="1"/>
          </p:cNvSpPr>
          <p:nvPr/>
        </p:nvSpPr>
        <p:spPr bwMode="auto">
          <a:xfrm>
            <a:off x="5643563" y="6311900"/>
            <a:ext cx="642937" cy="522288"/>
          </a:xfrm>
          <a:prstGeom prst="rect">
            <a:avLst/>
          </a:prstGeom>
          <a:noFill/>
          <a:ln w="9525">
            <a:noFill/>
            <a:miter lim="800000"/>
            <a:headEnd/>
            <a:tailEnd/>
          </a:ln>
        </p:spPr>
        <p:txBody>
          <a:bodyPr>
            <a:spAutoFit/>
          </a:bodyPr>
          <a:lstStyle/>
          <a:p>
            <a:r>
              <a:rPr lang="ru-RU" sz="2800" b="1">
                <a:solidFill>
                  <a:srgbClr val="FF0000"/>
                </a:solidFill>
              </a:rPr>
              <a:t>10</a:t>
            </a:r>
            <a:r>
              <a:rPr lang="ru-RU" sz="2800" b="1">
                <a:solidFill>
                  <a:srgbClr val="3333FF"/>
                </a:solidFill>
              </a:rPr>
              <a:t> </a:t>
            </a:r>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1267" name="Rectangle 3"/>
          <p:cNvSpPr>
            <a:spLocks noChangeArrowheads="1"/>
          </p:cNvSpPr>
          <p:nvPr/>
        </p:nvSpPr>
        <p:spPr bwMode="auto">
          <a:xfrm>
            <a:off x="214282" y="1214422"/>
            <a:ext cx="8786812" cy="581025"/>
          </a:xfrm>
          <a:prstGeom prst="rect">
            <a:avLst/>
          </a:prstGeom>
          <a:noFill/>
          <a:ln w="9525">
            <a:noFill/>
            <a:miter lim="800000"/>
            <a:headEnd/>
            <a:tailEnd/>
          </a:ln>
        </p:spPr>
        <p:txBody>
          <a:bodyPr anchor="ctr">
            <a:spAutoFit/>
          </a:bodyPr>
          <a:lstStyle/>
          <a:p>
            <a:pPr algn="just" eaLnBrk="0" hangingPunct="0"/>
            <a:r>
              <a:rPr lang="ru-RU" sz="1600" b="1" dirty="0">
                <a:cs typeface="Times New Roman" pitchFamily="18" charset="0"/>
              </a:rPr>
              <a:t>В 1870-е художник создал галерею портретов современников, деятелей передовой русской культуры, отличающуюся глубокой психологической выразительностью образов.</a:t>
            </a:r>
            <a:endParaRPr lang="ru-RU" sz="1600" dirty="0"/>
          </a:p>
        </p:txBody>
      </p:sp>
      <p:sp>
        <p:nvSpPr>
          <p:cNvPr id="11268"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1269" name="Rectangle 6"/>
          <p:cNvSpPr>
            <a:spLocks noChangeArrowheads="1"/>
          </p:cNvSpPr>
          <p:nvPr/>
        </p:nvSpPr>
        <p:spPr bwMode="auto">
          <a:xfrm>
            <a:off x="3714750" y="571500"/>
            <a:ext cx="5429250" cy="523875"/>
          </a:xfrm>
          <a:prstGeom prst="rect">
            <a:avLst/>
          </a:prstGeom>
          <a:noFill/>
          <a:ln w="9525">
            <a:noFill/>
            <a:miter lim="800000"/>
            <a:headEnd/>
            <a:tailEnd/>
          </a:ln>
        </p:spPr>
        <p:txBody>
          <a:bodyPr anchor="ctr">
            <a:spAutoFit/>
          </a:bodyPr>
          <a:lstStyle/>
          <a:p>
            <a:pPr algn="ctr" eaLnBrk="0" hangingPunct="0"/>
            <a:r>
              <a:rPr lang="ru-RU" sz="2800" b="1">
                <a:solidFill>
                  <a:srgbClr val="993300"/>
                </a:solidFill>
                <a:cs typeface="Times New Roman" pitchFamily="18" charset="0"/>
              </a:rPr>
              <a:t>Василий Григорьевич Перов</a:t>
            </a:r>
            <a:r>
              <a:rPr lang="ru-RU" sz="2800">
                <a:solidFill>
                  <a:srgbClr val="993300"/>
                </a:solidFill>
                <a:cs typeface="Times New Roman" pitchFamily="18" charset="0"/>
              </a:rPr>
              <a:t> </a:t>
            </a:r>
            <a:endParaRPr lang="ru-RU" sz="2800">
              <a:solidFill>
                <a:srgbClr val="993300"/>
              </a:solidFill>
            </a:endParaRPr>
          </a:p>
        </p:txBody>
      </p:sp>
      <p:pic>
        <p:nvPicPr>
          <p:cNvPr id="11270" name="Picture 4"/>
          <p:cNvPicPr>
            <a:picLocks noChangeAspect="1" noChangeArrowheads="1"/>
          </p:cNvPicPr>
          <p:nvPr/>
        </p:nvPicPr>
        <p:blipFill>
          <a:blip r:embed="rId2"/>
          <a:srcRect/>
          <a:stretch>
            <a:fillRect/>
          </a:stretch>
        </p:blipFill>
        <p:spPr bwMode="auto">
          <a:xfrm>
            <a:off x="142875" y="2143125"/>
            <a:ext cx="2936875" cy="3714750"/>
          </a:xfrm>
          <a:prstGeom prst="rect">
            <a:avLst/>
          </a:prstGeom>
          <a:noFill/>
          <a:ln w="9525">
            <a:noFill/>
            <a:miter lim="800000"/>
            <a:headEnd/>
            <a:tailEnd/>
          </a:ln>
        </p:spPr>
      </p:pic>
      <p:sp>
        <p:nvSpPr>
          <p:cNvPr id="11271" name="Rectangle 5"/>
          <p:cNvSpPr>
            <a:spLocks noChangeArrowheads="1"/>
          </p:cNvSpPr>
          <p:nvPr/>
        </p:nvSpPr>
        <p:spPr bwMode="auto">
          <a:xfrm>
            <a:off x="3143240" y="1643050"/>
            <a:ext cx="5786438" cy="5016758"/>
          </a:xfrm>
          <a:prstGeom prst="rect">
            <a:avLst/>
          </a:prstGeom>
          <a:noFill/>
          <a:ln w="9525">
            <a:noFill/>
            <a:miter lim="800000"/>
            <a:headEnd/>
            <a:tailEnd/>
          </a:ln>
        </p:spPr>
        <p:txBody>
          <a:bodyPr anchor="ctr">
            <a:spAutoFit/>
          </a:bodyPr>
          <a:lstStyle/>
          <a:p>
            <a:pPr algn="just" eaLnBrk="0" hangingPunct="0"/>
            <a:r>
              <a:rPr lang="ru-RU" sz="1600" dirty="0">
                <a:cs typeface="Times New Roman" pitchFamily="18" charset="0"/>
              </a:rPr>
              <a:t>   </a:t>
            </a:r>
            <a:r>
              <a:rPr lang="ru-RU" sz="1600" b="1" dirty="0">
                <a:solidFill>
                  <a:srgbClr val="993300"/>
                </a:solidFill>
                <a:cs typeface="Times New Roman" pitchFamily="18" charset="0"/>
              </a:rPr>
              <a:t>Пронзительно - проницательными  глазами  всматривается в мир  драматург А.Н.Островский. Художник не скрывает от зрителя некоторую  грузность  фигуры, не  причесывает, не заставляет  принять "величественную" позу, не наряжает в дорогие  одежды, не  пишет фона с колоннами, драпировками.  Он пишет   Островского  таким, какой он есть </a:t>
            </a:r>
            <a:r>
              <a:rPr lang="ru-RU" sz="1600" b="1" dirty="0" smtClean="0">
                <a:solidFill>
                  <a:srgbClr val="993300"/>
                </a:solidFill>
                <a:cs typeface="Times New Roman" pitchFamily="18" charset="0"/>
              </a:rPr>
              <a:t>- </a:t>
            </a:r>
            <a:r>
              <a:rPr lang="ru-RU" sz="1600" b="1" dirty="0">
                <a:solidFill>
                  <a:srgbClr val="993300"/>
                </a:solidFill>
                <a:cs typeface="Times New Roman" pitchFamily="18" charset="0"/>
              </a:rPr>
              <a:t>в будничном халате-тулупчике, подбитом  беличьим  мехом, лысоватого, с неподстриженной  рыжеватой  бородкой, – и открывает вдруг  зрителю  лицо, полное  мудрого  внимания к жизни, со  светящимся  взглядом добрых, сочувственных, все понимающих  светлых   глаз.</a:t>
            </a:r>
          </a:p>
          <a:p>
            <a:pPr algn="just" eaLnBrk="0" hangingPunct="0"/>
            <a:r>
              <a:rPr lang="ru-RU" sz="1600" b="1" dirty="0">
                <a:solidFill>
                  <a:srgbClr val="993300"/>
                </a:solidFill>
                <a:cs typeface="Times New Roman" pitchFamily="18" charset="0"/>
              </a:rPr>
              <a:t>   В портрете Островского есть  завершенность  и убедительность  образа.   В живом, светящемся  умом и острой наблюдательностью взгляде писателя, в позе его крепкой коренастой фигуры  чувствуется  огромная  внутренняя энергия.  Его  внешне некрасивое лицо поражает своей значительностью и интеллектуальностью. </a:t>
            </a:r>
            <a:endParaRPr lang="ru-RU" sz="1600" b="1" dirty="0">
              <a:solidFill>
                <a:srgbClr val="993300"/>
              </a:solidFill>
            </a:endParaRPr>
          </a:p>
        </p:txBody>
      </p:sp>
      <p:sp>
        <p:nvSpPr>
          <p:cNvPr id="11272" name="Прямоугольник 8"/>
          <p:cNvSpPr>
            <a:spLocks noChangeArrowheads="1"/>
          </p:cNvSpPr>
          <p:nvPr/>
        </p:nvSpPr>
        <p:spPr bwMode="auto">
          <a:xfrm>
            <a:off x="214313" y="6000750"/>
            <a:ext cx="2857500" cy="369888"/>
          </a:xfrm>
          <a:prstGeom prst="rect">
            <a:avLst/>
          </a:prstGeom>
          <a:noFill/>
          <a:ln w="9525">
            <a:noFill/>
            <a:miter lim="800000"/>
            <a:headEnd/>
            <a:tailEnd/>
          </a:ln>
        </p:spPr>
        <p:txBody>
          <a:bodyPr>
            <a:spAutoFit/>
          </a:bodyPr>
          <a:lstStyle/>
          <a:p>
            <a:r>
              <a:rPr lang="ru-RU" b="1">
                <a:solidFill>
                  <a:srgbClr val="993300"/>
                </a:solidFill>
                <a:cs typeface="Times New Roman" pitchFamily="18" charset="0"/>
              </a:rPr>
              <a:t>А.Н.Островский  (1871).</a:t>
            </a:r>
            <a:r>
              <a:rPr lang="ru-RU">
                <a:solidFill>
                  <a:srgbClr val="993300"/>
                </a:solidFill>
                <a:cs typeface="Times New Roman" pitchFamily="18" charset="0"/>
              </a:rPr>
              <a:t> </a:t>
            </a:r>
            <a:endParaRPr lang="ru-RU"/>
          </a:p>
        </p:txBody>
      </p:sp>
      <p:sp>
        <p:nvSpPr>
          <p:cNvPr id="9" name="Прямоугольник 8"/>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200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cTn>
                              </p:par>
                              <p:par>
                                <p:cTn id="10" presetID="53" presetClass="entr" presetSubtype="0" fill="hold" grpId="0" nodeType="withEffect">
                                  <p:stCondLst>
                                    <p:cond delay="2000"/>
                                  </p:stCondLst>
                                  <p:childTnLst>
                                    <p:set>
                                      <p:cBhvr>
                                        <p:cTn id="11" dur="1" fill="hold">
                                          <p:stCondLst>
                                            <p:cond delay="0"/>
                                          </p:stCondLst>
                                        </p:cTn>
                                        <p:tgtEl>
                                          <p:spTgt spid="11272"/>
                                        </p:tgtEl>
                                        <p:attrNameLst>
                                          <p:attrName>style.visibility</p:attrName>
                                        </p:attrNameLst>
                                      </p:cBhvr>
                                      <p:to>
                                        <p:strVal val="visible"/>
                                      </p:to>
                                    </p:set>
                                    <p:anim calcmode="lin" valueType="num">
                                      <p:cBhvr>
                                        <p:cTn id="12" dur="2000" fill="hold"/>
                                        <p:tgtEl>
                                          <p:spTgt spid="11272"/>
                                        </p:tgtEl>
                                        <p:attrNameLst>
                                          <p:attrName>ppt_w</p:attrName>
                                        </p:attrNameLst>
                                      </p:cBhvr>
                                      <p:tavLst>
                                        <p:tav tm="0">
                                          <p:val>
                                            <p:fltVal val="0"/>
                                          </p:val>
                                        </p:tav>
                                        <p:tav tm="100000">
                                          <p:val>
                                            <p:strVal val="#ppt_w"/>
                                          </p:val>
                                        </p:tav>
                                      </p:tavLst>
                                    </p:anim>
                                    <p:anim calcmode="lin" valueType="num">
                                      <p:cBhvr>
                                        <p:cTn id="13" dur="2000" fill="hold"/>
                                        <p:tgtEl>
                                          <p:spTgt spid="11272"/>
                                        </p:tgtEl>
                                        <p:attrNameLst>
                                          <p:attrName>ppt_h</p:attrName>
                                        </p:attrNameLst>
                                      </p:cBhvr>
                                      <p:tavLst>
                                        <p:tav tm="0">
                                          <p:val>
                                            <p:fltVal val="0"/>
                                          </p:val>
                                        </p:tav>
                                        <p:tav tm="100000">
                                          <p:val>
                                            <p:strVal val="#ppt_h"/>
                                          </p:val>
                                        </p:tav>
                                      </p:tavLst>
                                    </p:anim>
                                    <p:animEffect transition="in" filter="fade">
                                      <p:cBhvr>
                                        <p:cTn id="14" dur="2000"/>
                                        <p:tgtEl>
                                          <p:spTgt spid="11272"/>
                                        </p:tgtEl>
                                      </p:cBhvr>
                                    </p:animEffect>
                                  </p:childTnLst>
                                </p:cTn>
                              </p:par>
                            </p:childTnLst>
                          </p:cTn>
                        </p:par>
                        <p:par>
                          <p:cTn id="15" fill="hold">
                            <p:stCondLst>
                              <p:cond delay="4000"/>
                            </p:stCondLst>
                            <p:childTnLst>
                              <p:par>
                                <p:cTn id="16" presetID="22" presetClass="entr" presetSubtype="1" fill="hold" grpId="0" nodeType="afterEffect">
                                  <p:stCondLst>
                                    <p:cond delay="2500"/>
                                  </p:stCondLst>
                                  <p:childTnLst>
                                    <p:set>
                                      <p:cBhvr>
                                        <p:cTn id="17" dur="1" fill="hold">
                                          <p:stCondLst>
                                            <p:cond delay="0"/>
                                          </p:stCondLst>
                                        </p:cTn>
                                        <p:tgtEl>
                                          <p:spTgt spid="11271"/>
                                        </p:tgtEl>
                                        <p:attrNameLst>
                                          <p:attrName>style.visibility</p:attrName>
                                        </p:attrNameLst>
                                      </p:cBhvr>
                                      <p:to>
                                        <p:strVal val="visible"/>
                                      </p:to>
                                    </p:set>
                                    <p:animEffect transition="in" filter="wipe(up)">
                                      <p:cBhvr>
                                        <p:cTn id="18" dur="3000"/>
                                        <p:tgtEl>
                                          <p:spTgt spid="11271"/>
                                        </p:tgtEl>
                                      </p:cBhvr>
                                    </p:animEffect>
                                  </p:childTnLst>
                                </p:cTn>
                              </p:par>
                            </p:childTnLst>
                          </p:cTn>
                        </p:par>
                        <p:par>
                          <p:cTn id="19" fill="hold">
                            <p:stCondLst>
                              <p:cond delay="9500"/>
                            </p:stCondLst>
                            <p:childTnLst>
                              <p:par>
                                <p:cTn id="20" presetID="22" presetClass="entr" presetSubtype="4" fill="hold" grpId="0" nodeType="afterEffect" nodePh="1">
                                  <p:stCondLst>
                                    <p:cond delay="20000"/>
                                  </p:stCondLst>
                                  <p:endCondLst>
                                    <p:cond evt="begin" delay="0">
                                      <p:tn val="20"/>
                                    </p:cond>
                                  </p:end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12291"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2292" name="Rectangle 6"/>
          <p:cNvSpPr>
            <a:spLocks noChangeArrowheads="1"/>
          </p:cNvSpPr>
          <p:nvPr/>
        </p:nvSpPr>
        <p:spPr bwMode="auto">
          <a:xfrm>
            <a:off x="3714750" y="571500"/>
            <a:ext cx="5429250" cy="523875"/>
          </a:xfrm>
          <a:prstGeom prst="rect">
            <a:avLst/>
          </a:prstGeom>
          <a:noFill/>
          <a:ln w="9525">
            <a:noFill/>
            <a:miter lim="800000"/>
            <a:headEnd/>
            <a:tailEnd/>
          </a:ln>
        </p:spPr>
        <p:txBody>
          <a:bodyPr anchor="ctr">
            <a:spAutoFit/>
          </a:bodyPr>
          <a:lstStyle/>
          <a:p>
            <a:pPr algn="ctr" eaLnBrk="0" hangingPunct="0"/>
            <a:r>
              <a:rPr lang="ru-RU" sz="2800" b="1">
                <a:solidFill>
                  <a:srgbClr val="993300"/>
                </a:solidFill>
                <a:cs typeface="Times New Roman" pitchFamily="18" charset="0"/>
              </a:rPr>
              <a:t>Василий Григорьевич Перов</a:t>
            </a:r>
            <a:r>
              <a:rPr lang="ru-RU" sz="2800">
                <a:solidFill>
                  <a:srgbClr val="993300"/>
                </a:solidFill>
                <a:cs typeface="Times New Roman" pitchFamily="18" charset="0"/>
              </a:rPr>
              <a:t> </a:t>
            </a:r>
            <a:endParaRPr lang="ru-RU" sz="2800">
              <a:solidFill>
                <a:srgbClr val="993300"/>
              </a:solidFill>
            </a:endParaRPr>
          </a:p>
        </p:txBody>
      </p:sp>
      <p:sp>
        <p:nvSpPr>
          <p:cNvPr id="12294" name="Rectangle 2"/>
          <p:cNvSpPr>
            <a:spLocks noChangeArrowheads="1"/>
          </p:cNvSpPr>
          <p:nvPr/>
        </p:nvSpPr>
        <p:spPr bwMode="auto">
          <a:xfrm>
            <a:off x="3643306" y="1071546"/>
            <a:ext cx="5357812" cy="2800350"/>
          </a:xfrm>
          <a:prstGeom prst="rect">
            <a:avLst/>
          </a:prstGeom>
          <a:noFill/>
          <a:ln w="9525">
            <a:noFill/>
            <a:miter lim="800000"/>
            <a:headEnd/>
            <a:tailEnd/>
          </a:ln>
        </p:spPr>
        <p:txBody>
          <a:bodyPr anchor="ctr">
            <a:spAutoFit/>
          </a:bodyPr>
          <a:lstStyle/>
          <a:p>
            <a:pPr algn="just" eaLnBrk="0" hangingPunct="0"/>
            <a:r>
              <a:rPr lang="ru-RU" sz="1600" b="1" dirty="0" smtClean="0">
                <a:solidFill>
                  <a:srgbClr val="993300"/>
                </a:solidFill>
                <a:cs typeface="Times New Roman" pitchFamily="18" charset="0"/>
              </a:rPr>
              <a:t>   Литература </a:t>
            </a:r>
            <a:r>
              <a:rPr lang="ru-RU" sz="1600" b="1" dirty="0">
                <a:solidFill>
                  <a:srgbClr val="993300"/>
                </a:solidFill>
                <a:cs typeface="Times New Roman" pitchFamily="18" charset="0"/>
              </a:rPr>
              <a:t>занимала центральное место в культуре того времени. Писатель воспринимался как живое воплощение общественной совести, он был "властителем дум", к нему обращались за разрешением самых жгучих нравственных, социальных вопросов. Именно таким предстает у Перова </a:t>
            </a:r>
            <a:r>
              <a:rPr lang="ru-RU" sz="1600" b="1" i="1" dirty="0">
                <a:solidFill>
                  <a:srgbClr val="993300"/>
                </a:solidFill>
                <a:cs typeface="Times New Roman" pitchFamily="18" charset="0"/>
              </a:rPr>
              <a:t>Федор Достоевский. </a:t>
            </a:r>
            <a:endParaRPr lang="ru-RU" sz="1600" b="1" i="1" dirty="0">
              <a:solidFill>
                <a:srgbClr val="993300"/>
              </a:solidFill>
            </a:endParaRPr>
          </a:p>
          <a:p>
            <a:pPr algn="just" eaLnBrk="0" hangingPunct="0"/>
            <a:r>
              <a:rPr lang="ru-RU" sz="1600" b="1" dirty="0">
                <a:solidFill>
                  <a:srgbClr val="993300"/>
                </a:solidFill>
                <a:cs typeface="Times New Roman" pitchFamily="18" charset="0"/>
              </a:rPr>
              <a:t>Мучительны  раздумья  о жизни, о человеческом  страдании. В  этом портрете  художник  создал образ русского  интеллигента, «общественной  совести» своего времени. </a:t>
            </a:r>
            <a:endParaRPr lang="ru-RU" sz="1600" b="1" dirty="0">
              <a:solidFill>
                <a:srgbClr val="993300"/>
              </a:solidFill>
            </a:endParaRPr>
          </a:p>
        </p:txBody>
      </p:sp>
      <p:sp>
        <p:nvSpPr>
          <p:cNvPr id="12295" name="Rectangle 3"/>
          <p:cNvSpPr>
            <a:spLocks noChangeArrowheads="1"/>
          </p:cNvSpPr>
          <p:nvPr/>
        </p:nvSpPr>
        <p:spPr bwMode="auto">
          <a:xfrm>
            <a:off x="3500462" y="3786190"/>
            <a:ext cx="5500694" cy="1384995"/>
          </a:xfrm>
          <a:prstGeom prst="rect">
            <a:avLst/>
          </a:prstGeom>
          <a:noFill/>
          <a:ln w="9525">
            <a:noFill/>
            <a:miter lim="800000"/>
            <a:headEnd/>
            <a:tailEnd/>
          </a:ln>
        </p:spPr>
        <p:txBody>
          <a:bodyPr wrap="square" anchor="ctr">
            <a:spAutoFit/>
          </a:bodyPr>
          <a:lstStyle/>
          <a:p>
            <a:pPr algn="just" eaLnBrk="0" hangingPunct="0"/>
            <a:r>
              <a:rPr lang="ru-RU" sz="1400" b="1" dirty="0">
                <a:cs typeface="Times New Roman" pitchFamily="18" charset="0"/>
              </a:rPr>
              <a:t>    В портрете  Ф. М. Достоевского  Перов  просто и точно  выразил  психологическое состояние,  которое  передает  словесная  формула “уйти в себя”. Фигура, как бы сжатая в темном пространстве холста, изображена чуть сверху и сбоку. Поворот головы, сомкнутые черты лица, взгляд, устремленный  в невидимую точку за </a:t>
            </a:r>
            <a:r>
              <a:rPr lang="ru-RU" sz="1400" b="1" dirty="0" smtClean="0">
                <a:cs typeface="Times New Roman" pitchFamily="18" charset="0"/>
              </a:rPr>
              <a:t>пределами картины, </a:t>
            </a:r>
            <a:endParaRPr lang="ru-RU" b="1" dirty="0"/>
          </a:p>
        </p:txBody>
      </p:sp>
      <p:sp>
        <p:nvSpPr>
          <p:cNvPr id="12296" name="Прямоугольник 9"/>
          <p:cNvSpPr>
            <a:spLocks noChangeArrowheads="1"/>
          </p:cNvSpPr>
          <p:nvPr/>
        </p:nvSpPr>
        <p:spPr bwMode="auto">
          <a:xfrm>
            <a:off x="357188" y="4714884"/>
            <a:ext cx="3105978" cy="369332"/>
          </a:xfrm>
          <a:prstGeom prst="rect">
            <a:avLst/>
          </a:prstGeom>
          <a:noFill/>
          <a:ln w="9525">
            <a:noFill/>
            <a:miter lim="800000"/>
            <a:headEnd/>
            <a:tailEnd/>
          </a:ln>
        </p:spPr>
        <p:txBody>
          <a:bodyPr wrap="none">
            <a:spAutoFit/>
          </a:bodyPr>
          <a:lstStyle/>
          <a:p>
            <a:r>
              <a:rPr lang="ru-RU" b="1" dirty="0">
                <a:solidFill>
                  <a:srgbClr val="993300"/>
                </a:solidFill>
                <a:cs typeface="Times New Roman" pitchFamily="18" charset="0"/>
              </a:rPr>
              <a:t>Ф.М</a:t>
            </a:r>
            <a:r>
              <a:rPr lang="ru-RU" b="1" dirty="0" smtClean="0">
                <a:solidFill>
                  <a:srgbClr val="993300"/>
                </a:solidFill>
                <a:cs typeface="Times New Roman" pitchFamily="18" charset="0"/>
              </a:rPr>
              <a:t>. Достоевский </a:t>
            </a:r>
            <a:r>
              <a:rPr lang="ru-RU" b="1" dirty="0">
                <a:solidFill>
                  <a:srgbClr val="993300"/>
                </a:solidFill>
                <a:cs typeface="Times New Roman" pitchFamily="18" charset="0"/>
              </a:rPr>
              <a:t>(1872).</a:t>
            </a:r>
            <a:r>
              <a:rPr lang="ru-RU" dirty="0">
                <a:solidFill>
                  <a:srgbClr val="993300"/>
                </a:solidFill>
                <a:cs typeface="Times New Roman" pitchFamily="18" charset="0"/>
              </a:rPr>
              <a:t> </a:t>
            </a:r>
            <a:endParaRPr lang="ru-RU" dirty="0">
              <a:solidFill>
                <a:srgbClr val="993300"/>
              </a:solidFill>
            </a:endParaRPr>
          </a:p>
        </p:txBody>
      </p:sp>
      <p:sp>
        <p:nvSpPr>
          <p:cNvPr id="12297" name="Прямоугольник 11"/>
          <p:cNvSpPr>
            <a:spLocks noChangeArrowheads="1"/>
          </p:cNvSpPr>
          <p:nvPr/>
        </p:nvSpPr>
        <p:spPr bwMode="auto">
          <a:xfrm>
            <a:off x="0" y="5072074"/>
            <a:ext cx="9001125" cy="1600438"/>
          </a:xfrm>
          <a:prstGeom prst="rect">
            <a:avLst/>
          </a:prstGeom>
          <a:noFill/>
          <a:ln w="9525">
            <a:noFill/>
            <a:miter lim="800000"/>
            <a:headEnd/>
            <a:tailEnd/>
          </a:ln>
        </p:spPr>
        <p:txBody>
          <a:bodyPr>
            <a:spAutoFit/>
          </a:bodyPr>
          <a:lstStyle/>
          <a:p>
            <a:pPr algn="just"/>
            <a:r>
              <a:rPr lang="ru-RU" sz="1400" b="1" dirty="0">
                <a:cs typeface="Times New Roman" pitchFamily="18" charset="0"/>
              </a:rPr>
              <a:t>создают ощущение глубокой сосредоточенности, “страдания” мысли.  Руки нервно сцеплены на колене - замечательно найденный и, как известно, характерный для писателя жест, замыкая композицию, служит знаком внутреннего напряжения. Живопись Перова лишена   колористических  эффектов, едва ли не однообразна в проработке деталей, однако и в этом прочитывается стремление убеждать простой  истиной факта. Но здесь перед нами “факт” особого рода: зная, кто изображен на портрете, можно понять, что скрыто за внешним аскетизмом образа.</a:t>
            </a:r>
            <a:endParaRPr lang="ru-RU" sz="1400" b="1" dirty="0"/>
          </a:p>
        </p:txBody>
      </p:sp>
      <p:sp>
        <p:nvSpPr>
          <p:cNvPr id="10" name="Прямоугольник 9"/>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6" name="Picture 2"/>
          <p:cNvPicPr>
            <a:picLocks noChangeAspect="1" noChangeArrowheads="1"/>
          </p:cNvPicPr>
          <p:nvPr/>
        </p:nvPicPr>
        <p:blipFill>
          <a:blip r:embed="rId2"/>
          <a:srcRect/>
          <a:stretch>
            <a:fillRect/>
          </a:stretch>
        </p:blipFill>
        <p:spPr bwMode="auto">
          <a:xfrm>
            <a:off x="214282" y="642918"/>
            <a:ext cx="3200400" cy="4019550"/>
          </a:xfrm>
          <a:prstGeom prst="rect">
            <a:avLst/>
          </a:prstGeom>
          <a:noFill/>
          <a:ln w="9525">
            <a:noFill/>
            <a:miter lim="800000"/>
            <a:headEnd/>
            <a:tailEnd/>
          </a:ln>
          <a:effectLst/>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12294"/>
                                        </p:tgtEl>
                                        <p:attrNameLst>
                                          <p:attrName>style.visibility</p:attrName>
                                        </p:attrNameLst>
                                      </p:cBhvr>
                                      <p:to>
                                        <p:strVal val="visible"/>
                                      </p:to>
                                    </p:set>
                                    <p:animEffect transition="in" filter="wipe(up)">
                                      <p:cBhvr>
                                        <p:cTn id="7" dur="3000"/>
                                        <p:tgtEl>
                                          <p:spTgt spid="12294"/>
                                        </p:tgtEl>
                                      </p:cBhvr>
                                    </p:animEffect>
                                  </p:childTnLst>
                                </p:cTn>
                              </p:par>
                            </p:childTnLst>
                          </p:cTn>
                        </p:par>
                        <p:par>
                          <p:cTn id="8" fill="hold">
                            <p:stCondLst>
                              <p:cond delay="5000"/>
                            </p:stCondLst>
                            <p:childTnLst>
                              <p:par>
                                <p:cTn id="9" presetID="22" presetClass="entr" presetSubtype="1" fill="hold" grpId="0" nodeType="afterEffect">
                                  <p:stCondLst>
                                    <p:cond delay="4000"/>
                                  </p:stCondLst>
                                  <p:childTnLst>
                                    <p:set>
                                      <p:cBhvr>
                                        <p:cTn id="10" dur="1" fill="hold">
                                          <p:stCondLst>
                                            <p:cond delay="0"/>
                                          </p:stCondLst>
                                        </p:cTn>
                                        <p:tgtEl>
                                          <p:spTgt spid="12295"/>
                                        </p:tgtEl>
                                        <p:attrNameLst>
                                          <p:attrName>style.visibility</p:attrName>
                                        </p:attrNameLst>
                                      </p:cBhvr>
                                      <p:to>
                                        <p:strVal val="visible"/>
                                      </p:to>
                                    </p:set>
                                    <p:animEffect transition="in" filter="wipe(up)">
                                      <p:cBhvr>
                                        <p:cTn id="11" dur="3000"/>
                                        <p:tgtEl>
                                          <p:spTgt spid="12295"/>
                                        </p:tgtEl>
                                      </p:cBhvr>
                                    </p:animEffect>
                                  </p:childTnLst>
                                </p:cTn>
                              </p:par>
                            </p:childTnLst>
                          </p:cTn>
                        </p:par>
                        <p:par>
                          <p:cTn id="12" fill="hold">
                            <p:stCondLst>
                              <p:cond delay="12000"/>
                            </p:stCondLst>
                            <p:childTnLst>
                              <p:par>
                                <p:cTn id="13" presetID="22" presetClass="entr" presetSubtype="1" fill="hold" grpId="0" nodeType="afterEffect">
                                  <p:stCondLst>
                                    <p:cond delay="0"/>
                                  </p:stCondLst>
                                  <p:childTnLst>
                                    <p:set>
                                      <p:cBhvr>
                                        <p:cTn id="14" dur="1" fill="hold">
                                          <p:stCondLst>
                                            <p:cond delay="0"/>
                                          </p:stCondLst>
                                        </p:cTn>
                                        <p:tgtEl>
                                          <p:spTgt spid="12297"/>
                                        </p:tgtEl>
                                        <p:attrNameLst>
                                          <p:attrName>style.visibility</p:attrName>
                                        </p:attrNameLst>
                                      </p:cBhvr>
                                      <p:to>
                                        <p:strVal val="visible"/>
                                      </p:to>
                                    </p:set>
                                    <p:animEffect transition="in" filter="wipe(up)">
                                      <p:cBhvr>
                                        <p:cTn id="15" dur="3000"/>
                                        <p:tgtEl>
                                          <p:spTgt spid="12297"/>
                                        </p:tgtEl>
                                      </p:cBhvr>
                                    </p:animEffect>
                                  </p:childTnLst>
                                </p:cTn>
                              </p:par>
                            </p:childTnLst>
                          </p:cTn>
                        </p:par>
                        <p:par>
                          <p:cTn id="16" fill="hold">
                            <p:stCondLst>
                              <p:cond delay="15000"/>
                            </p:stCondLst>
                            <p:childTnLst>
                              <p:par>
                                <p:cTn id="17" presetID="22" presetClass="entr" presetSubtype="4" fill="hold" grpId="0" nodeType="afterEffect" nodePh="1">
                                  <p:stCondLst>
                                    <p:cond delay="200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1" descr="C:\Users\user\Desktop\Новая папка\портрет  Даля.jpg"/>
          <p:cNvPicPr>
            <a:picLocks noChangeAspect="1" noChangeArrowheads="1"/>
          </p:cNvPicPr>
          <p:nvPr/>
        </p:nvPicPr>
        <p:blipFill>
          <a:blip r:embed="rId2"/>
          <a:srcRect/>
          <a:stretch>
            <a:fillRect/>
          </a:stretch>
        </p:blipFill>
        <p:spPr bwMode="auto">
          <a:xfrm>
            <a:off x="142875" y="714375"/>
            <a:ext cx="3249613" cy="3806825"/>
          </a:xfrm>
          <a:prstGeom prst="rect">
            <a:avLst/>
          </a:prstGeom>
          <a:noFill/>
          <a:ln w="9525">
            <a:noFill/>
            <a:miter lim="800000"/>
            <a:headEnd/>
            <a:tailEnd/>
          </a:ln>
        </p:spPr>
      </p:pic>
      <p:sp>
        <p:nvSpPr>
          <p:cNvPr id="13315"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3316" name="Rectangle 6"/>
          <p:cNvSpPr>
            <a:spLocks noChangeArrowheads="1"/>
          </p:cNvSpPr>
          <p:nvPr/>
        </p:nvSpPr>
        <p:spPr bwMode="auto">
          <a:xfrm>
            <a:off x="3714750" y="571500"/>
            <a:ext cx="5429250" cy="523875"/>
          </a:xfrm>
          <a:prstGeom prst="rect">
            <a:avLst/>
          </a:prstGeom>
          <a:noFill/>
          <a:ln w="9525">
            <a:noFill/>
            <a:miter lim="800000"/>
            <a:headEnd/>
            <a:tailEnd/>
          </a:ln>
        </p:spPr>
        <p:txBody>
          <a:bodyPr anchor="ctr">
            <a:spAutoFit/>
          </a:bodyPr>
          <a:lstStyle/>
          <a:p>
            <a:pPr algn="ctr" eaLnBrk="0" hangingPunct="0"/>
            <a:r>
              <a:rPr lang="ru-RU" sz="2800" b="1" dirty="0">
                <a:solidFill>
                  <a:srgbClr val="993300"/>
                </a:solidFill>
                <a:cs typeface="Times New Roman" pitchFamily="18" charset="0"/>
              </a:rPr>
              <a:t>Василий Григорьевич Перов</a:t>
            </a:r>
            <a:r>
              <a:rPr lang="ru-RU" sz="2800" dirty="0">
                <a:solidFill>
                  <a:srgbClr val="993300"/>
                </a:solidFill>
                <a:cs typeface="Times New Roman" pitchFamily="18" charset="0"/>
              </a:rPr>
              <a:t> </a:t>
            </a:r>
            <a:endParaRPr lang="ru-RU" sz="2800" dirty="0">
              <a:solidFill>
                <a:srgbClr val="993300"/>
              </a:solidFill>
            </a:endParaRPr>
          </a:p>
        </p:txBody>
      </p:sp>
      <p:sp>
        <p:nvSpPr>
          <p:cNvPr id="13317" name="Rectangle 2"/>
          <p:cNvSpPr>
            <a:spLocks noChangeArrowheads="1"/>
          </p:cNvSpPr>
          <p:nvPr/>
        </p:nvSpPr>
        <p:spPr bwMode="auto">
          <a:xfrm>
            <a:off x="3500438" y="1143000"/>
            <a:ext cx="5500687" cy="2308324"/>
          </a:xfrm>
          <a:prstGeom prst="rect">
            <a:avLst/>
          </a:prstGeom>
          <a:noFill/>
          <a:ln w="9525">
            <a:noFill/>
            <a:miter lim="800000"/>
            <a:headEnd/>
            <a:tailEnd/>
          </a:ln>
        </p:spPr>
        <p:txBody>
          <a:bodyPr anchor="ctr">
            <a:spAutoFit/>
          </a:bodyPr>
          <a:lstStyle/>
          <a:p>
            <a:pPr algn="just" eaLnBrk="0" hangingPunct="0"/>
            <a:r>
              <a:rPr lang="ru-RU" sz="2000" b="1" dirty="0" smtClean="0">
                <a:solidFill>
                  <a:srgbClr val="993300"/>
                </a:solidFill>
                <a:cs typeface="Times New Roman" pitchFamily="18" charset="0"/>
              </a:rPr>
              <a:t>   Не  </a:t>
            </a:r>
            <a:r>
              <a:rPr lang="ru-RU" sz="2000" b="1" dirty="0">
                <a:solidFill>
                  <a:srgbClr val="993300"/>
                </a:solidFill>
                <a:cs typeface="Times New Roman" pitchFamily="18" charset="0"/>
              </a:rPr>
              <a:t>менее  замечателен  и портрет </a:t>
            </a:r>
            <a:r>
              <a:rPr lang="ru-RU" sz="2400" b="1" dirty="0">
                <a:solidFill>
                  <a:srgbClr val="993300"/>
                </a:solidFill>
                <a:cs typeface="Times New Roman" pitchFamily="18" charset="0"/>
              </a:rPr>
              <a:t>Владимира Ивановича Даля </a:t>
            </a:r>
            <a:r>
              <a:rPr lang="ru-RU" sz="2000" b="1" dirty="0">
                <a:solidFill>
                  <a:srgbClr val="993300"/>
                </a:solidFill>
                <a:cs typeface="Times New Roman" pitchFamily="18" charset="0"/>
              </a:rPr>
              <a:t>- писателя, этнографа, автора знаменитого "Толкового словаря живого великорусского языка", созданного им в последний год жизни. </a:t>
            </a:r>
            <a:endParaRPr lang="ru-RU" sz="2000" b="1" dirty="0">
              <a:solidFill>
                <a:srgbClr val="993300"/>
              </a:solidFill>
            </a:endParaRPr>
          </a:p>
          <a:p>
            <a:pPr algn="just" eaLnBrk="0" hangingPunct="0"/>
            <a:endParaRPr lang="ru-RU" sz="2000" dirty="0">
              <a:solidFill>
                <a:srgbClr val="993300"/>
              </a:solidFill>
            </a:endParaRPr>
          </a:p>
        </p:txBody>
      </p:sp>
      <p:sp>
        <p:nvSpPr>
          <p:cNvPr id="13318" name="Rectangle 3"/>
          <p:cNvSpPr>
            <a:spLocks noChangeArrowheads="1"/>
          </p:cNvSpPr>
          <p:nvPr/>
        </p:nvSpPr>
        <p:spPr bwMode="auto">
          <a:xfrm>
            <a:off x="3571868" y="3500438"/>
            <a:ext cx="5429250" cy="2308324"/>
          </a:xfrm>
          <a:prstGeom prst="rect">
            <a:avLst/>
          </a:prstGeom>
          <a:noFill/>
          <a:ln w="9525">
            <a:noFill/>
            <a:miter lim="800000"/>
            <a:headEnd/>
            <a:tailEnd/>
          </a:ln>
        </p:spPr>
        <p:txBody>
          <a:bodyPr wrap="square" anchor="ctr">
            <a:spAutoFit/>
          </a:bodyPr>
          <a:lstStyle/>
          <a:p>
            <a:pPr algn="just" eaLnBrk="0" hangingPunct="0"/>
            <a:r>
              <a:rPr lang="ru-RU" b="1" dirty="0" smtClean="0">
                <a:cs typeface="Times New Roman" pitchFamily="18" charset="0"/>
              </a:rPr>
              <a:t>   Сидящий </a:t>
            </a:r>
            <a:r>
              <a:rPr lang="ru-RU" b="1" dirty="0">
                <a:cs typeface="Times New Roman" pitchFamily="18" charset="0"/>
              </a:rPr>
              <a:t>в кресле сухой старик, покойно сложив руки, будто созерцает глубину прожитых лет. В облике Даля просвечивают образы святых старцев Древней Руси: искусство второй половины ХIХ века искало носителей идеалов духовности и мудрости не столько среди служителей церкви, сколько среди интеллигенции. </a:t>
            </a:r>
            <a:endParaRPr lang="ru-RU" b="1" dirty="0"/>
          </a:p>
        </p:txBody>
      </p:sp>
      <p:sp>
        <p:nvSpPr>
          <p:cNvPr id="13319" name="Прямоугольник 7"/>
          <p:cNvSpPr>
            <a:spLocks noChangeArrowheads="1"/>
          </p:cNvSpPr>
          <p:nvPr/>
        </p:nvSpPr>
        <p:spPr bwMode="auto">
          <a:xfrm>
            <a:off x="642938" y="4572000"/>
            <a:ext cx="2215671" cy="369332"/>
          </a:xfrm>
          <a:prstGeom prst="rect">
            <a:avLst/>
          </a:prstGeom>
          <a:noFill/>
          <a:ln w="9525">
            <a:noFill/>
            <a:miter lim="800000"/>
            <a:headEnd/>
            <a:tailEnd/>
          </a:ln>
        </p:spPr>
        <p:txBody>
          <a:bodyPr wrap="none">
            <a:spAutoFit/>
          </a:bodyPr>
          <a:lstStyle/>
          <a:p>
            <a:r>
              <a:rPr lang="ru-RU" b="1" dirty="0">
                <a:solidFill>
                  <a:srgbClr val="993300"/>
                </a:solidFill>
                <a:cs typeface="Times New Roman" pitchFamily="18" charset="0"/>
              </a:rPr>
              <a:t>В. И. Даль</a:t>
            </a:r>
            <a:r>
              <a:rPr lang="ru-RU" dirty="0">
                <a:solidFill>
                  <a:srgbClr val="993300"/>
                </a:solidFill>
                <a:cs typeface="Times New Roman" pitchFamily="18" charset="0"/>
              </a:rPr>
              <a:t> </a:t>
            </a:r>
            <a:r>
              <a:rPr lang="ru-RU" b="1" dirty="0">
                <a:solidFill>
                  <a:srgbClr val="993300"/>
                </a:solidFill>
                <a:cs typeface="Times New Roman" pitchFamily="18" charset="0"/>
              </a:rPr>
              <a:t>(1872</a:t>
            </a:r>
            <a:r>
              <a:rPr lang="ru-RU" b="1" dirty="0" smtClean="0">
                <a:solidFill>
                  <a:srgbClr val="993300"/>
                </a:solidFill>
                <a:cs typeface="Times New Roman" pitchFamily="18" charset="0"/>
              </a:rPr>
              <a:t>).</a:t>
            </a:r>
            <a:r>
              <a:rPr lang="ru-RU" dirty="0" smtClean="0">
                <a:solidFill>
                  <a:srgbClr val="993300"/>
                </a:solidFill>
                <a:cs typeface="Times New Roman" pitchFamily="18" charset="0"/>
              </a:rPr>
              <a:t> </a:t>
            </a:r>
            <a:endParaRPr lang="ru-RU" dirty="0">
              <a:solidFill>
                <a:srgbClr val="993300"/>
              </a:solidFill>
            </a:endParaRPr>
          </a:p>
        </p:txBody>
      </p:sp>
      <p:sp>
        <p:nvSpPr>
          <p:cNvPr id="11273" name="Rectangle 9"/>
          <p:cNvSpPr>
            <a:spLocks noChangeArrowheads="1"/>
          </p:cNvSpPr>
          <p:nvPr/>
        </p:nvSpPr>
        <p:spPr bwMode="auto">
          <a:xfrm>
            <a:off x="468313" y="2636838"/>
            <a:ext cx="914400" cy="914400"/>
          </a:xfrm>
          <a:prstGeom prst="rect">
            <a:avLst/>
          </a:prstGeom>
          <a:noFill/>
          <a:ln w="9525">
            <a:noFill/>
            <a:miter lim="800000"/>
            <a:headEnd/>
            <a:tailEnd/>
          </a:ln>
        </p:spPr>
        <p:txBody>
          <a:bodyPr wrap="none" anchor="ctr"/>
          <a:lstStyle/>
          <a:p>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13317"/>
                                        </p:tgtEl>
                                        <p:attrNameLst>
                                          <p:attrName>style.visibility</p:attrName>
                                        </p:attrNameLst>
                                      </p:cBhvr>
                                      <p:to>
                                        <p:strVal val="visible"/>
                                      </p:to>
                                    </p:set>
                                    <p:animEffect transition="in" filter="wipe(up)">
                                      <p:cBhvr>
                                        <p:cTn id="7" dur="3000"/>
                                        <p:tgtEl>
                                          <p:spTgt spid="13317"/>
                                        </p:tgtEl>
                                      </p:cBhvr>
                                    </p:animEffect>
                                  </p:childTnLst>
                                </p:cTn>
                              </p:par>
                            </p:childTnLst>
                          </p:cTn>
                        </p:par>
                        <p:par>
                          <p:cTn id="8" fill="hold">
                            <p:stCondLst>
                              <p:cond delay="5000"/>
                            </p:stCondLst>
                            <p:childTnLst>
                              <p:par>
                                <p:cTn id="9" presetID="22" presetClass="entr" presetSubtype="1" fill="hold" grpId="0" nodeType="afterEffect">
                                  <p:stCondLst>
                                    <p:cond delay="3000"/>
                                  </p:stCondLst>
                                  <p:childTnLst>
                                    <p:set>
                                      <p:cBhvr>
                                        <p:cTn id="10" dur="1" fill="hold">
                                          <p:stCondLst>
                                            <p:cond delay="0"/>
                                          </p:stCondLst>
                                        </p:cTn>
                                        <p:tgtEl>
                                          <p:spTgt spid="13318"/>
                                        </p:tgtEl>
                                        <p:attrNameLst>
                                          <p:attrName>style.visibility</p:attrName>
                                        </p:attrNameLst>
                                      </p:cBhvr>
                                      <p:to>
                                        <p:strVal val="visible"/>
                                      </p:to>
                                    </p:set>
                                    <p:animEffect transition="in" filter="wipe(up)">
                                      <p:cBhvr>
                                        <p:cTn id="11" dur="3000"/>
                                        <p:tgtEl>
                                          <p:spTgt spid="13318"/>
                                        </p:tgtEl>
                                      </p:cBhvr>
                                    </p:animEffect>
                                  </p:childTnLst>
                                </p:cTn>
                              </p:par>
                            </p:childTnLst>
                          </p:cTn>
                        </p:par>
                        <p:par>
                          <p:cTn id="12" fill="hold">
                            <p:stCondLst>
                              <p:cond delay="11000"/>
                            </p:stCondLst>
                            <p:childTnLst>
                              <p:par>
                                <p:cTn id="13" presetID="22" presetClass="entr" presetSubtype="4" fill="hold" grpId="0" nodeType="afterEffect" nodePh="1">
                                  <p:stCondLst>
                                    <p:cond delay="15000"/>
                                  </p:stCondLst>
                                  <p:endCondLst>
                                    <p:cond evt="begin" delay="0">
                                      <p:tn val="13"/>
                                    </p:cond>
                                  </p:endCondLst>
                                  <p:childTnLst>
                                    <p:set>
                                      <p:cBhvr>
                                        <p:cTn id="14" dur="1" fill="hold">
                                          <p:stCondLst>
                                            <p:cond delay="0"/>
                                          </p:stCondLst>
                                        </p:cTn>
                                        <p:tgtEl>
                                          <p:spTgt spid="11273"/>
                                        </p:tgtEl>
                                        <p:attrNameLst>
                                          <p:attrName>style.visibility</p:attrName>
                                        </p:attrNameLst>
                                      </p:cBhvr>
                                      <p:to>
                                        <p:strVal val="visible"/>
                                      </p:to>
                                    </p:set>
                                    <p:animEffect transition="in" filter="wipe(down)">
                                      <p:cBhvr>
                                        <p:cTn id="15"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12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dirty="0">
                <a:latin typeface="Calibri" pitchFamily="34" charset="0"/>
              </a:rPr>
              <a:t>              </a:t>
            </a:r>
            <a:r>
              <a:rPr lang="en-US" sz="2800" b="1" dirty="0">
                <a:latin typeface="Calibri" pitchFamily="34" charset="0"/>
              </a:rPr>
              <a:t>ТРЕТЬЯКОВСКАЯ ГАЛЕРЕЯ</a:t>
            </a:r>
            <a:endParaRPr lang="ru-RU" sz="2800" b="1" dirty="0">
              <a:latin typeface="Calibri" pitchFamily="34" charset="0"/>
            </a:endParaRPr>
          </a:p>
        </p:txBody>
      </p:sp>
      <p:sp>
        <p:nvSpPr>
          <p:cNvPr id="16387" name="Rectangle 6"/>
          <p:cNvSpPr>
            <a:spLocks noChangeArrowheads="1"/>
          </p:cNvSpPr>
          <p:nvPr/>
        </p:nvSpPr>
        <p:spPr bwMode="auto">
          <a:xfrm>
            <a:off x="3071802" y="2571744"/>
            <a:ext cx="5905500" cy="1314450"/>
          </a:xfrm>
          <a:prstGeom prst="rect">
            <a:avLst/>
          </a:prstGeom>
          <a:noFill/>
          <a:ln w="9525">
            <a:noFill/>
            <a:miter lim="800000"/>
            <a:headEnd/>
            <a:tailEnd/>
          </a:ln>
        </p:spPr>
        <p:txBody>
          <a:bodyPr anchor="ctr">
            <a:spAutoFit/>
          </a:bodyPr>
          <a:lstStyle/>
          <a:p>
            <a:pPr algn="just" eaLnBrk="0" hangingPunct="0"/>
            <a:r>
              <a:rPr lang="ru-RU" sz="1600" b="1" dirty="0" smtClean="0"/>
              <a:t>   Интересна </a:t>
            </a:r>
            <a:r>
              <a:rPr lang="ru-RU" sz="1600" b="1" dirty="0"/>
              <a:t>история знаменитого портрета Александра Ивановича Герцена, работы художника Николая Николаевича Ге. Портрет был написан во Флоренции и доставлен в Россию тайно, под видом библейского пророка Моисея в 1869 году. </a:t>
            </a:r>
          </a:p>
        </p:txBody>
      </p:sp>
      <p:sp>
        <p:nvSpPr>
          <p:cNvPr id="16388" name="Rectangle 7"/>
          <p:cNvSpPr>
            <a:spLocks noChangeArrowheads="1"/>
          </p:cNvSpPr>
          <p:nvPr/>
        </p:nvSpPr>
        <p:spPr bwMode="auto">
          <a:xfrm>
            <a:off x="3000364" y="3811012"/>
            <a:ext cx="5976938" cy="3046988"/>
          </a:xfrm>
          <a:prstGeom prst="rect">
            <a:avLst/>
          </a:prstGeom>
          <a:noFill/>
          <a:ln w="9525">
            <a:noFill/>
            <a:miter lim="800000"/>
            <a:headEnd/>
            <a:tailEnd/>
          </a:ln>
        </p:spPr>
        <p:txBody>
          <a:bodyPr anchor="ctr">
            <a:spAutoFit/>
          </a:bodyPr>
          <a:lstStyle/>
          <a:p>
            <a:pPr algn="just" eaLnBrk="0" hangingPunct="0"/>
            <a:r>
              <a:rPr lang="ru-RU" sz="1600" b="1" dirty="0"/>
              <a:t>    </a:t>
            </a:r>
            <a:r>
              <a:rPr lang="ru-RU" sz="1600" b="1" dirty="0" smtClean="0"/>
              <a:t>Герцен </a:t>
            </a:r>
            <a:r>
              <a:rPr lang="ru-RU" sz="1600" b="1" dirty="0"/>
              <a:t>изображен на темно-коричневом фоне. Только лицо, словно выхваченное ярким лучом света, выделяется на нем. Художник в образе писателя подчеркивает духовную мощь, могучий интеллект. Огромный высокий лоб пересечен энергичной складкой; взгляд умных, немного грустных глаз сосредоточенный, пристальный; седоватая борода не скрывает твердой линии рта. Темный костюм почти сливается с общим фоном портрета, и поэтому внимание зрителя концентрируется на лице, которое привлекает своим обаянием, душевной красотой, богатством внутренней жизни.</a:t>
            </a:r>
          </a:p>
        </p:txBody>
      </p:sp>
      <p:sp>
        <p:nvSpPr>
          <p:cNvPr id="16389" name="Rectangle 8"/>
          <p:cNvSpPr>
            <a:spLocks noChangeArrowheads="1"/>
          </p:cNvSpPr>
          <p:nvPr/>
        </p:nvSpPr>
        <p:spPr bwMode="auto">
          <a:xfrm>
            <a:off x="3779838" y="620713"/>
            <a:ext cx="4433887" cy="519112"/>
          </a:xfrm>
          <a:prstGeom prst="rect">
            <a:avLst/>
          </a:prstGeom>
          <a:noFill/>
          <a:ln w="9525">
            <a:noFill/>
            <a:miter lim="800000"/>
            <a:headEnd/>
            <a:tailEnd/>
          </a:ln>
        </p:spPr>
        <p:txBody>
          <a:bodyPr wrap="none">
            <a:spAutoFit/>
          </a:bodyPr>
          <a:lstStyle/>
          <a:p>
            <a:r>
              <a:rPr lang="ru-RU" sz="2800" b="1" dirty="0">
                <a:solidFill>
                  <a:srgbClr val="993300"/>
                </a:solidFill>
              </a:rPr>
              <a:t>Николай Николаевич Ге</a:t>
            </a:r>
          </a:p>
        </p:txBody>
      </p:sp>
      <p:sp>
        <p:nvSpPr>
          <p:cNvPr id="16390" name="Rectangle 9"/>
          <p:cNvSpPr>
            <a:spLocks noChangeArrowheads="1"/>
          </p:cNvSpPr>
          <p:nvPr/>
        </p:nvSpPr>
        <p:spPr bwMode="auto">
          <a:xfrm>
            <a:off x="357158" y="6072206"/>
            <a:ext cx="2076081" cy="523220"/>
          </a:xfrm>
          <a:prstGeom prst="rect">
            <a:avLst/>
          </a:prstGeom>
          <a:noFill/>
          <a:ln w="9525">
            <a:noFill/>
            <a:miter lim="800000"/>
            <a:headEnd/>
            <a:tailEnd/>
          </a:ln>
        </p:spPr>
        <p:txBody>
          <a:bodyPr wrap="none">
            <a:spAutoFit/>
          </a:bodyPr>
          <a:lstStyle/>
          <a:p>
            <a:pPr algn="ctr"/>
            <a:r>
              <a:rPr lang="ru-RU" sz="1400" b="1" dirty="0">
                <a:solidFill>
                  <a:srgbClr val="993300"/>
                </a:solidFill>
              </a:rPr>
              <a:t>Александр Иванович</a:t>
            </a:r>
          </a:p>
          <a:p>
            <a:pPr algn="ctr"/>
            <a:r>
              <a:rPr lang="ru-RU" sz="1400" b="1" dirty="0">
                <a:solidFill>
                  <a:srgbClr val="993300"/>
                </a:solidFill>
              </a:rPr>
              <a:t> Герцен (1867)</a:t>
            </a:r>
          </a:p>
        </p:txBody>
      </p:sp>
      <p:pic>
        <p:nvPicPr>
          <p:cNvPr id="16391" name="Picture 10"/>
          <p:cNvPicPr>
            <a:picLocks noChangeAspect="1" noChangeArrowheads="1"/>
          </p:cNvPicPr>
          <p:nvPr/>
        </p:nvPicPr>
        <p:blipFill>
          <a:blip r:embed="rId2"/>
          <a:srcRect/>
          <a:stretch>
            <a:fillRect/>
          </a:stretch>
        </p:blipFill>
        <p:spPr bwMode="auto">
          <a:xfrm>
            <a:off x="395288" y="260350"/>
            <a:ext cx="1462087" cy="1800225"/>
          </a:xfrm>
          <a:prstGeom prst="rect">
            <a:avLst/>
          </a:prstGeom>
          <a:noFill/>
          <a:ln w="50800">
            <a:solidFill>
              <a:schemeClr val="bg1"/>
            </a:solidFill>
            <a:miter lim="800000"/>
            <a:headEnd/>
            <a:tailEnd/>
          </a:ln>
        </p:spPr>
      </p:pic>
      <p:sp>
        <p:nvSpPr>
          <p:cNvPr id="16392" name="Rectangle 11"/>
          <p:cNvSpPr>
            <a:spLocks noChangeArrowheads="1"/>
          </p:cNvSpPr>
          <p:nvPr/>
        </p:nvSpPr>
        <p:spPr bwMode="auto">
          <a:xfrm>
            <a:off x="1979613" y="1052513"/>
            <a:ext cx="6985000" cy="1600200"/>
          </a:xfrm>
          <a:prstGeom prst="rect">
            <a:avLst/>
          </a:prstGeom>
          <a:noFill/>
          <a:ln w="9525">
            <a:noFill/>
            <a:miter lim="800000"/>
            <a:headEnd/>
            <a:tailEnd/>
          </a:ln>
        </p:spPr>
        <p:txBody>
          <a:bodyPr anchor="ctr">
            <a:spAutoFit/>
          </a:bodyPr>
          <a:lstStyle/>
          <a:p>
            <a:pPr algn="just" eaLnBrk="0" hangingPunct="0"/>
            <a:r>
              <a:rPr lang="ru-RU" sz="1400" b="1" dirty="0" smtClean="0">
                <a:solidFill>
                  <a:srgbClr val="993300"/>
                </a:solidFill>
              </a:rPr>
              <a:t>   «</a:t>
            </a:r>
            <a:r>
              <a:rPr lang="ru-RU" sz="1400" b="1" dirty="0">
                <a:solidFill>
                  <a:srgbClr val="993300"/>
                </a:solidFill>
              </a:rPr>
              <a:t>Картина – не слово, – говорил Ге. – Она дает одну минуту, и в этой минуте должно быть все, а нет – </a:t>
            </a:r>
            <a:r>
              <a:rPr lang="ru-RU" sz="1400" b="1" dirty="0" err="1">
                <a:solidFill>
                  <a:srgbClr val="993300"/>
                </a:solidFill>
              </a:rPr>
              <a:t>нет</a:t>
            </a:r>
            <a:r>
              <a:rPr lang="ru-RU" sz="1400" b="1" dirty="0">
                <a:solidFill>
                  <a:srgbClr val="993300"/>
                </a:solidFill>
              </a:rPr>
              <a:t> картины». Творчество Ге проникнуто страстным протестом против угнетения и подавления человеческой личности. Образ страдающего человека, стоящий в центре искусства Ге, призывал к переустройству жизни на началах справедливости: «Я лучше человека ничего не знаю и буду всегда верить: все, что моя радость, мое счастье, мое знание – все от людей». </a:t>
            </a:r>
          </a:p>
        </p:txBody>
      </p:sp>
      <p:pic>
        <p:nvPicPr>
          <p:cNvPr id="1026" name="Picture 2"/>
          <p:cNvPicPr>
            <a:picLocks noChangeAspect="1" noChangeArrowheads="1"/>
          </p:cNvPicPr>
          <p:nvPr/>
        </p:nvPicPr>
        <p:blipFill>
          <a:blip r:embed="rId3"/>
          <a:srcRect/>
          <a:stretch>
            <a:fillRect/>
          </a:stretch>
        </p:blipFill>
        <p:spPr bwMode="auto">
          <a:xfrm>
            <a:off x="270340" y="2857496"/>
            <a:ext cx="2299778" cy="2861034"/>
          </a:xfrm>
          <a:prstGeom prst="rect">
            <a:avLst/>
          </a:prstGeom>
          <a:noFill/>
          <a:ln w="9525">
            <a:noFill/>
            <a:miter lim="800000"/>
            <a:headEnd/>
            <a:tailEnd/>
          </a:ln>
          <a:effectLst/>
        </p:spPr>
      </p:pic>
      <p:sp>
        <p:nvSpPr>
          <p:cNvPr id="10" name="Прямоугольник 9"/>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3000" fill="hold"/>
                                        <p:tgtEl>
                                          <p:spTgt spid="16387"/>
                                        </p:tgtEl>
                                        <p:attrNameLst>
                                          <p:attrName>ppt_w</p:attrName>
                                        </p:attrNameLst>
                                      </p:cBhvr>
                                      <p:tavLst>
                                        <p:tav tm="0">
                                          <p:val>
                                            <p:fltVal val="0"/>
                                          </p:val>
                                        </p:tav>
                                        <p:tav tm="100000">
                                          <p:val>
                                            <p:strVal val="#ppt_w"/>
                                          </p:val>
                                        </p:tav>
                                      </p:tavLst>
                                    </p:anim>
                                    <p:anim calcmode="lin" valueType="num">
                                      <p:cBhvr>
                                        <p:cTn id="8" dur="3000" fill="hold"/>
                                        <p:tgtEl>
                                          <p:spTgt spid="16387"/>
                                        </p:tgtEl>
                                        <p:attrNameLst>
                                          <p:attrName>ppt_h</p:attrName>
                                        </p:attrNameLst>
                                      </p:cBhvr>
                                      <p:tavLst>
                                        <p:tav tm="0">
                                          <p:val>
                                            <p:fltVal val="0"/>
                                          </p:val>
                                        </p:tav>
                                        <p:tav tm="100000">
                                          <p:val>
                                            <p:strVal val="#ppt_h"/>
                                          </p:val>
                                        </p:tav>
                                      </p:tavLst>
                                    </p:anim>
                                    <p:animEffect transition="in" filter="fade">
                                      <p:cBhvr>
                                        <p:cTn id="9" dur="3000"/>
                                        <p:tgtEl>
                                          <p:spTgt spid="16387"/>
                                        </p:tgtEl>
                                      </p:cBhvr>
                                    </p:animEffect>
                                  </p:childTnLst>
                                </p:cTn>
                              </p:par>
                              <p:par>
                                <p:cTn id="10" presetID="53" presetClass="entr" presetSubtype="0" fill="hold" grpId="0" nodeType="withEffect">
                                  <p:stCondLst>
                                    <p:cond delay="5000"/>
                                  </p:stCondLst>
                                  <p:childTnLst>
                                    <p:set>
                                      <p:cBhvr>
                                        <p:cTn id="11" dur="1" fill="hold">
                                          <p:stCondLst>
                                            <p:cond delay="0"/>
                                          </p:stCondLst>
                                        </p:cTn>
                                        <p:tgtEl>
                                          <p:spTgt spid="16388"/>
                                        </p:tgtEl>
                                        <p:attrNameLst>
                                          <p:attrName>style.visibility</p:attrName>
                                        </p:attrNameLst>
                                      </p:cBhvr>
                                      <p:to>
                                        <p:strVal val="visible"/>
                                      </p:to>
                                    </p:set>
                                    <p:anim calcmode="lin" valueType="num">
                                      <p:cBhvr>
                                        <p:cTn id="12" dur="3000" fill="hold"/>
                                        <p:tgtEl>
                                          <p:spTgt spid="16388"/>
                                        </p:tgtEl>
                                        <p:attrNameLst>
                                          <p:attrName>ppt_w</p:attrName>
                                        </p:attrNameLst>
                                      </p:cBhvr>
                                      <p:tavLst>
                                        <p:tav tm="0">
                                          <p:val>
                                            <p:fltVal val="0"/>
                                          </p:val>
                                        </p:tav>
                                        <p:tav tm="100000">
                                          <p:val>
                                            <p:strVal val="#ppt_w"/>
                                          </p:val>
                                        </p:tav>
                                      </p:tavLst>
                                    </p:anim>
                                    <p:anim calcmode="lin" valueType="num">
                                      <p:cBhvr>
                                        <p:cTn id="13" dur="3000" fill="hold"/>
                                        <p:tgtEl>
                                          <p:spTgt spid="16388"/>
                                        </p:tgtEl>
                                        <p:attrNameLst>
                                          <p:attrName>ppt_h</p:attrName>
                                        </p:attrNameLst>
                                      </p:cBhvr>
                                      <p:tavLst>
                                        <p:tav tm="0">
                                          <p:val>
                                            <p:fltVal val="0"/>
                                          </p:val>
                                        </p:tav>
                                        <p:tav tm="100000">
                                          <p:val>
                                            <p:strVal val="#ppt_h"/>
                                          </p:val>
                                        </p:tav>
                                      </p:tavLst>
                                    </p:anim>
                                    <p:animEffect transition="in" filter="fade">
                                      <p:cBhvr>
                                        <p:cTn id="14" dur="3000"/>
                                        <p:tgtEl>
                                          <p:spTgt spid="16388"/>
                                        </p:tgtEl>
                                      </p:cBhvr>
                                    </p:animEffect>
                                  </p:childTnLst>
                                </p:cTn>
                              </p:par>
                              <p:par>
                                <p:cTn id="15" presetID="53" presetClass="entr" presetSubtype="0" fill="hold" grpId="0" nodeType="withEffect">
                                  <p:stCondLst>
                                    <p:cond delay="5000"/>
                                  </p:stCondLst>
                                  <p:childTnLst>
                                    <p:set>
                                      <p:cBhvr>
                                        <p:cTn id="16" dur="1" fill="hold">
                                          <p:stCondLst>
                                            <p:cond delay="0"/>
                                          </p:stCondLst>
                                        </p:cTn>
                                        <p:tgtEl>
                                          <p:spTgt spid="16390"/>
                                        </p:tgtEl>
                                        <p:attrNameLst>
                                          <p:attrName>style.visibility</p:attrName>
                                        </p:attrNameLst>
                                      </p:cBhvr>
                                      <p:to>
                                        <p:strVal val="visible"/>
                                      </p:to>
                                    </p:set>
                                    <p:anim calcmode="lin" valueType="num">
                                      <p:cBhvr>
                                        <p:cTn id="17" dur="3000" fill="hold"/>
                                        <p:tgtEl>
                                          <p:spTgt spid="16390"/>
                                        </p:tgtEl>
                                        <p:attrNameLst>
                                          <p:attrName>ppt_w</p:attrName>
                                        </p:attrNameLst>
                                      </p:cBhvr>
                                      <p:tavLst>
                                        <p:tav tm="0">
                                          <p:val>
                                            <p:fltVal val="0"/>
                                          </p:val>
                                        </p:tav>
                                        <p:tav tm="100000">
                                          <p:val>
                                            <p:strVal val="#ppt_w"/>
                                          </p:val>
                                        </p:tav>
                                      </p:tavLst>
                                    </p:anim>
                                    <p:anim calcmode="lin" valueType="num">
                                      <p:cBhvr>
                                        <p:cTn id="18" dur="3000" fill="hold"/>
                                        <p:tgtEl>
                                          <p:spTgt spid="16390"/>
                                        </p:tgtEl>
                                        <p:attrNameLst>
                                          <p:attrName>ppt_h</p:attrName>
                                        </p:attrNameLst>
                                      </p:cBhvr>
                                      <p:tavLst>
                                        <p:tav tm="0">
                                          <p:val>
                                            <p:fltVal val="0"/>
                                          </p:val>
                                        </p:tav>
                                        <p:tav tm="100000">
                                          <p:val>
                                            <p:strVal val="#ppt_h"/>
                                          </p:val>
                                        </p:tav>
                                      </p:tavLst>
                                    </p:anim>
                                    <p:animEffect transition="in" filter="fade">
                                      <p:cBhvr>
                                        <p:cTn id="19" dur="3000"/>
                                        <p:tgtEl>
                                          <p:spTgt spid="16390"/>
                                        </p:tgtEl>
                                      </p:cBhvr>
                                    </p:animEffect>
                                  </p:childTnLst>
                                </p:cTn>
                              </p:par>
                            </p:childTnLst>
                          </p:cTn>
                        </p:par>
                        <p:par>
                          <p:cTn id="20" fill="hold">
                            <p:stCondLst>
                              <p:cond delay="8000"/>
                            </p:stCondLst>
                            <p:childTnLst>
                              <p:par>
                                <p:cTn id="21" presetID="22" presetClass="entr" presetSubtype="4" fill="hold" grpId="0" nodeType="afterEffect" nodePh="1">
                                  <p:stCondLst>
                                    <p:cond delay="200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P spid="16390"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4448175" y="3246438"/>
            <a:ext cx="247650" cy="366712"/>
          </a:xfrm>
          <a:prstGeom prst="rect">
            <a:avLst/>
          </a:prstGeom>
          <a:noFill/>
          <a:ln w="9525">
            <a:noFill/>
            <a:miter lim="800000"/>
            <a:headEnd/>
            <a:tailEnd/>
          </a:ln>
        </p:spPr>
        <p:txBody>
          <a:bodyPr wrap="none" anchor="ctr">
            <a:spAutoFit/>
          </a:bodyPr>
          <a:lstStyle/>
          <a:p>
            <a:pPr eaLnBrk="0" hangingPunct="0"/>
            <a:r>
              <a:rPr lang="ru-RU"/>
              <a:t> </a:t>
            </a:r>
          </a:p>
        </p:txBody>
      </p:sp>
      <p:sp>
        <p:nvSpPr>
          <p:cNvPr id="15363" name="Rectangle 7"/>
          <p:cNvSpPr>
            <a:spLocks noChangeArrowheads="1"/>
          </p:cNvSpPr>
          <p:nvPr/>
        </p:nvSpPr>
        <p:spPr bwMode="auto">
          <a:xfrm>
            <a:off x="4448175" y="3246438"/>
            <a:ext cx="247650" cy="366712"/>
          </a:xfrm>
          <a:prstGeom prst="rect">
            <a:avLst/>
          </a:prstGeom>
          <a:noFill/>
          <a:ln w="9525">
            <a:noFill/>
            <a:miter lim="800000"/>
            <a:headEnd/>
            <a:tailEnd/>
          </a:ln>
        </p:spPr>
        <p:txBody>
          <a:bodyPr wrap="none" anchor="ctr">
            <a:spAutoFit/>
          </a:bodyPr>
          <a:lstStyle/>
          <a:p>
            <a:pPr eaLnBrk="0" hangingPunct="0"/>
            <a:r>
              <a:rPr lang="ru-RU"/>
              <a:t> </a:t>
            </a:r>
          </a:p>
        </p:txBody>
      </p:sp>
      <p:sp>
        <p:nvSpPr>
          <p:cNvPr id="15364" name="Rectangle 8"/>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ru-RU"/>
          </a:p>
        </p:txBody>
      </p:sp>
      <p:sp>
        <p:nvSpPr>
          <p:cNvPr id="15365" name="Rectangle 10"/>
          <p:cNvSpPr>
            <a:spLocks noChangeArrowheads="1"/>
          </p:cNvSpPr>
          <p:nvPr/>
        </p:nvSpPr>
        <p:spPr bwMode="auto">
          <a:xfrm>
            <a:off x="4448175" y="3246438"/>
            <a:ext cx="247650" cy="366712"/>
          </a:xfrm>
          <a:prstGeom prst="rect">
            <a:avLst/>
          </a:prstGeom>
          <a:noFill/>
          <a:ln w="9525">
            <a:noFill/>
            <a:miter lim="800000"/>
            <a:headEnd/>
            <a:tailEnd/>
          </a:ln>
        </p:spPr>
        <p:txBody>
          <a:bodyPr wrap="none" anchor="ctr">
            <a:spAutoFit/>
          </a:bodyPr>
          <a:lstStyle/>
          <a:p>
            <a:pPr eaLnBrk="0" hangingPunct="0"/>
            <a:r>
              <a:rPr lang="ru-RU"/>
              <a:t> </a:t>
            </a:r>
          </a:p>
        </p:txBody>
      </p:sp>
      <p:sp>
        <p:nvSpPr>
          <p:cNvPr id="15366" name="Rectangle 11"/>
          <p:cNvSpPr>
            <a:spLocks noChangeArrowheads="1"/>
          </p:cNvSpPr>
          <p:nvPr/>
        </p:nvSpPr>
        <p:spPr bwMode="auto">
          <a:xfrm>
            <a:off x="44450" y="6381750"/>
            <a:ext cx="3313113" cy="336550"/>
          </a:xfrm>
          <a:prstGeom prst="rect">
            <a:avLst/>
          </a:prstGeom>
          <a:noFill/>
          <a:ln w="9525">
            <a:noFill/>
            <a:miter lim="800000"/>
            <a:headEnd/>
            <a:tailEnd/>
          </a:ln>
        </p:spPr>
        <p:txBody>
          <a:bodyPr anchor="ctr">
            <a:spAutoFit/>
          </a:bodyPr>
          <a:lstStyle/>
          <a:p>
            <a:pPr eaLnBrk="0" hangingPunct="0"/>
            <a:r>
              <a:rPr lang="ru-RU" sz="1600" b="1" dirty="0">
                <a:solidFill>
                  <a:srgbClr val="993300"/>
                </a:solidFill>
              </a:rPr>
              <a:t>Царь Иван IV Грозный. 1897 г. </a:t>
            </a:r>
          </a:p>
        </p:txBody>
      </p:sp>
      <p:sp>
        <p:nvSpPr>
          <p:cNvPr id="15367"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5368" name="Rectangle 18"/>
          <p:cNvSpPr>
            <a:spLocks noChangeArrowheads="1"/>
          </p:cNvSpPr>
          <p:nvPr/>
        </p:nvSpPr>
        <p:spPr bwMode="auto">
          <a:xfrm>
            <a:off x="3276600" y="1125538"/>
            <a:ext cx="5688013" cy="4032250"/>
          </a:xfrm>
          <a:prstGeom prst="rect">
            <a:avLst/>
          </a:prstGeom>
          <a:noFill/>
          <a:ln w="9525">
            <a:noFill/>
            <a:miter lim="800000"/>
            <a:headEnd/>
            <a:tailEnd/>
          </a:ln>
        </p:spPr>
        <p:txBody>
          <a:bodyPr anchor="ctr">
            <a:spAutoFit/>
          </a:bodyPr>
          <a:lstStyle/>
          <a:p>
            <a:pPr algn="just" eaLnBrk="0" hangingPunct="0"/>
            <a:r>
              <a:rPr lang="ru-RU" sz="1600"/>
              <a:t>  Эта картина – наиболее глубоко и верно переданный образ Грозного в нашем наследии изобразительного искусства. Своеобразие личности Грозного, его значительность чувствуется во всем облике царя, в его лице. Выразительны руки, особенно та, что опирается на посох. </a:t>
            </a:r>
          </a:p>
          <a:p>
            <a:pPr algn="just" eaLnBrk="0" hangingPunct="0"/>
            <a:r>
              <a:rPr lang="ru-RU" sz="1600"/>
              <a:t>  Фигура Грозного в рост занимает по вертикали почти все полотно, что при малой ширине картины усиливает впечатление величественности, доминирования над окружающим, но, господствуя, царь в то же время неразрывно с ним слит. Колорит картины строгий, выдержанный. Золотистый тон парчового одеяния Грозного, покрытого темными цветами восточного рисунка, переходит с одной стороны в темно-красный цвет бархата сапог, с другой – в ярко-зеленый тон рукавиц.</a:t>
            </a:r>
          </a:p>
        </p:txBody>
      </p:sp>
      <p:sp>
        <p:nvSpPr>
          <p:cNvPr id="15369" name="Rectangle 19"/>
          <p:cNvSpPr>
            <a:spLocks noChangeArrowheads="1"/>
          </p:cNvSpPr>
          <p:nvPr/>
        </p:nvSpPr>
        <p:spPr bwMode="auto">
          <a:xfrm>
            <a:off x="3276600" y="5072063"/>
            <a:ext cx="5616575" cy="1570037"/>
          </a:xfrm>
          <a:prstGeom prst="rect">
            <a:avLst/>
          </a:prstGeom>
          <a:noFill/>
          <a:ln w="9525">
            <a:noFill/>
            <a:miter lim="800000"/>
            <a:headEnd/>
            <a:tailEnd/>
          </a:ln>
        </p:spPr>
        <p:txBody>
          <a:bodyPr anchor="ctr">
            <a:spAutoFit/>
          </a:bodyPr>
          <a:lstStyle/>
          <a:p>
            <a:pPr algn="just" eaLnBrk="0" hangingPunct="0"/>
            <a:r>
              <a:rPr lang="ru-RU" sz="1200" b="1" dirty="0">
                <a:solidFill>
                  <a:srgbClr val="744D26"/>
                </a:solidFill>
              </a:rPr>
              <a:t> </a:t>
            </a:r>
            <a:r>
              <a:rPr lang="ru-RU" sz="1200" b="1" dirty="0" smtClean="0">
                <a:solidFill>
                  <a:srgbClr val="744D26"/>
                </a:solidFill>
              </a:rPr>
              <a:t> </a:t>
            </a:r>
            <a:r>
              <a:rPr lang="ru-RU" sz="1200" b="1" dirty="0" smtClean="0">
                <a:solidFill>
                  <a:srgbClr val="993300"/>
                </a:solidFill>
              </a:rPr>
              <a:t>На </a:t>
            </a:r>
            <a:r>
              <a:rPr lang="ru-RU" sz="1200" b="1" dirty="0">
                <a:solidFill>
                  <a:srgbClr val="993300"/>
                </a:solidFill>
              </a:rPr>
              <a:t>портрете, слева, художник изобразил окно в царских палатах, из узкого закругленного проема которого видна слободская улица Москвы с шатровой колоколенкой и островерхими крышами деревянных домов. Эмоционально-лирическая нота, звучащая в этом пейзаже, оживляет общее </a:t>
            </a:r>
            <a:r>
              <a:rPr lang="ru-RU" sz="1200" b="1" dirty="0" err="1">
                <a:solidFill>
                  <a:srgbClr val="993300"/>
                </a:solidFill>
              </a:rPr>
              <a:t>гретущее</a:t>
            </a:r>
            <a:r>
              <a:rPr lang="ru-RU" sz="1200" b="1" dirty="0">
                <a:solidFill>
                  <a:srgbClr val="993300"/>
                </a:solidFill>
              </a:rPr>
              <a:t> настроение картины. «Окно в реальный мир» переносит наше воображение в точно обозначенное историческое время, служит дополнительным фактором для его характеристики. </a:t>
            </a:r>
          </a:p>
        </p:txBody>
      </p:sp>
      <p:sp>
        <p:nvSpPr>
          <p:cNvPr id="15370" name="Rectangle 21"/>
          <p:cNvSpPr>
            <a:spLocks noChangeArrowheads="1"/>
          </p:cNvSpPr>
          <p:nvPr/>
        </p:nvSpPr>
        <p:spPr bwMode="auto">
          <a:xfrm>
            <a:off x="3557588" y="692150"/>
            <a:ext cx="5586412" cy="519113"/>
          </a:xfrm>
          <a:prstGeom prst="rect">
            <a:avLst/>
          </a:prstGeom>
          <a:noFill/>
          <a:ln w="9525">
            <a:noFill/>
            <a:miter lim="800000"/>
            <a:headEnd/>
            <a:tailEnd/>
          </a:ln>
        </p:spPr>
        <p:txBody>
          <a:bodyPr wrap="none">
            <a:spAutoFit/>
          </a:bodyPr>
          <a:lstStyle/>
          <a:p>
            <a:r>
              <a:rPr lang="ru-RU" sz="2800" b="1" dirty="0">
                <a:solidFill>
                  <a:srgbClr val="993300"/>
                </a:solidFill>
              </a:rPr>
              <a:t>Виктор Михайлович Васнецов</a:t>
            </a:r>
          </a:p>
        </p:txBody>
      </p:sp>
      <p:pic>
        <p:nvPicPr>
          <p:cNvPr id="15371" name="Picture 22"/>
          <p:cNvPicPr>
            <a:picLocks noChangeAspect="1" noChangeArrowheads="1"/>
          </p:cNvPicPr>
          <p:nvPr/>
        </p:nvPicPr>
        <p:blipFill>
          <a:blip r:embed="rId2"/>
          <a:srcRect/>
          <a:stretch>
            <a:fillRect/>
          </a:stretch>
        </p:blipFill>
        <p:spPr bwMode="auto">
          <a:xfrm>
            <a:off x="179388" y="692150"/>
            <a:ext cx="2971800" cy="5689600"/>
          </a:xfrm>
          <a:prstGeom prst="rect">
            <a:avLst/>
          </a:prstGeom>
          <a:noFill/>
          <a:ln w="9525">
            <a:noFill/>
            <a:miter lim="800000"/>
            <a:headEnd/>
            <a:tailEnd/>
          </a:ln>
        </p:spPr>
      </p:pic>
      <p:sp>
        <p:nvSpPr>
          <p:cNvPr id="12" name="Прямоугольник 11"/>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2000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dirty="0">
                <a:latin typeface="Calibri" pitchFamily="34" charset="0"/>
              </a:rPr>
              <a:t>              </a:t>
            </a:r>
            <a:r>
              <a:rPr lang="en-US" sz="2800" b="1" dirty="0">
                <a:latin typeface="Calibri" pitchFamily="34" charset="0"/>
              </a:rPr>
              <a:t>ТРЕТЬЯКОВСКАЯ ГАЛЕРЕЯ</a:t>
            </a:r>
            <a:endParaRPr lang="ru-RU" sz="2800" b="1" dirty="0">
              <a:latin typeface="Calibri" pitchFamily="34" charset="0"/>
            </a:endParaRPr>
          </a:p>
        </p:txBody>
      </p:sp>
      <p:sp>
        <p:nvSpPr>
          <p:cNvPr id="5" name="Прямоугольник 4"/>
          <p:cNvSpPr/>
          <p:nvPr/>
        </p:nvSpPr>
        <p:spPr>
          <a:xfrm>
            <a:off x="214282" y="4786322"/>
            <a:ext cx="3071834" cy="338554"/>
          </a:xfrm>
          <a:prstGeom prst="rect">
            <a:avLst/>
          </a:prstGeom>
        </p:spPr>
        <p:txBody>
          <a:bodyPr wrap="square">
            <a:spAutoFit/>
          </a:bodyPr>
          <a:lstStyle/>
          <a:p>
            <a:pPr algn="ctr"/>
            <a:r>
              <a:rPr lang="ru-RU" sz="1600" b="1" dirty="0" smtClean="0">
                <a:solidFill>
                  <a:srgbClr val="993300"/>
                </a:solidFill>
              </a:rPr>
              <a:t>Петр </a:t>
            </a:r>
            <a:r>
              <a:rPr lang="en-US" sz="1600" b="1" dirty="0" smtClean="0">
                <a:solidFill>
                  <a:srgbClr val="993300"/>
                </a:solidFill>
              </a:rPr>
              <a:t>I. 1907</a:t>
            </a:r>
            <a:r>
              <a:rPr lang="ru-RU" sz="1600" b="1" dirty="0" smtClean="0">
                <a:solidFill>
                  <a:srgbClr val="993300"/>
                </a:solidFill>
              </a:rPr>
              <a:t>.</a:t>
            </a:r>
            <a:endParaRPr lang="en-US" sz="1600" dirty="0">
              <a:solidFill>
                <a:srgbClr val="993300"/>
              </a:solidFill>
            </a:endParaRPr>
          </a:p>
        </p:txBody>
      </p:sp>
      <p:sp>
        <p:nvSpPr>
          <p:cNvPr id="6" name="Прямоугольник 5"/>
          <p:cNvSpPr/>
          <p:nvPr/>
        </p:nvSpPr>
        <p:spPr>
          <a:xfrm>
            <a:off x="2929094" y="642918"/>
            <a:ext cx="6214906" cy="523220"/>
          </a:xfrm>
          <a:prstGeom prst="rect">
            <a:avLst/>
          </a:prstGeom>
        </p:spPr>
        <p:txBody>
          <a:bodyPr wrap="none">
            <a:spAutoFit/>
          </a:bodyPr>
          <a:lstStyle/>
          <a:p>
            <a:r>
              <a:rPr lang="ru-RU" sz="2800" b="1" dirty="0" smtClean="0">
                <a:solidFill>
                  <a:srgbClr val="993300"/>
                </a:solidFill>
              </a:rPr>
              <a:t>Валентин Александрович Серов</a:t>
            </a:r>
            <a:endParaRPr lang="ru-RU" sz="2800" dirty="0">
              <a:solidFill>
                <a:srgbClr val="993300"/>
              </a:solidFill>
            </a:endParaRPr>
          </a:p>
        </p:txBody>
      </p:sp>
      <p:sp>
        <p:nvSpPr>
          <p:cNvPr id="7" name="Прямоугольник 6"/>
          <p:cNvSpPr/>
          <p:nvPr/>
        </p:nvSpPr>
        <p:spPr>
          <a:xfrm>
            <a:off x="3214678" y="1214422"/>
            <a:ext cx="5786478" cy="5047536"/>
          </a:xfrm>
          <a:prstGeom prst="rect">
            <a:avLst/>
          </a:prstGeom>
        </p:spPr>
        <p:txBody>
          <a:bodyPr wrap="square">
            <a:spAutoFit/>
          </a:bodyPr>
          <a:lstStyle/>
          <a:p>
            <a:pPr algn="just"/>
            <a:r>
              <a:rPr lang="ru-RU" sz="1400" b="1" dirty="0" smtClean="0"/>
              <a:t>   Картина написана по заказу издателя и книготорговца Иосифа Николаевича </a:t>
            </a:r>
            <a:r>
              <a:rPr lang="ru-RU" sz="1400" b="1" dirty="0" err="1" smtClean="0"/>
              <a:t>Кнебеля</a:t>
            </a:r>
            <a:r>
              <a:rPr lang="ru-RU" sz="1400" b="1" dirty="0" smtClean="0"/>
              <a:t> для репродуцирования в серии "школьных картин" по русской истории. "Страшно, судорожно, как автомат, шагает Петр... Он похож на Божество Рока, почти на смерть; ветер гудит ему по вискам и напирает в грудь, на глаза. Еле поспевают за ним испытанные, закаленные "птенцы", с которых он смыл и последний налет барского сибаритства, которых он превратил в денщиков и рассыльных. Глядя на это произведение, чувствуешь, что... в императора Петра I вселился грозный, страшный бог, спаситель и каратель, гений с такой гигантской внутренней силой, что ему должен был подчиниться весь мир и даже стихии", -писал о картине Александр Бенуа. "Гений - парадоксов друг" - Серов увидел Петра в том парадоксальном "</a:t>
            </a:r>
            <a:r>
              <a:rPr lang="ru-RU" sz="1400" b="1" dirty="0" err="1" smtClean="0"/>
              <a:t>двуединстве</a:t>
            </a:r>
            <a:r>
              <a:rPr lang="ru-RU" sz="1400" b="1" dirty="0" smtClean="0"/>
              <a:t>", которое у Бенуа выражено словами "спаситель и каратель ". Зрелище на дальнем плане - прекрасное видение, словно пророчество о будущем великом городе:</a:t>
            </a:r>
          </a:p>
          <a:p>
            <a:pPr algn="ctr"/>
            <a:endParaRPr lang="ru-RU" sz="1400" b="1" i="1" dirty="0" smtClean="0"/>
          </a:p>
          <a:p>
            <a:pPr algn="ctr"/>
            <a:r>
              <a:rPr lang="ru-RU" sz="1400" b="1" i="1" dirty="0" smtClean="0"/>
              <a:t>Прошло сто лет, и юный град,</a:t>
            </a:r>
            <a:br>
              <a:rPr lang="ru-RU" sz="1400" b="1" i="1" dirty="0" smtClean="0"/>
            </a:br>
            <a:r>
              <a:rPr lang="ru-RU" sz="1400" b="1" i="1" dirty="0" smtClean="0"/>
              <a:t>Полнощных стран краса и диво,</a:t>
            </a:r>
            <a:br>
              <a:rPr lang="ru-RU" sz="1400" b="1" i="1" dirty="0" smtClean="0"/>
            </a:br>
            <a:r>
              <a:rPr lang="ru-RU" sz="1400" b="1" i="1" dirty="0" smtClean="0"/>
              <a:t>Из тьмы лесов, из топи блат</a:t>
            </a:r>
            <a:br>
              <a:rPr lang="ru-RU" sz="1400" b="1" i="1" dirty="0" smtClean="0"/>
            </a:br>
            <a:r>
              <a:rPr lang="ru-RU" sz="1400" b="1" i="1" dirty="0" smtClean="0"/>
              <a:t>Вознесся пылко, горделиво.</a:t>
            </a:r>
            <a:endParaRPr lang="ru-RU" sz="1400" b="1" i="1" dirty="0">
              <a:solidFill>
                <a:srgbClr val="993300"/>
              </a:solidFill>
            </a:endParaRPr>
          </a:p>
        </p:txBody>
      </p:sp>
      <p:sp>
        <p:nvSpPr>
          <p:cNvPr id="8" name="Прямоугольник 7"/>
          <p:cNvSpPr/>
          <p:nvPr/>
        </p:nvSpPr>
        <p:spPr>
          <a:xfrm>
            <a:off x="3357554" y="4643446"/>
            <a:ext cx="5572164" cy="461665"/>
          </a:xfrm>
          <a:prstGeom prst="rect">
            <a:avLst/>
          </a:prstGeom>
        </p:spPr>
        <p:txBody>
          <a:bodyPr wrap="square">
            <a:spAutoFit/>
          </a:bodyPr>
          <a:lstStyle/>
          <a:p>
            <a:pPr algn="just"/>
            <a:r>
              <a:rPr lang="ru-RU" sz="1200" b="1" dirty="0" smtClean="0"/>
              <a:t/>
            </a:r>
            <a:br>
              <a:rPr lang="ru-RU" sz="1200" b="1" dirty="0" smtClean="0"/>
            </a:br>
            <a:endParaRPr lang="ru-RU" sz="1200" b="1" dirty="0"/>
          </a:p>
        </p:txBody>
      </p:sp>
      <p:sp>
        <p:nvSpPr>
          <p:cNvPr id="9" name="Прямоугольник 8"/>
          <p:cNvSpPr/>
          <p:nvPr/>
        </p:nvSpPr>
        <p:spPr>
          <a:xfrm>
            <a:off x="142844" y="5143512"/>
            <a:ext cx="3071834" cy="1338828"/>
          </a:xfrm>
          <a:prstGeom prst="rect">
            <a:avLst/>
          </a:prstGeom>
        </p:spPr>
        <p:txBody>
          <a:bodyPr wrap="square">
            <a:spAutoFit/>
          </a:bodyPr>
          <a:lstStyle/>
          <a:p>
            <a:pPr algn="ctr"/>
            <a:r>
              <a:rPr lang="ru-RU" sz="1400" b="1" i="1" dirty="0" smtClean="0">
                <a:solidFill>
                  <a:srgbClr val="993300"/>
                </a:solidFill>
              </a:rPr>
              <a:t>...Его глаза сияют.</a:t>
            </a:r>
          </a:p>
          <a:p>
            <a:pPr algn="ctr"/>
            <a:r>
              <a:rPr lang="ru-RU" sz="1400" b="1" i="1" dirty="0" smtClean="0">
                <a:solidFill>
                  <a:srgbClr val="993300"/>
                </a:solidFill>
              </a:rPr>
              <a:t> Лик его ужасен.</a:t>
            </a:r>
            <a:br>
              <a:rPr lang="ru-RU" sz="1400" b="1" i="1" dirty="0" smtClean="0">
                <a:solidFill>
                  <a:srgbClr val="993300"/>
                </a:solidFill>
              </a:rPr>
            </a:br>
            <a:r>
              <a:rPr lang="ru-RU" sz="1400" b="1" i="1" dirty="0" smtClean="0">
                <a:solidFill>
                  <a:srgbClr val="993300"/>
                </a:solidFill>
              </a:rPr>
              <a:t>Движенья быстры.</a:t>
            </a:r>
          </a:p>
          <a:p>
            <a:pPr algn="ctr"/>
            <a:r>
              <a:rPr lang="ru-RU" sz="1400" b="1" i="1" dirty="0" smtClean="0">
                <a:solidFill>
                  <a:srgbClr val="993300"/>
                </a:solidFill>
              </a:rPr>
              <a:t> Он прекрасен,</a:t>
            </a:r>
            <a:br>
              <a:rPr lang="ru-RU" sz="1400" b="1" i="1" dirty="0" smtClean="0">
                <a:solidFill>
                  <a:srgbClr val="993300"/>
                </a:solidFill>
              </a:rPr>
            </a:br>
            <a:r>
              <a:rPr lang="ru-RU" sz="1400" b="1" i="1" dirty="0" smtClean="0">
                <a:solidFill>
                  <a:srgbClr val="993300"/>
                </a:solidFill>
              </a:rPr>
              <a:t>Он весь, как божия гроза.</a:t>
            </a:r>
          </a:p>
          <a:p>
            <a:pPr algn="r"/>
            <a:r>
              <a:rPr lang="ru-RU" sz="1100" b="1" i="1" dirty="0" smtClean="0">
                <a:solidFill>
                  <a:srgbClr val="993300"/>
                </a:solidFill>
              </a:rPr>
              <a:t>А.С. Пушкин</a:t>
            </a:r>
            <a:endParaRPr lang="ru-RU" sz="1100" dirty="0"/>
          </a:p>
        </p:txBody>
      </p:sp>
      <p:sp>
        <p:nvSpPr>
          <p:cNvPr id="10" name="Прямоугольник 9"/>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 name="Picture 2"/>
          <p:cNvPicPr>
            <a:picLocks noChangeAspect="1" noChangeArrowheads="1"/>
          </p:cNvPicPr>
          <p:nvPr/>
        </p:nvPicPr>
        <p:blipFill>
          <a:blip r:embed="rId2"/>
          <a:srcRect/>
          <a:stretch>
            <a:fillRect/>
          </a:stretch>
        </p:blipFill>
        <p:spPr bwMode="auto">
          <a:xfrm>
            <a:off x="142844" y="1357298"/>
            <a:ext cx="3000928" cy="3224211"/>
          </a:xfrm>
          <a:prstGeom prst="rect">
            <a:avLst/>
          </a:prstGeom>
          <a:noFill/>
          <a:ln w="9525">
            <a:noFill/>
            <a:miter lim="800000"/>
            <a:headEnd/>
            <a:tailEnd/>
          </a:ln>
          <a:effectLst/>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3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3000"/>
                                        <p:tgtEl>
                                          <p:spTgt spid="7">
                                            <p:txEl>
                                              <p:pRg st="0" end="0"/>
                                            </p:txEl>
                                          </p:spTgt>
                                        </p:tgtEl>
                                      </p:cBhvr>
                                    </p:animEffect>
                                  </p:childTnLst>
                                </p:cTn>
                              </p:par>
                            </p:childTnLst>
                          </p:cTn>
                        </p:par>
                        <p:par>
                          <p:cTn id="8" fill="hold">
                            <p:stCondLst>
                              <p:cond delay="6500"/>
                            </p:stCondLst>
                            <p:childTnLst>
                              <p:par>
                                <p:cTn id="9" presetID="22" presetClass="entr" presetSubtype="1" fill="hold" nodeType="afterEffect">
                                  <p:stCondLst>
                                    <p:cond delay="35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up)">
                                      <p:cBhvr>
                                        <p:cTn id="11" dur="3000"/>
                                        <p:tgtEl>
                                          <p:spTgt spid="7">
                                            <p:txEl>
                                              <p:pRg st="2" end="2"/>
                                            </p:txEl>
                                          </p:spTgt>
                                        </p:tgtEl>
                                      </p:cBhvr>
                                    </p:animEffect>
                                  </p:childTnLst>
                                </p:cTn>
                              </p:par>
                            </p:childTnLst>
                          </p:cTn>
                        </p:par>
                        <p:par>
                          <p:cTn id="12" fill="hold">
                            <p:stCondLst>
                              <p:cond delay="13000"/>
                            </p:stCondLst>
                            <p:childTnLst>
                              <p:par>
                                <p:cTn id="13" presetID="22" presetClass="entr" presetSubtype="4" fill="hold" grpId="0" nodeType="afterEffect" nodePh="1">
                                  <p:stCondLst>
                                    <p:cond delay="2000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31750" y="5805488"/>
            <a:ext cx="4291013" cy="641350"/>
          </a:xfrm>
          <a:prstGeom prst="rect">
            <a:avLst/>
          </a:prstGeom>
          <a:noFill/>
          <a:ln w="9525">
            <a:noFill/>
            <a:miter lim="800000"/>
            <a:headEnd/>
            <a:tailEnd/>
          </a:ln>
        </p:spPr>
        <p:txBody>
          <a:bodyPr wrap="none" anchor="ctr">
            <a:spAutoFit/>
          </a:bodyPr>
          <a:lstStyle/>
          <a:p>
            <a:pPr algn="ctr"/>
            <a:r>
              <a:rPr lang="ru-RU" b="1" dirty="0">
                <a:solidFill>
                  <a:srgbClr val="993300"/>
                </a:solidFill>
              </a:rPr>
              <a:t>Портрет графа Г. Г. Орлова в латах.</a:t>
            </a:r>
          </a:p>
          <a:p>
            <a:pPr algn="ctr"/>
            <a:r>
              <a:rPr lang="ru-RU" b="1" dirty="0">
                <a:solidFill>
                  <a:srgbClr val="993300"/>
                </a:solidFill>
              </a:rPr>
              <a:t>1762-1763 г.</a:t>
            </a:r>
            <a:r>
              <a:rPr lang="ru-RU" dirty="0">
                <a:solidFill>
                  <a:srgbClr val="993300"/>
                </a:solidFill>
              </a:rPr>
              <a:t> </a:t>
            </a:r>
          </a:p>
        </p:txBody>
      </p:sp>
      <p:sp>
        <p:nvSpPr>
          <p:cNvPr id="18435" name="Rectangle 6"/>
          <p:cNvSpPr>
            <a:spLocks noChangeArrowheads="1"/>
          </p:cNvSpPr>
          <p:nvPr/>
        </p:nvSpPr>
        <p:spPr bwMode="auto">
          <a:xfrm>
            <a:off x="4140200" y="1167546"/>
            <a:ext cx="4824413" cy="5047536"/>
          </a:xfrm>
          <a:prstGeom prst="rect">
            <a:avLst/>
          </a:prstGeom>
          <a:noFill/>
          <a:ln w="9525">
            <a:noFill/>
            <a:miter lim="800000"/>
            <a:headEnd/>
            <a:tailEnd/>
          </a:ln>
        </p:spPr>
        <p:txBody>
          <a:bodyPr anchor="ctr">
            <a:spAutoFit/>
          </a:bodyPr>
          <a:lstStyle/>
          <a:p>
            <a:pPr algn="just"/>
            <a:r>
              <a:rPr lang="ru-RU" dirty="0"/>
              <a:t>   </a:t>
            </a:r>
            <a:r>
              <a:rPr lang="ru-RU" sz="1600" b="1" dirty="0"/>
              <a:t>Портрет графа Г. Г. Орлова в латах долгое время приписывался Л. Токе, французскому художнику при дворе Елизаветы Петровны. А. В. Лебедеву принадлежит атрибуция произведения Ф.С. </a:t>
            </a:r>
            <a:r>
              <a:rPr lang="ru-RU" sz="1600" b="1" dirty="0" err="1"/>
              <a:t>Рокотову</a:t>
            </a:r>
            <a:r>
              <a:rPr lang="ru-RU" sz="1600" b="1" dirty="0"/>
              <a:t> и новая датировка портрета. Исследователь справедливо отметил, что </a:t>
            </a:r>
            <a:r>
              <a:rPr lang="ru-RU" sz="1600" b="1" i="1" dirty="0">
                <a:solidFill>
                  <a:srgbClr val="993300"/>
                </a:solidFill>
              </a:rPr>
              <a:t>«Токе не мог написать портрета Орлова, так как художник уехал из России в 1758 г., когда Г. Орлов был еще„ самым низким армейским офицером и не более как поручиком“ </a:t>
            </a:r>
            <a:r>
              <a:rPr lang="ru-RU" sz="1600" b="1" dirty="0"/>
              <a:t>, находившимся на войне, и изображение его в орденской ленте могло быть написано только после возвышения, т. е. не ранее второй половины 1762 г.</a:t>
            </a:r>
          </a:p>
          <a:p>
            <a:pPr algn="just"/>
            <a:r>
              <a:rPr lang="ru-RU" sz="1600" b="1" dirty="0"/>
              <a:t>  </a:t>
            </a:r>
            <a:r>
              <a:rPr lang="ru-RU" sz="1600" b="1" dirty="0" err="1"/>
              <a:t>Рокотовский</a:t>
            </a:r>
            <a:r>
              <a:rPr lang="ru-RU" sz="1600" b="1" dirty="0"/>
              <a:t> портрет соответствует именно этому периоду, так как на нем фаворит Екатерины щеголяет именно теми орденскими знаками, которые он получил в 1762 г. </a:t>
            </a:r>
          </a:p>
        </p:txBody>
      </p:sp>
      <p:sp>
        <p:nvSpPr>
          <p:cNvPr id="18436"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8437" name="Rectangle 8"/>
          <p:cNvSpPr>
            <a:spLocks noChangeArrowheads="1"/>
          </p:cNvSpPr>
          <p:nvPr/>
        </p:nvSpPr>
        <p:spPr bwMode="auto">
          <a:xfrm>
            <a:off x="5219700" y="549275"/>
            <a:ext cx="2500313" cy="519113"/>
          </a:xfrm>
          <a:prstGeom prst="rect">
            <a:avLst/>
          </a:prstGeom>
          <a:noFill/>
          <a:ln w="9525">
            <a:noFill/>
            <a:miter lim="800000"/>
            <a:headEnd/>
            <a:tailEnd/>
          </a:ln>
        </p:spPr>
        <p:txBody>
          <a:bodyPr wrap="none">
            <a:spAutoFit/>
          </a:bodyPr>
          <a:lstStyle/>
          <a:p>
            <a:r>
              <a:rPr lang="ru-RU" sz="2800" b="1" dirty="0">
                <a:solidFill>
                  <a:srgbClr val="993300"/>
                </a:solidFill>
              </a:rPr>
              <a:t>Ф.С. Рокотов</a:t>
            </a:r>
          </a:p>
        </p:txBody>
      </p:sp>
      <p:pic>
        <p:nvPicPr>
          <p:cNvPr id="18438" name="Picture 9"/>
          <p:cNvPicPr>
            <a:picLocks noChangeAspect="1" noChangeArrowheads="1"/>
          </p:cNvPicPr>
          <p:nvPr/>
        </p:nvPicPr>
        <p:blipFill>
          <a:blip r:embed="rId2"/>
          <a:srcRect/>
          <a:stretch>
            <a:fillRect/>
          </a:stretch>
        </p:blipFill>
        <p:spPr bwMode="auto">
          <a:xfrm>
            <a:off x="250825" y="765175"/>
            <a:ext cx="3768725" cy="4968875"/>
          </a:xfrm>
          <a:prstGeom prst="rect">
            <a:avLst/>
          </a:prstGeom>
          <a:noFill/>
          <a:ln w="9525">
            <a:noFill/>
            <a:miter lim="800000"/>
            <a:headEnd/>
            <a:tailEnd/>
          </a:ln>
        </p:spPr>
      </p:pic>
    </p:spTree>
  </p:cSld>
  <p:clrMapOvr>
    <a:masterClrMapping/>
  </p:clrMapOvr>
  <p:transition spd="med"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9459" name="Rectangle 5"/>
          <p:cNvSpPr>
            <a:spLocks noChangeArrowheads="1"/>
          </p:cNvSpPr>
          <p:nvPr/>
        </p:nvSpPr>
        <p:spPr bwMode="auto">
          <a:xfrm>
            <a:off x="6300788" y="692150"/>
            <a:ext cx="2500312" cy="519113"/>
          </a:xfrm>
          <a:prstGeom prst="rect">
            <a:avLst/>
          </a:prstGeom>
          <a:noFill/>
          <a:ln w="9525">
            <a:noFill/>
            <a:miter lim="800000"/>
            <a:headEnd/>
            <a:tailEnd/>
          </a:ln>
        </p:spPr>
        <p:txBody>
          <a:bodyPr wrap="none">
            <a:spAutoFit/>
          </a:bodyPr>
          <a:lstStyle/>
          <a:p>
            <a:r>
              <a:rPr lang="ru-RU" sz="2800" b="1" dirty="0">
                <a:solidFill>
                  <a:srgbClr val="993300"/>
                </a:solidFill>
              </a:rPr>
              <a:t>Ф.С. Рокотов</a:t>
            </a:r>
          </a:p>
        </p:txBody>
      </p:sp>
      <p:sp>
        <p:nvSpPr>
          <p:cNvPr id="19460" name="Rectangle 8"/>
          <p:cNvSpPr>
            <a:spLocks noChangeArrowheads="1"/>
          </p:cNvSpPr>
          <p:nvPr/>
        </p:nvSpPr>
        <p:spPr bwMode="auto">
          <a:xfrm>
            <a:off x="214313" y="4500563"/>
            <a:ext cx="8642350" cy="2289175"/>
          </a:xfrm>
          <a:prstGeom prst="rect">
            <a:avLst/>
          </a:prstGeom>
          <a:noFill/>
          <a:ln w="9525">
            <a:noFill/>
            <a:miter lim="800000"/>
            <a:headEnd/>
            <a:tailEnd/>
          </a:ln>
        </p:spPr>
        <p:txBody>
          <a:bodyPr anchor="ctr">
            <a:spAutoFit/>
          </a:bodyPr>
          <a:lstStyle/>
          <a:p>
            <a:pPr algn="just" eaLnBrk="0" hangingPunct="0"/>
            <a:r>
              <a:rPr lang="ru-RU" b="1" dirty="0" smtClean="0">
                <a:solidFill>
                  <a:srgbClr val="993300"/>
                </a:solidFill>
              </a:rPr>
              <a:t>   Ф</a:t>
            </a:r>
            <a:r>
              <a:rPr lang="ru-RU" b="1" dirty="0">
                <a:solidFill>
                  <a:srgbClr val="993300"/>
                </a:solidFill>
              </a:rPr>
              <a:t>. С. </a:t>
            </a:r>
            <a:r>
              <a:rPr lang="ru-RU" b="1" dirty="0" err="1">
                <a:solidFill>
                  <a:srgbClr val="993300"/>
                </a:solidFill>
              </a:rPr>
              <a:t>Рокотову</a:t>
            </a:r>
            <a:r>
              <a:rPr lang="ru-RU" b="1" dirty="0">
                <a:solidFill>
                  <a:srgbClr val="993300"/>
                </a:solidFill>
              </a:rPr>
              <a:t> это небольшое по размерам произведение, очевидно, было весьма важно - на обороте он оставил подробную запись, чего никогда не делал (а многие свои портреты он вовсе не подписывал): </a:t>
            </a:r>
            <a:r>
              <a:rPr lang="ru-RU" b="1" i="1" dirty="0"/>
              <a:t>"</a:t>
            </a:r>
            <a:r>
              <a:rPr lang="ru-RU" b="1" i="1" dirty="0" err="1"/>
              <a:t>сеi</a:t>
            </a:r>
            <a:r>
              <a:rPr lang="ru-RU" b="1" i="1" dirty="0"/>
              <a:t> </a:t>
            </a:r>
            <a:r>
              <a:rPr lang="ru-RU" b="1" i="1" dirty="0" err="1"/>
              <a:t>портретъ</a:t>
            </a:r>
            <a:r>
              <a:rPr lang="ru-RU" b="1" i="1" dirty="0"/>
              <a:t> </a:t>
            </a:r>
            <a:r>
              <a:rPr lang="ru-RU" b="1" i="1" dirty="0" err="1"/>
              <a:t>Iмператрицы</a:t>
            </a:r>
            <a:r>
              <a:rPr lang="ru-RU" b="1" i="1" dirty="0"/>
              <a:t> Екатерины Алексеевны второй писан в 1763-м году </a:t>
            </a:r>
            <a:r>
              <a:rPr lang="ru-RU" b="1" i="1" dirty="0" err="1"/>
              <a:t>месi</a:t>
            </a:r>
            <a:r>
              <a:rPr lang="ru-RU" b="1" i="1" dirty="0"/>
              <a:t> </a:t>
            </a:r>
            <a:r>
              <a:rPr lang="ru-RU" b="1" i="1" dirty="0" err="1"/>
              <a:t>маия</a:t>
            </a:r>
            <a:r>
              <a:rPr lang="ru-RU" b="1" i="1" dirty="0"/>
              <a:t> 20 дня Писал живописец </a:t>
            </a:r>
            <a:r>
              <a:rPr lang="ru-RU" b="1" i="1" dirty="0" err="1"/>
              <a:t>академиi</a:t>
            </a:r>
            <a:r>
              <a:rPr lang="ru-RU" b="1" i="1" dirty="0"/>
              <a:t> </a:t>
            </a:r>
            <a:r>
              <a:rPr lang="ru-RU" b="1" i="1" dirty="0" err="1"/>
              <a:t>адъюнктъ</a:t>
            </a:r>
            <a:r>
              <a:rPr lang="ru-RU" b="1" i="1" dirty="0"/>
              <a:t> </a:t>
            </a:r>
            <a:r>
              <a:rPr lang="ru-RU" b="1" i="1" dirty="0" err="1"/>
              <a:t>федор</a:t>
            </a:r>
            <a:r>
              <a:rPr lang="ru-RU" b="1" i="1" dirty="0"/>
              <a:t> </a:t>
            </a:r>
            <a:r>
              <a:rPr lang="ru-RU" b="1" i="1" dirty="0" err="1"/>
              <a:t>рокотовъ</a:t>
            </a:r>
            <a:r>
              <a:rPr lang="ru-RU" b="1" i="1" dirty="0"/>
              <a:t> За работу заплачено тридцать </a:t>
            </a:r>
            <a:r>
              <a:rPr lang="ru-RU" b="1" i="1" dirty="0" err="1"/>
              <a:t>рубевъ</a:t>
            </a:r>
            <a:r>
              <a:rPr lang="ru-RU" b="1" i="1" dirty="0"/>
              <a:t>".</a:t>
            </a:r>
            <a:r>
              <a:rPr lang="ru-RU" b="1" dirty="0">
                <a:solidFill>
                  <a:srgbClr val="993300"/>
                </a:solidFill>
              </a:rPr>
              <a:t> Судя по тому, что портрет неоднократно копировался, Екатерине II понравилось ее изображение в исполнении Ф. С. </a:t>
            </a:r>
            <a:r>
              <a:rPr lang="ru-RU" b="1" dirty="0" err="1">
                <a:solidFill>
                  <a:srgbClr val="993300"/>
                </a:solidFill>
              </a:rPr>
              <a:t>Рокотова</a:t>
            </a:r>
            <a:r>
              <a:rPr lang="ru-RU" b="1" dirty="0">
                <a:solidFill>
                  <a:srgbClr val="993300"/>
                </a:solidFill>
              </a:rPr>
              <a:t>. </a:t>
            </a:r>
          </a:p>
        </p:txBody>
      </p:sp>
      <p:sp>
        <p:nvSpPr>
          <p:cNvPr id="19461" name="Rectangle 9"/>
          <p:cNvSpPr>
            <a:spLocks noChangeArrowheads="1"/>
          </p:cNvSpPr>
          <p:nvPr/>
        </p:nvSpPr>
        <p:spPr bwMode="auto">
          <a:xfrm>
            <a:off x="2555875" y="1268413"/>
            <a:ext cx="3455988" cy="2014537"/>
          </a:xfrm>
          <a:prstGeom prst="rect">
            <a:avLst/>
          </a:prstGeom>
          <a:noFill/>
          <a:ln w="9525">
            <a:noFill/>
            <a:miter lim="800000"/>
            <a:headEnd/>
            <a:tailEnd/>
          </a:ln>
        </p:spPr>
        <p:txBody>
          <a:bodyPr>
            <a:spAutoFit/>
          </a:bodyPr>
          <a:lstStyle/>
          <a:p>
            <a:pPr algn="ctr"/>
            <a:r>
              <a:rPr lang="ru-RU" b="1"/>
              <a:t>Портрет писался в Москве во время коронационных торжеств. Он послужил этюдом для большого парадного портрета Екатерины II в коронационном наряде. </a:t>
            </a:r>
          </a:p>
        </p:txBody>
      </p:sp>
      <p:pic>
        <p:nvPicPr>
          <p:cNvPr id="19462" name="Picture 11"/>
          <p:cNvPicPr>
            <a:picLocks noChangeAspect="1" noChangeArrowheads="1"/>
          </p:cNvPicPr>
          <p:nvPr/>
        </p:nvPicPr>
        <p:blipFill>
          <a:blip r:embed="rId2"/>
          <a:srcRect/>
          <a:stretch>
            <a:fillRect/>
          </a:stretch>
        </p:blipFill>
        <p:spPr bwMode="auto">
          <a:xfrm>
            <a:off x="107950" y="1052513"/>
            <a:ext cx="2344738" cy="2952750"/>
          </a:xfrm>
          <a:prstGeom prst="rect">
            <a:avLst/>
          </a:prstGeom>
          <a:noFill/>
          <a:ln w="9525">
            <a:noFill/>
            <a:miter lim="800000"/>
            <a:headEnd/>
            <a:tailEnd/>
          </a:ln>
        </p:spPr>
      </p:pic>
      <p:sp>
        <p:nvSpPr>
          <p:cNvPr id="19464" name="Rectangle 13"/>
          <p:cNvSpPr>
            <a:spLocks noChangeArrowheads="1"/>
          </p:cNvSpPr>
          <p:nvPr/>
        </p:nvSpPr>
        <p:spPr bwMode="auto">
          <a:xfrm>
            <a:off x="179388" y="620713"/>
            <a:ext cx="5843587" cy="336550"/>
          </a:xfrm>
          <a:prstGeom prst="rect">
            <a:avLst/>
          </a:prstGeom>
          <a:noFill/>
          <a:ln w="9525">
            <a:noFill/>
            <a:miter lim="800000"/>
            <a:headEnd/>
            <a:tailEnd/>
          </a:ln>
        </p:spPr>
        <p:txBody>
          <a:bodyPr wrap="none">
            <a:spAutoFit/>
          </a:bodyPr>
          <a:lstStyle/>
          <a:p>
            <a:r>
              <a:rPr lang="ru-RU" sz="1600" b="1" dirty="0">
                <a:solidFill>
                  <a:srgbClr val="993300"/>
                </a:solidFill>
              </a:rPr>
              <a:t>Портрета Екатерины II в коронационном наряде. 1763 г.</a:t>
            </a:r>
          </a:p>
        </p:txBody>
      </p:sp>
      <p:pic>
        <p:nvPicPr>
          <p:cNvPr id="1026" name="Picture 2"/>
          <p:cNvPicPr>
            <a:picLocks noChangeAspect="1" noChangeArrowheads="1"/>
          </p:cNvPicPr>
          <p:nvPr/>
        </p:nvPicPr>
        <p:blipFill>
          <a:blip r:embed="rId3"/>
          <a:srcRect/>
          <a:stretch>
            <a:fillRect/>
          </a:stretch>
        </p:blipFill>
        <p:spPr bwMode="auto">
          <a:xfrm>
            <a:off x="6072198" y="1357298"/>
            <a:ext cx="2641587" cy="2971785"/>
          </a:xfrm>
          <a:prstGeom prst="rect">
            <a:avLst/>
          </a:prstGeom>
          <a:noFill/>
          <a:ln w="9525">
            <a:noFill/>
            <a:miter lim="800000"/>
            <a:headEnd/>
            <a:tailEnd/>
          </a:ln>
          <a:effectLst/>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19460"/>
                                        </p:tgtEl>
                                        <p:attrNameLst>
                                          <p:attrName>style.visibility</p:attrName>
                                        </p:attrNameLst>
                                      </p:cBhvr>
                                      <p:to>
                                        <p:strVal val="visible"/>
                                      </p:to>
                                    </p:set>
                                    <p:animEffect transition="in" filter="wipe(up)">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143125" y="1785938"/>
            <a:ext cx="6858000" cy="4894262"/>
          </a:xfrm>
          <a:prstGeom prst="rect">
            <a:avLst/>
          </a:prstGeom>
          <a:noFill/>
          <a:ln w="9525">
            <a:noFill/>
            <a:miter lim="800000"/>
            <a:headEnd/>
            <a:tailEnd/>
          </a:ln>
        </p:spPr>
        <p:txBody>
          <a:bodyPr anchor="ctr">
            <a:spAutoFit/>
          </a:bodyPr>
          <a:lstStyle/>
          <a:p>
            <a:pPr algn="just" eaLnBrk="0" hangingPunct="0"/>
            <a:r>
              <a:rPr lang="ru-RU" sz="1200" b="1" dirty="0" smtClean="0">
                <a:cs typeface="Times New Roman" pitchFamily="18" charset="0"/>
              </a:rPr>
              <a:t>   Перед </a:t>
            </a:r>
            <a:r>
              <a:rPr lang="ru-RU" sz="1200" b="1" dirty="0">
                <a:cs typeface="Times New Roman" pitchFamily="18" charset="0"/>
              </a:rPr>
              <a:t>нами – последний автопортрет Карла Брюллова, написанный им вскоре после болезни, на закате короткой, но яркой творческой жизни. </a:t>
            </a:r>
            <a:endParaRPr lang="ru-RU" sz="1200" b="1" dirty="0"/>
          </a:p>
          <a:p>
            <a:pPr algn="just" eaLnBrk="0" hangingPunct="0"/>
            <a:r>
              <a:rPr lang="ru-RU" sz="1200" b="1" dirty="0">
                <a:cs typeface="Times New Roman" pitchFamily="18" charset="0"/>
              </a:rPr>
              <a:t>Художник полулежит в кресле, с подлокотника в бессилии опущена тонкая кисть его руки, на матовой коже которой </a:t>
            </a:r>
            <a:r>
              <a:rPr lang="ru-RU" sz="1200" b="1" dirty="0" err="1">
                <a:cs typeface="Times New Roman" pitchFamily="18" charset="0"/>
              </a:rPr>
              <a:t>голубыми</a:t>
            </a:r>
            <a:r>
              <a:rPr lang="ru-RU" sz="1200" b="1" dirty="0">
                <a:cs typeface="Times New Roman" pitchFamily="18" charset="0"/>
              </a:rPr>
              <a:t> прожилками проступают вены. Простота композиции и импульсивная манера письма подкрепляют впечатление </a:t>
            </a:r>
            <a:r>
              <a:rPr lang="ru-RU" sz="1200" b="1" dirty="0" err="1">
                <a:cs typeface="Times New Roman" pitchFamily="18" charset="0"/>
              </a:rPr>
              <a:t>исповедальности</a:t>
            </a:r>
            <a:r>
              <a:rPr lang="ru-RU" sz="1200" b="1" dirty="0">
                <a:cs typeface="Times New Roman" pitchFamily="18" charset="0"/>
              </a:rPr>
              <a:t>. Вибрирующий мазок кисти эскизно намечает красную обивку кресла. Живопись взметнувшихся блестящих волос отличается особой стремительностью, воздушностью, лицо же вылеплено более тщательно: отмечены голубоватые тени на лбу и опавших щеках, где проступают пятна лихорадочного румянца. </a:t>
            </a:r>
            <a:endParaRPr lang="ru-RU" sz="1200" b="1" dirty="0"/>
          </a:p>
          <a:p>
            <a:pPr algn="just" eaLnBrk="0" hangingPunct="0"/>
            <a:r>
              <a:rPr lang="ru-RU" sz="1200" b="1" dirty="0" smtClean="0">
                <a:cs typeface="Times New Roman" pitchFamily="18" charset="0"/>
              </a:rPr>
              <a:t>   К </a:t>
            </a:r>
            <a:r>
              <a:rPr lang="ru-RU" sz="1200" b="1" dirty="0">
                <a:cs typeface="Times New Roman" pitchFamily="18" charset="0"/>
              </a:rPr>
              <a:t>моменту создания автопортрета Брюллов познал не только европейскую славу и восторженные отзывы современников, но и горечь разочарований: Николай I, принявший на себя функции цензора, назойливо вмешивался в его творчество, докучали интриги завистливых академических коллег, неудачный брак – все эти обстоятельства омрачали жизнь мастера. Из-за нездоровья Брюллов был вынужден прервать работу над росписями Исаакиевского собора. В апреле 1849 года тяжело больному художнику было суждено покинуть Россию, чтобы уже никогда не возвратиться. </a:t>
            </a:r>
            <a:endParaRPr lang="ru-RU" sz="1200" b="1" dirty="0"/>
          </a:p>
          <a:p>
            <a:pPr algn="just" eaLnBrk="0" hangingPunct="0"/>
            <a:r>
              <a:rPr lang="ru-RU" sz="1200" b="1" dirty="0">
                <a:cs typeface="Times New Roman" pitchFamily="18" charset="0"/>
              </a:rPr>
              <a:t> </a:t>
            </a:r>
            <a:r>
              <a:rPr lang="ru-RU" sz="1200" b="1" dirty="0" smtClean="0">
                <a:cs typeface="Times New Roman" pitchFamily="18" charset="0"/>
              </a:rPr>
              <a:t>   </a:t>
            </a:r>
            <a:r>
              <a:rPr lang="ru-RU" sz="1200" b="1" dirty="0" smtClean="0">
                <a:solidFill>
                  <a:srgbClr val="993300"/>
                </a:solidFill>
                <a:cs typeface="Times New Roman" pitchFamily="18" charset="0"/>
              </a:rPr>
              <a:t>Автопортрет </a:t>
            </a:r>
            <a:r>
              <a:rPr lang="ru-RU" sz="1200" b="1" dirty="0">
                <a:solidFill>
                  <a:srgbClr val="993300"/>
                </a:solidFill>
                <a:cs typeface="Times New Roman" pitchFamily="18" charset="0"/>
              </a:rPr>
              <a:t>- свидетельство того, как в строгом, пристрастном разговоре с самим собою художник подводит итог без малого полувековой жизни. Итог творческих исканий. Итог раздумий. Под внешней недвижностью кроется напряженная работа мысли. Портрет написан с большим мастерством и свидетельствует о том, какой могучей творческой энергией обладал, несмотря на болезнь, художник и каких вершин достиг он во владении всеми элементами живописи. </a:t>
            </a:r>
            <a:endParaRPr lang="ru-RU" sz="1200" b="1" dirty="0">
              <a:solidFill>
                <a:srgbClr val="993300"/>
              </a:solidFill>
            </a:endParaRPr>
          </a:p>
          <a:p>
            <a:pPr algn="just" eaLnBrk="0" hangingPunct="0"/>
            <a:r>
              <a:rPr lang="ru-RU" sz="1200" b="1" dirty="0">
                <a:solidFill>
                  <a:srgbClr val="993300"/>
                </a:solidFill>
                <a:cs typeface="Times New Roman" pitchFamily="18" charset="0"/>
              </a:rPr>
              <a:t>Но мы знаем, что Брюллов не одинок... Об этом говорят сотни его великолепных творений.</a:t>
            </a:r>
            <a:endParaRPr lang="ru-RU" sz="1200" b="1" dirty="0">
              <a:solidFill>
                <a:srgbClr val="993300"/>
              </a:solidFill>
            </a:endParaRPr>
          </a:p>
        </p:txBody>
      </p:sp>
      <p:sp>
        <p:nvSpPr>
          <p:cNvPr id="20483"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pic>
        <p:nvPicPr>
          <p:cNvPr id="20484" name="Picture 15" descr="0098-129"/>
          <p:cNvPicPr>
            <a:picLocks noChangeAspect="1" noChangeArrowheads="1"/>
          </p:cNvPicPr>
          <p:nvPr/>
        </p:nvPicPr>
        <p:blipFill>
          <a:blip r:embed="rId2"/>
          <a:srcRect/>
          <a:stretch>
            <a:fillRect/>
          </a:stretch>
        </p:blipFill>
        <p:spPr bwMode="auto">
          <a:xfrm>
            <a:off x="214313" y="714375"/>
            <a:ext cx="1870075" cy="2214563"/>
          </a:xfrm>
          <a:prstGeom prst="rect">
            <a:avLst/>
          </a:prstGeom>
          <a:noFill/>
          <a:ln w="9525">
            <a:noFill/>
            <a:miter lim="800000"/>
            <a:headEnd/>
            <a:tailEnd/>
          </a:ln>
        </p:spPr>
      </p:pic>
      <p:sp>
        <p:nvSpPr>
          <p:cNvPr id="20485" name="Rectangle 9"/>
          <p:cNvSpPr>
            <a:spLocks noChangeArrowheads="1"/>
          </p:cNvSpPr>
          <p:nvPr/>
        </p:nvSpPr>
        <p:spPr bwMode="auto">
          <a:xfrm>
            <a:off x="4140200" y="620713"/>
            <a:ext cx="4611688" cy="519112"/>
          </a:xfrm>
          <a:prstGeom prst="rect">
            <a:avLst/>
          </a:prstGeom>
          <a:noFill/>
          <a:ln w="9525">
            <a:noFill/>
            <a:miter lim="800000"/>
            <a:headEnd/>
            <a:tailEnd/>
          </a:ln>
        </p:spPr>
        <p:txBody>
          <a:bodyPr wrap="none">
            <a:spAutoFit/>
          </a:bodyPr>
          <a:lstStyle/>
          <a:p>
            <a:r>
              <a:rPr lang="ru-RU" sz="2800" b="1" dirty="0">
                <a:solidFill>
                  <a:srgbClr val="993300"/>
                </a:solidFill>
              </a:rPr>
              <a:t>Карл Петрович Брюллов</a:t>
            </a:r>
          </a:p>
        </p:txBody>
      </p:sp>
      <p:sp>
        <p:nvSpPr>
          <p:cNvPr id="20486" name="Rectangle 8"/>
          <p:cNvSpPr>
            <a:spLocks noChangeArrowheads="1"/>
          </p:cNvSpPr>
          <p:nvPr/>
        </p:nvSpPr>
        <p:spPr bwMode="auto">
          <a:xfrm>
            <a:off x="2286000" y="1268413"/>
            <a:ext cx="6715125" cy="523875"/>
          </a:xfrm>
          <a:prstGeom prst="rect">
            <a:avLst/>
          </a:prstGeom>
          <a:noFill/>
          <a:ln w="9525">
            <a:noFill/>
            <a:miter lim="800000"/>
            <a:headEnd/>
            <a:tailEnd/>
          </a:ln>
        </p:spPr>
        <p:txBody>
          <a:bodyPr anchor="ctr">
            <a:spAutoFit/>
          </a:bodyPr>
          <a:lstStyle/>
          <a:p>
            <a:pPr algn="just" eaLnBrk="0" hangingPunct="0"/>
            <a:r>
              <a:rPr lang="ru-RU" sz="1400" b="1" dirty="0">
                <a:solidFill>
                  <a:srgbClr val="993300"/>
                </a:solidFill>
              </a:rPr>
              <a:t>Карл Петрович Брюллов - выдающийся русский исторический живописец, портретист, пейзажист, автор монументальных росписей. </a:t>
            </a:r>
          </a:p>
        </p:txBody>
      </p:sp>
      <p:sp>
        <p:nvSpPr>
          <p:cNvPr id="20487" name="Прямоугольник 6"/>
          <p:cNvSpPr>
            <a:spLocks noChangeArrowheads="1"/>
          </p:cNvSpPr>
          <p:nvPr/>
        </p:nvSpPr>
        <p:spPr bwMode="auto">
          <a:xfrm>
            <a:off x="142875" y="3000375"/>
            <a:ext cx="1928813" cy="738188"/>
          </a:xfrm>
          <a:prstGeom prst="rect">
            <a:avLst/>
          </a:prstGeom>
          <a:noFill/>
          <a:ln w="9525">
            <a:noFill/>
            <a:miter lim="800000"/>
            <a:headEnd/>
            <a:tailEnd/>
          </a:ln>
        </p:spPr>
        <p:txBody>
          <a:bodyPr>
            <a:spAutoFit/>
          </a:bodyPr>
          <a:lstStyle/>
          <a:p>
            <a:pPr algn="ctr"/>
            <a:r>
              <a:rPr lang="ru-RU" sz="1400" b="1" dirty="0">
                <a:solidFill>
                  <a:srgbClr val="993300"/>
                </a:solidFill>
              </a:rPr>
              <a:t>Карл Брюллов. Автопортрет. </a:t>
            </a:r>
            <a:br>
              <a:rPr lang="ru-RU" sz="1400" b="1" dirty="0">
                <a:solidFill>
                  <a:srgbClr val="993300"/>
                </a:solidFill>
              </a:rPr>
            </a:br>
            <a:r>
              <a:rPr lang="ru-RU" sz="1400" b="1" dirty="0">
                <a:solidFill>
                  <a:srgbClr val="993300"/>
                </a:solidFill>
              </a:rPr>
              <a:t>1848</a:t>
            </a:r>
            <a:r>
              <a:rPr lang="ru-RU" sz="1400" b="1" dirty="0">
                <a:solidFill>
                  <a:srgbClr val="744D26"/>
                </a:solidFill>
              </a:rPr>
              <a:t>.</a:t>
            </a:r>
            <a:endParaRPr lang="ru-RU" sz="1400" dirty="0">
              <a:solidFill>
                <a:srgbClr val="744D26"/>
              </a:solidFill>
            </a:endParaRPr>
          </a:p>
        </p:txBody>
      </p:sp>
      <p:sp>
        <p:nvSpPr>
          <p:cNvPr id="8" name="Прямоугольник 7"/>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3000"/>
                                  </p:stCondLst>
                                  <p:childTnLst>
                                    <p:set>
                                      <p:cBhvr>
                                        <p:cTn id="6" dur="1" fill="hold">
                                          <p:stCondLst>
                                            <p:cond delay="0"/>
                                          </p:stCondLst>
                                        </p:cTn>
                                        <p:tgtEl>
                                          <p:spTgt spid="20482"/>
                                        </p:tgtEl>
                                        <p:attrNameLst>
                                          <p:attrName>style.visibility</p:attrName>
                                        </p:attrNameLst>
                                      </p:cBhvr>
                                      <p:to>
                                        <p:strVal val="visible"/>
                                      </p:to>
                                    </p:set>
                                    <p:animEffect transition="in" filter="wipe(up)">
                                      <p:cBhvr>
                                        <p:cTn id="7" dur="3000"/>
                                        <p:tgtEl>
                                          <p:spTgt spid="20482"/>
                                        </p:tgtEl>
                                      </p:cBhvr>
                                    </p:animEffect>
                                  </p:childTnLst>
                                </p:cTn>
                              </p:par>
                            </p:childTnLst>
                          </p:cTn>
                        </p:par>
                        <p:par>
                          <p:cTn id="8" fill="hold">
                            <p:stCondLst>
                              <p:cond delay="6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descr="C:\Users\user\Desktop\Крамской\Брюллов Карл\Портрет писателя Н. В. Кукольника (1836), Государственная Третьяковская галерея, Москва   .jpg"/>
          <p:cNvPicPr>
            <a:picLocks noChangeAspect="1" noChangeArrowheads="1"/>
          </p:cNvPicPr>
          <p:nvPr/>
        </p:nvPicPr>
        <p:blipFill>
          <a:blip r:embed="rId2"/>
          <a:srcRect/>
          <a:stretch>
            <a:fillRect/>
          </a:stretch>
        </p:blipFill>
        <p:spPr bwMode="auto">
          <a:xfrm>
            <a:off x="285750" y="1357313"/>
            <a:ext cx="2571750" cy="3286125"/>
          </a:xfrm>
          <a:prstGeom prst="rect">
            <a:avLst/>
          </a:prstGeom>
          <a:noFill/>
          <a:ln w="9525">
            <a:noFill/>
            <a:miter lim="800000"/>
            <a:headEnd/>
            <a:tailEnd/>
          </a:ln>
        </p:spPr>
      </p:pic>
      <p:sp>
        <p:nvSpPr>
          <p:cNvPr id="21507"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21508" name="Rectangle 9"/>
          <p:cNvSpPr>
            <a:spLocks noChangeArrowheads="1"/>
          </p:cNvSpPr>
          <p:nvPr/>
        </p:nvSpPr>
        <p:spPr bwMode="auto">
          <a:xfrm>
            <a:off x="4140200" y="620713"/>
            <a:ext cx="4611688" cy="519112"/>
          </a:xfrm>
          <a:prstGeom prst="rect">
            <a:avLst/>
          </a:prstGeom>
          <a:noFill/>
          <a:ln w="9525">
            <a:noFill/>
            <a:miter lim="800000"/>
            <a:headEnd/>
            <a:tailEnd/>
          </a:ln>
        </p:spPr>
        <p:txBody>
          <a:bodyPr wrap="none">
            <a:spAutoFit/>
          </a:bodyPr>
          <a:lstStyle/>
          <a:p>
            <a:r>
              <a:rPr lang="ru-RU" sz="2800" b="1" dirty="0">
                <a:solidFill>
                  <a:srgbClr val="993300"/>
                </a:solidFill>
              </a:rPr>
              <a:t>Карл Петрович Брюллов</a:t>
            </a:r>
          </a:p>
        </p:txBody>
      </p:sp>
      <p:sp>
        <p:nvSpPr>
          <p:cNvPr id="2150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1510" name="Rectangle 3"/>
          <p:cNvSpPr>
            <a:spLocks noChangeArrowheads="1"/>
          </p:cNvSpPr>
          <p:nvPr/>
        </p:nvSpPr>
        <p:spPr bwMode="auto">
          <a:xfrm>
            <a:off x="3000375" y="1143000"/>
            <a:ext cx="5929313" cy="3540125"/>
          </a:xfrm>
          <a:prstGeom prst="rect">
            <a:avLst/>
          </a:prstGeom>
          <a:noFill/>
          <a:ln w="9525">
            <a:noFill/>
            <a:miter lim="800000"/>
            <a:headEnd/>
            <a:tailEnd/>
          </a:ln>
        </p:spPr>
        <p:txBody>
          <a:bodyPr anchor="ctr">
            <a:spAutoFit/>
          </a:bodyPr>
          <a:lstStyle/>
          <a:p>
            <a:pPr algn="just" eaLnBrk="0" hangingPunct="0"/>
            <a:r>
              <a:rPr lang="ru-RU" sz="1400" b="1" dirty="0" smtClean="0">
                <a:cs typeface="Times New Roman" pitchFamily="18" charset="0"/>
              </a:rPr>
              <a:t>   С </a:t>
            </a:r>
            <a:r>
              <a:rPr lang="ru-RU" sz="1400" b="1" dirty="0">
                <a:cs typeface="Times New Roman" pitchFamily="18" charset="0"/>
              </a:rPr>
              <a:t>поэтом и драматургом Нестором Кукольником (1809-1868) Брюллова свел М. Глинка, положивший на музыку несколько его стихотворений (особенно известно "Сомнение"). Втроем они образовали нечто вроде "братства", о котором по Петербургу ходило немало анекдотов. "Братья" часто устраивали шумные собрания с привлечением к ним более или менее близких людей, с разговорами о высоком. В 1830-е годы трагедии Кукольника пользовались шумным успехом, и драматург был всегда окружен толпой поклонников его дарования. Приступая к созданию этого портрета, Брюллов, как принято считать, хотел дать обобщенный образ "героя нашего времени", с множеством разнонаправленных душевных "векторов" и их "равнодействующей", которую можно определить как "романтическое сомнение". Этот портрет стал первым по-настоящему психологическим портретом в русской живописи.</a:t>
            </a:r>
            <a:endParaRPr lang="ru-RU" sz="1400" b="1" dirty="0"/>
          </a:p>
        </p:txBody>
      </p:sp>
      <p:sp>
        <p:nvSpPr>
          <p:cNvPr id="21511" name="Rectangle 4"/>
          <p:cNvSpPr>
            <a:spLocks noChangeArrowheads="1"/>
          </p:cNvSpPr>
          <p:nvPr/>
        </p:nvSpPr>
        <p:spPr bwMode="auto">
          <a:xfrm>
            <a:off x="357188" y="4786313"/>
            <a:ext cx="2500312" cy="523875"/>
          </a:xfrm>
          <a:prstGeom prst="rect">
            <a:avLst/>
          </a:prstGeom>
          <a:noFill/>
          <a:ln w="9525">
            <a:noFill/>
            <a:miter lim="800000"/>
            <a:headEnd/>
            <a:tailEnd/>
          </a:ln>
        </p:spPr>
        <p:txBody>
          <a:bodyPr anchor="ctr">
            <a:spAutoFit/>
          </a:bodyPr>
          <a:lstStyle/>
          <a:p>
            <a:pPr algn="ctr" eaLnBrk="0" hangingPunct="0"/>
            <a:r>
              <a:rPr lang="ru-RU" sz="1400" b="1" dirty="0">
                <a:solidFill>
                  <a:srgbClr val="993300"/>
                </a:solidFill>
                <a:cs typeface="Times New Roman" pitchFamily="18" charset="0"/>
              </a:rPr>
              <a:t>Портрет писателя</a:t>
            </a:r>
          </a:p>
          <a:p>
            <a:pPr algn="ctr" eaLnBrk="0" hangingPunct="0"/>
            <a:r>
              <a:rPr lang="ru-RU" sz="1400" b="1" dirty="0">
                <a:solidFill>
                  <a:srgbClr val="993300"/>
                </a:solidFill>
                <a:cs typeface="Times New Roman" pitchFamily="18" charset="0"/>
              </a:rPr>
              <a:t> Н. В. Кукольника. 1836. </a:t>
            </a:r>
            <a:endParaRPr lang="ru-RU" sz="1400" dirty="0">
              <a:solidFill>
                <a:srgbClr val="993300"/>
              </a:solidFill>
            </a:endParaRPr>
          </a:p>
        </p:txBody>
      </p:sp>
      <p:sp>
        <p:nvSpPr>
          <p:cNvPr id="21512" name="Прямоугольник 8"/>
          <p:cNvSpPr>
            <a:spLocks noChangeArrowheads="1"/>
          </p:cNvSpPr>
          <p:nvPr/>
        </p:nvSpPr>
        <p:spPr bwMode="auto">
          <a:xfrm>
            <a:off x="3000375" y="4643438"/>
            <a:ext cx="6000750" cy="1016000"/>
          </a:xfrm>
          <a:prstGeom prst="rect">
            <a:avLst/>
          </a:prstGeom>
          <a:noFill/>
          <a:ln w="9525">
            <a:noFill/>
            <a:miter lim="800000"/>
            <a:headEnd/>
            <a:tailEnd/>
          </a:ln>
        </p:spPr>
        <p:txBody>
          <a:bodyPr>
            <a:spAutoFit/>
          </a:bodyPr>
          <a:lstStyle/>
          <a:p>
            <a:pPr algn="just"/>
            <a:r>
              <a:rPr lang="ru-RU" sz="1200" b="1" dirty="0" smtClean="0">
                <a:solidFill>
                  <a:srgbClr val="993300"/>
                </a:solidFill>
              </a:rPr>
              <a:t>   Брюллов </a:t>
            </a:r>
            <a:r>
              <a:rPr lang="ru-RU" sz="1200" b="1" dirty="0">
                <a:solidFill>
                  <a:srgbClr val="993300"/>
                </a:solidFill>
              </a:rPr>
              <a:t>сохранил в портрете особенности облика Кукольника, с его длинным лицом, темными насупленными бровями, узкими глазами и сутулой фигурой. Но красота творческого состояния преобразила писателя. Опираясь на трость, романтически мечтательно сидит он на скамье, опустив голову.</a:t>
            </a:r>
          </a:p>
        </p:txBody>
      </p:sp>
      <p:sp>
        <p:nvSpPr>
          <p:cNvPr id="21513" name="Прямоугольник 9"/>
          <p:cNvSpPr>
            <a:spLocks noChangeArrowheads="1"/>
          </p:cNvSpPr>
          <p:nvPr/>
        </p:nvSpPr>
        <p:spPr bwMode="auto">
          <a:xfrm>
            <a:off x="285750" y="5586413"/>
            <a:ext cx="8715375" cy="1200150"/>
          </a:xfrm>
          <a:prstGeom prst="rect">
            <a:avLst/>
          </a:prstGeom>
          <a:noFill/>
          <a:ln w="9525">
            <a:noFill/>
            <a:miter lim="800000"/>
            <a:headEnd/>
            <a:tailEnd/>
          </a:ln>
        </p:spPr>
        <p:txBody>
          <a:bodyPr>
            <a:spAutoFit/>
          </a:bodyPr>
          <a:lstStyle/>
          <a:p>
            <a:pPr algn="just"/>
            <a:r>
              <a:rPr lang="ru-RU" sz="1200" b="1" dirty="0" smtClean="0">
                <a:solidFill>
                  <a:srgbClr val="993300"/>
                </a:solidFill>
              </a:rPr>
              <a:t>   Его </a:t>
            </a:r>
            <a:r>
              <a:rPr lang="ru-RU" sz="1200" b="1" dirty="0">
                <a:solidFill>
                  <a:srgbClr val="993300"/>
                </a:solidFill>
              </a:rPr>
              <a:t>бледное лицо, обрамленное прядями волос, с мягким блеском темных глав, высоким лбом и безвольными губами вызывает представление о возвышенном поэте. Есть какая-то недосказанность и таинственность в его облике, таящем неведомые чувства. Эту таинственность подчеркивает и погруженный в полутьму пейзаж с догорающим закатом. Сильным светом Брюллов выделяет лицо и руки Кукольника. Поместив источник света наверху, слева, он достигает с его помощью замечательной рельефности фигуры, точно окутанной мягкой световоздушной </a:t>
            </a:r>
            <a:r>
              <a:rPr lang="ru-RU" sz="1200" b="1" dirty="0" smtClean="0">
                <a:solidFill>
                  <a:srgbClr val="993300"/>
                </a:solidFill>
              </a:rPr>
              <a:t>средой.</a:t>
            </a:r>
            <a:endParaRPr lang="ru-RU" sz="1200" dirty="0">
              <a:solidFill>
                <a:srgbClr val="993300"/>
              </a:solidFill>
            </a:endParaRPr>
          </a:p>
        </p:txBody>
      </p:sp>
      <p:sp>
        <p:nvSpPr>
          <p:cNvPr id="10" name="Прямоугольник 9"/>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8000"/>
                                  </p:stCondLst>
                                  <p:childTnLst>
                                    <p:set>
                                      <p:cBhvr>
                                        <p:cTn id="6" dur="1" fill="hold">
                                          <p:stCondLst>
                                            <p:cond delay="0"/>
                                          </p:stCondLst>
                                        </p:cTn>
                                        <p:tgtEl>
                                          <p:spTgt spid="21512"/>
                                        </p:tgtEl>
                                        <p:attrNameLst>
                                          <p:attrName>style.visibility</p:attrName>
                                        </p:attrNameLst>
                                      </p:cBhvr>
                                      <p:to>
                                        <p:strVal val="visible"/>
                                      </p:to>
                                    </p:set>
                                    <p:animEffect transition="in" filter="wipe(up)">
                                      <p:cBhvr>
                                        <p:cTn id="7" dur="3000"/>
                                        <p:tgtEl>
                                          <p:spTgt spid="21512"/>
                                        </p:tgtEl>
                                      </p:cBhvr>
                                    </p:animEffect>
                                  </p:childTnLst>
                                </p:cTn>
                              </p:par>
                            </p:childTnLst>
                          </p:cTn>
                        </p:par>
                        <p:par>
                          <p:cTn id="8" fill="hold">
                            <p:stCondLst>
                              <p:cond delay="11000"/>
                            </p:stCondLst>
                            <p:childTnLst>
                              <p:par>
                                <p:cTn id="9" presetID="22" presetClass="entr" presetSubtype="1" fill="hold" grpId="0" nodeType="afterEffect">
                                  <p:stCondLst>
                                    <p:cond delay="0"/>
                                  </p:stCondLst>
                                  <p:childTnLst>
                                    <p:set>
                                      <p:cBhvr>
                                        <p:cTn id="10" dur="1" fill="hold">
                                          <p:stCondLst>
                                            <p:cond delay="0"/>
                                          </p:stCondLst>
                                        </p:cTn>
                                        <p:tgtEl>
                                          <p:spTgt spid="21513"/>
                                        </p:tgtEl>
                                        <p:attrNameLst>
                                          <p:attrName>style.visibility</p:attrName>
                                        </p:attrNameLst>
                                      </p:cBhvr>
                                      <p:to>
                                        <p:strVal val="visible"/>
                                      </p:to>
                                    </p:set>
                                    <p:animEffect transition="in" filter="wipe(up)">
                                      <p:cBhvr>
                                        <p:cTn id="11" dur="3000"/>
                                        <p:tgtEl>
                                          <p:spTgt spid="21513"/>
                                        </p:tgtEl>
                                      </p:cBhvr>
                                    </p:animEffect>
                                  </p:childTnLst>
                                </p:cTn>
                              </p:par>
                            </p:childTnLst>
                          </p:cTn>
                        </p:par>
                        <p:par>
                          <p:cTn id="12" fill="hold">
                            <p:stCondLst>
                              <p:cond delay="14000"/>
                            </p:stCondLst>
                            <p:childTnLst>
                              <p:par>
                                <p:cTn id="13" presetID="22" presetClass="entr" presetSubtype="4" fill="hold" grpId="0" nodeType="afterEffect" nodePh="1">
                                  <p:stCondLst>
                                    <p:cond delay="2000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7"/>
          <p:cNvPicPr>
            <a:picLocks noChangeAspect="1" noChangeArrowheads="1"/>
          </p:cNvPicPr>
          <p:nvPr/>
        </p:nvPicPr>
        <p:blipFill>
          <a:blip r:embed="rId2"/>
          <a:srcRect/>
          <a:stretch>
            <a:fillRect/>
          </a:stretch>
        </p:blipFill>
        <p:spPr bwMode="auto">
          <a:xfrm>
            <a:off x="0" y="500043"/>
            <a:ext cx="9144000" cy="6357958"/>
          </a:xfrm>
          <a:prstGeom prst="rect">
            <a:avLst/>
          </a:prstGeom>
          <a:noFill/>
          <a:ln w="9525">
            <a:noFill/>
            <a:miter lim="800000"/>
            <a:headEnd/>
            <a:tailEnd/>
          </a:ln>
        </p:spPr>
      </p:pic>
      <p:sp>
        <p:nvSpPr>
          <p:cNvPr id="3075" name="Rectangle 1"/>
          <p:cNvSpPr>
            <a:spLocks noChangeArrowheads="1"/>
          </p:cNvSpPr>
          <p:nvPr/>
        </p:nvSpPr>
        <p:spPr bwMode="auto">
          <a:xfrm>
            <a:off x="500063" y="855663"/>
            <a:ext cx="8143875" cy="6002337"/>
          </a:xfrm>
          <a:prstGeom prst="rect">
            <a:avLst/>
          </a:prstGeom>
          <a:noFill/>
          <a:ln w="9525">
            <a:noFill/>
            <a:miter lim="800000"/>
            <a:headEnd/>
            <a:tailEnd/>
          </a:ln>
        </p:spPr>
        <p:txBody>
          <a:bodyPr anchor="ctr">
            <a:spAutoFit/>
          </a:bodyPr>
          <a:lstStyle/>
          <a:p>
            <a:pPr algn="ctr" eaLnBrk="0" hangingPunct="0"/>
            <a:r>
              <a:rPr lang="ru-RU" sz="2400" b="1" i="1" dirty="0">
                <a:cs typeface="Times New Roman" pitchFamily="18" charset="0"/>
              </a:rPr>
              <a:t>С годами живопись становится нужнее, </a:t>
            </a:r>
            <a:br>
              <a:rPr lang="ru-RU" sz="2400" b="1" i="1" dirty="0">
                <a:cs typeface="Times New Roman" pitchFamily="18" charset="0"/>
              </a:rPr>
            </a:br>
            <a:r>
              <a:rPr lang="ru-RU" sz="2400" b="1" i="1" dirty="0">
                <a:cs typeface="Times New Roman" pitchFamily="18" charset="0"/>
              </a:rPr>
              <a:t>Все остальное ускользает и течет. </a:t>
            </a:r>
            <a:br>
              <a:rPr lang="ru-RU" sz="2400" b="1" i="1" dirty="0">
                <a:cs typeface="Times New Roman" pitchFamily="18" charset="0"/>
              </a:rPr>
            </a:br>
            <a:r>
              <a:rPr lang="ru-RU" sz="2400" b="1" i="1" dirty="0">
                <a:cs typeface="Times New Roman" pitchFamily="18" charset="0"/>
              </a:rPr>
              <a:t>Стареет сцена и театры вместе с нею, </a:t>
            </a:r>
            <a:br>
              <a:rPr lang="ru-RU" sz="2400" b="1" i="1" dirty="0">
                <a:cs typeface="Times New Roman" pitchFamily="18" charset="0"/>
              </a:rPr>
            </a:br>
            <a:r>
              <a:rPr lang="ru-RU" sz="2400" b="1" i="1" dirty="0">
                <a:cs typeface="Times New Roman" pitchFamily="18" charset="0"/>
              </a:rPr>
              <a:t>Кино и музыка иные, что ни год. </a:t>
            </a:r>
            <a:br>
              <a:rPr lang="ru-RU" sz="2400" b="1" i="1" dirty="0">
                <a:cs typeface="Times New Roman" pitchFamily="18" charset="0"/>
              </a:rPr>
            </a:br>
            <a:r>
              <a:rPr lang="ru-RU" sz="2400" b="1" i="1" dirty="0">
                <a:cs typeface="Times New Roman" pitchFamily="18" charset="0"/>
              </a:rPr>
              <a:t/>
            </a:r>
            <a:br>
              <a:rPr lang="ru-RU" sz="2400" b="1" i="1" dirty="0">
                <a:cs typeface="Times New Roman" pitchFamily="18" charset="0"/>
              </a:rPr>
            </a:br>
            <a:r>
              <a:rPr lang="ru-RU" sz="2400" b="1" i="1" dirty="0">
                <a:cs typeface="Times New Roman" pitchFamily="18" charset="0"/>
              </a:rPr>
              <a:t>Одна лишь живопись внушает нам надежду, </a:t>
            </a:r>
            <a:br>
              <a:rPr lang="ru-RU" sz="2400" b="1" i="1" dirty="0">
                <a:cs typeface="Times New Roman" pitchFamily="18" charset="0"/>
              </a:rPr>
            </a:br>
            <a:r>
              <a:rPr lang="ru-RU" sz="2400" b="1" i="1" dirty="0">
                <a:cs typeface="Times New Roman" pitchFamily="18" charset="0"/>
              </a:rPr>
              <a:t>Что неизменными останутся всегда </a:t>
            </a:r>
            <a:br>
              <a:rPr lang="ru-RU" sz="2400" b="1" i="1" dirty="0">
                <a:cs typeface="Times New Roman" pitchFamily="18" charset="0"/>
              </a:rPr>
            </a:br>
            <a:r>
              <a:rPr lang="ru-RU" sz="2400" b="1" i="1" dirty="0">
                <a:cs typeface="Times New Roman" pitchFamily="18" charset="0"/>
              </a:rPr>
              <a:t>И  эти складки у пророка на одежде,</a:t>
            </a:r>
            <a:br>
              <a:rPr lang="ru-RU" sz="2400" b="1" i="1" dirty="0">
                <a:cs typeface="Times New Roman" pitchFamily="18" charset="0"/>
              </a:rPr>
            </a:br>
            <a:r>
              <a:rPr lang="ru-RU" sz="2400" b="1" i="1" dirty="0">
                <a:cs typeface="Times New Roman" pitchFamily="18" charset="0"/>
              </a:rPr>
              <a:t>И эта серая в промоинах вода. </a:t>
            </a:r>
            <a:br>
              <a:rPr lang="ru-RU" sz="2400" b="1" i="1" dirty="0">
                <a:cs typeface="Times New Roman" pitchFamily="18" charset="0"/>
              </a:rPr>
            </a:br>
            <a:r>
              <a:rPr lang="ru-RU" sz="2400" b="1" i="1" dirty="0">
                <a:cs typeface="Times New Roman" pitchFamily="18" charset="0"/>
              </a:rPr>
              <a:t/>
            </a:r>
            <a:br>
              <a:rPr lang="ru-RU" sz="2400" b="1" i="1" dirty="0">
                <a:cs typeface="Times New Roman" pitchFamily="18" charset="0"/>
              </a:rPr>
            </a:br>
            <a:r>
              <a:rPr lang="ru-RU" sz="2400" b="1" i="1" dirty="0">
                <a:cs typeface="Times New Roman" pitchFamily="18" charset="0"/>
              </a:rPr>
              <a:t>И мироздания распавшиеся звенья </a:t>
            </a:r>
            <a:br>
              <a:rPr lang="ru-RU" sz="2400" b="1" i="1" dirty="0">
                <a:cs typeface="Times New Roman" pitchFamily="18" charset="0"/>
              </a:rPr>
            </a:br>
            <a:r>
              <a:rPr lang="ru-RU" sz="2400" b="1" i="1" dirty="0">
                <a:cs typeface="Times New Roman" pitchFamily="18" charset="0"/>
              </a:rPr>
              <a:t>Соединяются в музейной тишине, </a:t>
            </a:r>
            <a:br>
              <a:rPr lang="ru-RU" sz="2400" b="1" i="1" dirty="0">
                <a:cs typeface="Times New Roman" pitchFamily="18" charset="0"/>
              </a:rPr>
            </a:br>
            <a:r>
              <a:rPr lang="ru-RU" sz="2400" b="1" i="1" dirty="0">
                <a:cs typeface="Times New Roman" pitchFamily="18" charset="0"/>
              </a:rPr>
              <a:t>Где продлеваются летящие мгновенья, </a:t>
            </a:r>
            <a:br>
              <a:rPr lang="ru-RU" sz="2400" b="1" i="1" dirty="0">
                <a:cs typeface="Times New Roman" pitchFamily="18" charset="0"/>
              </a:rPr>
            </a:br>
            <a:r>
              <a:rPr lang="ru-RU" sz="2400" b="1" i="1" dirty="0">
                <a:cs typeface="Times New Roman" pitchFamily="18" charset="0"/>
              </a:rPr>
              <a:t>Запечатленные на сером полотне.</a:t>
            </a:r>
            <a:endParaRPr lang="ru-RU" sz="2400" dirty="0"/>
          </a:p>
          <a:p>
            <a:pPr algn="ctr" eaLnBrk="0" hangingPunct="0"/>
            <a:r>
              <a:rPr lang="ru-RU" sz="2400" b="1" i="1" dirty="0">
                <a:cs typeface="Times New Roman" pitchFamily="18" charset="0"/>
              </a:rPr>
              <a:t>                          </a:t>
            </a:r>
          </a:p>
          <a:p>
            <a:pPr algn="ctr" eaLnBrk="0" hangingPunct="0"/>
            <a:r>
              <a:rPr lang="ru-RU" sz="2400" b="1" i="1" dirty="0">
                <a:cs typeface="Times New Roman" pitchFamily="18" charset="0"/>
              </a:rPr>
              <a:t>                                                </a:t>
            </a:r>
            <a:r>
              <a:rPr lang="ru-RU" sz="1600" b="1" i="1" dirty="0">
                <a:cs typeface="Times New Roman" pitchFamily="18" charset="0"/>
              </a:rPr>
              <a:t>Александр </a:t>
            </a:r>
            <a:r>
              <a:rPr lang="ru-RU" sz="1600" b="1" i="1" dirty="0" err="1">
                <a:cs typeface="Times New Roman" pitchFamily="18" charset="0"/>
              </a:rPr>
              <a:t>Городницкий</a:t>
            </a:r>
            <a:endParaRPr lang="ru-RU" sz="1600" dirty="0"/>
          </a:p>
        </p:txBody>
      </p:sp>
      <p:sp>
        <p:nvSpPr>
          <p:cNvPr id="3076"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2295" name="Rectangle 7"/>
          <p:cNvSpPr>
            <a:spLocks noChangeArrowheads="1"/>
          </p:cNvSpPr>
          <p:nvPr/>
        </p:nvSpPr>
        <p:spPr bwMode="auto">
          <a:xfrm>
            <a:off x="468313" y="2636838"/>
            <a:ext cx="914400" cy="914400"/>
          </a:xfrm>
          <a:prstGeom prst="rect">
            <a:avLst/>
          </a:prstGeom>
          <a:noFill/>
          <a:ln w="9525">
            <a:noFill/>
            <a:miter lim="800000"/>
            <a:headEnd/>
            <a:tailEnd/>
          </a:ln>
        </p:spPr>
        <p:txBody>
          <a:bodyPr wrap="none" anchor="ctr"/>
          <a:lstStyle/>
          <a:p>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3075"/>
                                        </p:tgtEl>
                                        <p:attrNameLst>
                                          <p:attrName>style.visibility</p:attrName>
                                        </p:attrNameLst>
                                      </p:cBhvr>
                                      <p:to>
                                        <p:strVal val="visible"/>
                                      </p:to>
                                    </p:set>
                                    <p:animEffect transition="in" filter="wipe(up)">
                                      <p:cBhvr>
                                        <p:cTn id="7" dur="5000"/>
                                        <p:tgtEl>
                                          <p:spTgt spid="3075"/>
                                        </p:tgtEl>
                                      </p:cBhvr>
                                    </p:animEffect>
                                  </p:childTnLst>
                                </p:cTn>
                              </p:par>
                            </p:childTnLst>
                          </p:cTn>
                        </p:par>
                        <p:par>
                          <p:cTn id="8" fill="hold">
                            <p:stCondLst>
                              <p:cond delay="6000"/>
                            </p:stCondLst>
                            <p:childTnLst>
                              <p:par>
                                <p:cTn id="9" presetID="22" presetClass="entr" presetSubtype="4" fill="hold" grpId="0" nodeType="afterEffect" nodePh="1">
                                  <p:stCondLst>
                                    <p:cond delay="16000"/>
                                  </p:stCondLst>
                                  <p:endCondLst>
                                    <p:cond evt="begin" delay="0">
                                      <p:tn val="9"/>
                                    </p:cond>
                                  </p:endCondLst>
                                  <p:childTnLst>
                                    <p:set>
                                      <p:cBhvr>
                                        <p:cTn id="10" dur="1" fill="hold">
                                          <p:stCondLst>
                                            <p:cond delay="0"/>
                                          </p:stCondLst>
                                        </p:cTn>
                                        <p:tgtEl>
                                          <p:spTgt spid="12295"/>
                                        </p:tgtEl>
                                        <p:attrNameLst>
                                          <p:attrName>style.visibility</p:attrName>
                                        </p:attrNameLst>
                                      </p:cBhvr>
                                      <p:to>
                                        <p:strVal val="visible"/>
                                      </p:to>
                                    </p:set>
                                    <p:animEffect transition="in" filter="wipe(down)">
                                      <p:cBhvr>
                                        <p:cTn id="11"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122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22531" name="Rectangle 9"/>
          <p:cNvSpPr>
            <a:spLocks noChangeArrowheads="1"/>
          </p:cNvSpPr>
          <p:nvPr/>
        </p:nvSpPr>
        <p:spPr bwMode="auto">
          <a:xfrm>
            <a:off x="4140200" y="620713"/>
            <a:ext cx="4611688" cy="519112"/>
          </a:xfrm>
          <a:prstGeom prst="rect">
            <a:avLst/>
          </a:prstGeom>
          <a:noFill/>
          <a:ln w="9525">
            <a:noFill/>
            <a:miter lim="800000"/>
            <a:headEnd/>
            <a:tailEnd/>
          </a:ln>
        </p:spPr>
        <p:txBody>
          <a:bodyPr wrap="none">
            <a:spAutoFit/>
          </a:bodyPr>
          <a:lstStyle/>
          <a:p>
            <a:r>
              <a:rPr lang="ru-RU" sz="2800" b="1">
                <a:solidFill>
                  <a:srgbClr val="904406"/>
                </a:solidFill>
              </a:rPr>
              <a:t>Карл Петрович Брюллов</a:t>
            </a:r>
          </a:p>
        </p:txBody>
      </p:sp>
      <p:sp>
        <p:nvSpPr>
          <p:cNvPr id="22532" name="Rectangle 11"/>
          <p:cNvSpPr>
            <a:spLocks noChangeArrowheads="1"/>
          </p:cNvSpPr>
          <p:nvPr/>
        </p:nvSpPr>
        <p:spPr bwMode="auto">
          <a:xfrm>
            <a:off x="142844" y="4429132"/>
            <a:ext cx="3279166" cy="523220"/>
          </a:xfrm>
          <a:prstGeom prst="rect">
            <a:avLst/>
          </a:prstGeom>
          <a:noFill/>
          <a:ln w="9525">
            <a:noFill/>
            <a:miter lim="800000"/>
            <a:headEnd/>
            <a:tailEnd/>
          </a:ln>
        </p:spPr>
        <p:txBody>
          <a:bodyPr wrap="none" anchor="ctr">
            <a:spAutoFit/>
          </a:bodyPr>
          <a:lstStyle/>
          <a:p>
            <a:pPr algn="ctr" eaLnBrk="0" hangingPunct="0"/>
            <a:r>
              <a:rPr lang="ru-RU" sz="1400" b="1" dirty="0">
                <a:solidFill>
                  <a:srgbClr val="993300"/>
                </a:solidFill>
              </a:rPr>
              <a:t>Портрет баснописца И.А.Крылова.</a:t>
            </a:r>
            <a:r>
              <a:rPr lang="ru-RU" sz="1400" dirty="0">
                <a:solidFill>
                  <a:srgbClr val="993300"/>
                </a:solidFill>
              </a:rPr>
              <a:t/>
            </a:r>
            <a:br>
              <a:rPr lang="ru-RU" sz="1400" dirty="0">
                <a:solidFill>
                  <a:srgbClr val="993300"/>
                </a:solidFill>
              </a:rPr>
            </a:br>
            <a:r>
              <a:rPr lang="ru-RU" sz="1400" b="1" dirty="0">
                <a:solidFill>
                  <a:srgbClr val="993300"/>
                </a:solidFill>
              </a:rPr>
              <a:t>1839.</a:t>
            </a:r>
            <a:r>
              <a:rPr lang="ru-RU" sz="1400" dirty="0">
                <a:solidFill>
                  <a:srgbClr val="993300"/>
                </a:solidFill>
              </a:rPr>
              <a:t> </a:t>
            </a:r>
          </a:p>
        </p:txBody>
      </p:sp>
      <p:sp>
        <p:nvSpPr>
          <p:cNvPr id="22533" name="Rectangle 12"/>
          <p:cNvSpPr>
            <a:spLocks noChangeArrowheads="1"/>
          </p:cNvSpPr>
          <p:nvPr/>
        </p:nvSpPr>
        <p:spPr bwMode="auto">
          <a:xfrm>
            <a:off x="3571868" y="3714752"/>
            <a:ext cx="5329238" cy="1190625"/>
          </a:xfrm>
          <a:prstGeom prst="rect">
            <a:avLst/>
          </a:prstGeom>
          <a:noFill/>
          <a:ln w="9525">
            <a:noFill/>
            <a:miter lim="800000"/>
            <a:headEnd/>
            <a:tailEnd/>
          </a:ln>
        </p:spPr>
        <p:txBody>
          <a:bodyPr anchor="ctr">
            <a:spAutoFit/>
          </a:bodyPr>
          <a:lstStyle/>
          <a:p>
            <a:pPr algn="just" eaLnBrk="0" hangingPunct="0"/>
            <a:r>
              <a:rPr lang="ru-RU" b="1" dirty="0">
                <a:solidFill>
                  <a:srgbClr val="993300"/>
                </a:solidFill>
              </a:rPr>
              <a:t>Проницательный и прозорливый, Крылов словно смотрит вам в душу, и его житейская мудрость высвечивает все глубины и тайные струны вашего внутреннего мира. </a:t>
            </a:r>
          </a:p>
        </p:txBody>
      </p:sp>
      <p:sp>
        <p:nvSpPr>
          <p:cNvPr id="22534" name="Rectangle 13"/>
          <p:cNvSpPr>
            <a:spLocks noChangeArrowheads="1"/>
          </p:cNvSpPr>
          <p:nvPr/>
        </p:nvSpPr>
        <p:spPr bwMode="auto">
          <a:xfrm>
            <a:off x="3571868" y="1214422"/>
            <a:ext cx="5329238" cy="2586037"/>
          </a:xfrm>
          <a:prstGeom prst="rect">
            <a:avLst/>
          </a:prstGeom>
          <a:noFill/>
          <a:ln w="9525">
            <a:noFill/>
            <a:miter lim="800000"/>
            <a:headEnd/>
            <a:tailEnd/>
          </a:ln>
        </p:spPr>
        <p:txBody>
          <a:bodyPr anchor="ctr">
            <a:spAutoFit/>
          </a:bodyPr>
          <a:lstStyle/>
          <a:p>
            <a:pPr algn="just" eaLnBrk="0" hangingPunct="0"/>
            <a:r>
              <a:rPr lang="ru-RU" b="1" dirty="0"/>
              <a:t>Этот портрет, показывающий нам довольно необычного Крылова (его легендарного благодушия здесь и в помине нет), Брюллов написал стремительно - за один сеанс. Знаменитому баснописцу на нем 70 лет, но острый взгляд (Брюллов не однажды говорил, что его интересуют не глаза, а взгляд) обличает в нем человека очень живого. </a:t>
            </a:r>
          </a:p>
        </p:txBody>
      </p:sp>
      <p:pic>
        <p:nvPicPr>
          <p:cNvPr id="22535" name="Picture 14"/>
          <p:cNvPicPr>
            <a:picLocks noChangeAspect="1" noChangeArrowheads="1"/>
          </p:cNvPicPr>
          <p:nvPr/>
        </p:nvPicPr>
        <p:blipFill>
          <a:blip r:embed="rId2"/>
          <a:srcRect/>
          <a:stretch>
            <a:fillRect/>
          </a:stretch>
        </p:blipFill>
        <p:spPr bwMode="auto">
          <a:xfrm>
            <a:off x="142844" y="571480"/>
            <a:ext cx="3173412" cy="3816350"/>
          </a:xfrm>
          <a:prstGeom prst="rect">
            <a:avLst/>
          </a:prstGeom>
          <a:noFill/>
          <a:ln w="9525">
            <a:noFill/>
            <a:miter lim="800000"/>
            <a:headEnd/>
            <a:tailEnd/>
          </a:ln>
        </p:spPr>
      </p:pic>
      <p:sp>
        <p:nvSpPr>
          <p:cNvPr id="8" name="Прямоугольник 7"/>
          <p:cNvSpPr/>
          <p:nvPr/>
        </p:nvSpPr>
        <p:spPr>
          <a:xfrm>
            <a:off x="71438" y="4929198"/>
            <a:ext cx="8929718" cy="1815882"/>
          </a:xfrm>
          <a:prstGeom prst="rect">
            <a:avLst/>
          </a:prstGeom>
        </p:spPr>
        <p:txBody>
          <a:bodyPr wrap="square">
            <a:spAutoFit/>
          </a:bodyPr>
          <a:lstStyle/>
          <a:p>
            <a:pPr algn="just"/>
            <a:r>
              <a:rPr lang="ru-RU" sz="1400" b="1" dirty="0" smtClean="0">
                <a:solidFill>
                  <a:srgbClr val="993300"/>
                </a:solidFill>
                <a:latin typeface="Arial" pitchFamily="34" charset="0"/>
                <a:cs typeface="Arial" pitchFamily="34" charset="0"/>
              </a:rPr>
              <a:t>Иван Андреевич Крылов </a:t>
            </a:r>
            <a:r>
              <a:rPr lang="ru-RU" sz="1400" b="1" dirty="0" smtClean="0">
                <a:latin typeface="Arial" pitchFamily="34" charset="0"/>
                <a:cs typeface="Arial" pitchFamily="34" charset="0"/>
              </a:rPr>
              <a:t>- русский поэт, баснописец, переводчик, писатель. В молодости Крылов был известен прежде всего как писатель-сатирик, издатель сатирического журнала «Почта духов» и ходившей в списках пародийной трагикомедии «</a:t>
            </a:r>
            <a:r>
              <a:rPr lang="ru-RU" sz="1400" b="1" dirty="0" err="1" smtClean="0">
                <a:latin typeface="Arial" pitchFamily="34" charset="0"/>
                <a:cs typeface="Arial" pitchFamily="34" charset="0"/>
              </a:rPr>
              <a:t>Трумф</a:t>
            </a:r>
            <a:r>
              <a:rPr lang="ru-RU" sz="1400" b="1" dirty="0" smtClean="0">
                <a:latin typeface="Arial" pitchFamily="34" charset="0"/>
                <a:cs typeface="Arial" pitchFamily="34" charset="0"/>
              </a:rPr>
              <a:t>», высмеивавшей Павла I. Крылов является автором более 200 басен с 1809 по 1843 год, они вышли в свет в девяти частях и переиздавались очень большими по тем временам тиражами. В 1842 году его произведения вышли в немецком переводе. Сюжеты многих басен восходят к произведениям Эзопа и Лафонтена, хотя немало и оригинальных сюжетов. Многие выражения из басен Крылова стали крылатыми.</a:t>
            </a:r>
            <a:endParaRPr lang="ru-RU" sz="1400" b="1" dirty="0">
              <a:latin typeface="Arial" pitchFamily="34" charset="0"/>
              <a:cs typeface="Arial" pitchFamily="34" charset="0"/>
            </a:endParaRPr>
          </a:p>
        </p:txBody>
      </p:sp>
      <p:sp>
        <p:nvSpPr>
          <p:cNvPr id="9" name="Прямоугольник 8"/>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800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3000" fill="hold"/>
                                        <p:tgtEl>
                                          <p:spTgt spid="22533"/>
                                        </p:tgtEl>
                                        <p:attrNameLst>
                                          <p:attrName>ppt_w</p:attrName>
                                        </p:attrNameLst>
                                      </p:cBhvr>
                                      <p:tavLst>
                                        <p:tav tm="0">
                                          <p:val>
                                            <p:fltVal val="0"/>
                                          </p:val>
                                        </p:tav>
                                        <p:tav tm="100000">
                                          <p:val>
                                            <p:strVal val="#ppt_w"/>
                                          </p:val>
                                        </p:tav>
                                      </p:tavLst>
                                    </p:anim>
                                    <p:anim calcmode="lin" valueType="num">
                                      <p:cBhvr>
                                        <p:cTn id="8" dur="3000" fill="hold"/>
                                        <p:tgtEl>
                                          <p:spTgt spid="22533"/>
                                        </p:tgtEl>
                                        <p:attrNameLst>
                                          <p:attrName>ppt_h</p:attrName>
                                        </p:attrNameLst>
                                      </p:cBhvr>
                                      <p:tavLst>
                                        <p:tav tm="0">
                                          <p:val>
                                            <p:fltVal val="0"/>
                                          </p:val>
                                        </p:tav>
                                        <p:tav tm="100000">
                                          <p:val>
                                            <p:strVal val="#ppt_h"/>
                                          </p:val>
                                        </p:tav>
                                      </p:tavLst>
                                    </p:anim>
                                    <p:animEffect transition="in" filter="fade">
                                      <p:cBhvr>
                                        <p:cTn id="9" dur="3000"/>
                                        <p:tgtEl>
                                          <p:spTgt spid="22533"/>
                                        </p:tgtEl>
                                      </p:cBhvr>
                                    </p:animEffect>
                                  </p:childTnLst>
                                </p:cTn>
                              </p:par>
                            </p:childTnLst>
                          </p:cTn>
                        </p:par>
                        <p:par>
                          <p:cTn id="10" fill="hold">
                            <p:stCondLst>
                              <p:cond delay="11000"/>
                            </p:stCondLst>
                            <p:childTnLst>
                              <p:par>
                                <p:cTn id="11" presetID="22" presetClass="entr" presetSubtype="1" fill="hold" grpId="0" nodeType="afterEffect">
                                  <p:stCondLst>
                                    <p:cond delay="60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3000"/>
                                        <p:tgtEl>
                                          <p:spTgt spid="8"/>
                                        </p:tgtEl>
                                      </p:cBhvr>
                                    </p:animEffect>
                                  </p:childTnLst>
                                </p:cTn>
                              </p:par>
                            </p:childTnLst>
                          </p:cTn>
                        </p:par>
                        <p:par>
                          <p:cTn id="14" fill="hold">
                            <p:stCondLst>
                              <p:cond delay="20000"/>
                            </p:stCondLst>
                            <p:childTnLst>
                              <p:par>
                                <p:cTn id="15" presetID="22" presetClass="entr" presetSubtype="4" fill="hold" grpId="0" nodeType="afterEffect" nodePh="1">
                                  <p:stCondLst>
                                    <p:cond delay="1500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2" descr="C:\Users\user\Desktop\Крамской  и ДРугие\Крамской   фото    .jpg"/>
          <p:cNvPicPr>
            <a:picLocks noChangeAspect="1" noChangeArrowheads="1"/>
          </p:cNvPicPr>
          <p:nvPr/>
        </p:nvPicPr>
        <p:blipFill>
          <a:blip r:embed="rId2"/>
          <a:srcRect/>
          <a:stretch>
            <a:fillRect/>
          </a:stretch>
        </p:blipFill>
        <p:spPr bwMode="auto">
          <a:xfrm>
            <a:off x="214313" y="1428750"/>
            <a:ext cx="2236787" cy="2992438"/>
          </a:xfrm>
          <a:prstGeom prst="rect">
            <a:avLst/>
          </a:prstGeom>
          <a:noFill/>
          <a:ln w="9525">
            <a:noFill/>
            <a:miter lim="800000"/>
            <a:headEnd/>
            <a:tailEnd/>
          </a:ln>
        </p:spPr>
      </p:pic>
      <p:sp>
        <p:nvSpPr>
          <p:cNvPr id="23555"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23556" name="Прямоугольник 4"/>
          <p:cNvSpPr>
            <a:spLocks noChangeArrowheads="1"/>
          </p:cNvSpPr>
          <p:nvPr/>
        </p:nvSpPr>
        <p:spPr bwMode="auto">
          <a:xfrm>
            <a:off x="3906838" y="642938"/>
            <a:ext cx="5237162" cy="523875"/>
          </a:xfrm>
          <a:prstGeom prst="rect">
            <a:avLst/>
          </a:prstGeom>
          <a:noFill/>
          <a:ln w="9525">
            <a:noFill/>
            <a:miter lim="800000"/>
            <a:headEnd/>
            <a:tailEnd/>
          </a:ln>
        </p:spPr>
        <p:txBody>
          <a:bodyPr wrap="none">
            <a:spAutoFit/>
          </a:bodyPr>
          <a:lstStyle/>
          <a:p>
            <a:r>
              <a:rPr lang="ru-RU" sz="2800" b="1" dirty="0">
                <a:solidFill>
                  <a:srgbClr val="993300"/>
                </a:solidFill>
              </a:rPr>
              <a:t>Крамской Иван Николаевич </a:t>
            </a:r>
            <a:endParaRPr lang="ru-RU" sz="2800" dirty="0">
              <a:solidFill>
                <a:srgbClr val="993300"/>
              </a:solidFill>
            </a:endParaRPr>
          </a:p>
        </p:txBody>
      </p:sp>
      <p:sp>
        <p:nvSpPr>
          <p:cNvPr id="23557" name="Rectangle 2"/>
          <p:cNvSpPr>
            <a:spLocks noChangeArrowheads="1"/>
          </p:cNvSpPr>
          <p:nvPr/>
        </p:nvSpPr>
        <p:spPr bwMode="auto">
          <a:xfrm>
            <a:off x="2643188" y="1643063"/>
            <a:ext cx="6286500" cy="5048250"/>
          </a:xfrm>
          <a:prstGeom prst="rect">
            <a:avLst/>
          </a:prstGeom>
          <a:noFill/>
          <a:ln w="9525">
            <a:noFill/>
            <a:miter lim="800000"/>
            <a:headEnd/>
            <a:tailEnd/>
          </a:ln>
        </p:spPr>
        <p:txBody>
          <a:bodyPr anchor="ctr">
            <a:spAutoFit/>
          </a:bodyPr>
          <a:lstStyle/>
          <a:p>
            <a:pPr algn="just" eaLnBrk="0" hangingPunct="0"/>
            <a:endParaRPr lang="ru-RU" sz="1400" dirty="0">
              <a:solidFill>
                <a:srgbClr val="744D26"/>
              </a:solidFill>
            </a:endParaRPr>
          </a:p>
          <a:p>
            <a:pPr algn="just" eaLnBrk="0" hangingPunct="0"/>
            <a:r>
              <a:rPr lang="ru-RU" sz="1400" b="1" dirty="0">
                <a:cs typeface="Times New Roman" pitchFamily="18" charset="0"/>
              </a:rPr>
              <a:t>    «О, как я люблю живопись! Милая живопись! Я умру, если не постигну тебя хоть столько, сколько доступно моим способностям… Без живописи внутренняя моя жизнь не может существовать. Живопись! В разговоре о ней я воспламеняюсь до последней степени. Она исключительно занимает в это время все мое внутреннее существо - все мои умственные способности, одним словом, всего меня...». </a:t>
            </a:r>
            <a:endParaRPr lang="ru-RU" sz="1400" b="1" dirty="0"/>
          </a:p>
          <a:p>
            <a:pPr algn="just" eaLnBrk="0" hangingPunct="0"/>
            <a:r>
              <a:rPr lang="ru-RU" sz="1400" b="1" dirty="0">
                <a:cs typeface="Times New Roman" pitchFamily="18" charset="0"/>
              </a:rPr>
              <a:t>      Эта страстность, отразившаяся в «Современных записках И.Крамского»,  выковала из малообразованного самоучки человека, ставшего олицетворением целого поколения русских художников. Именно такой герой предстает перед зрителями в автопортрете 1867 года - собранный, сосредоточенный, готовый вступить на арену русской истории интеллигент-разночинец. Худое лицо аскета, рыжеватая бородка, длинные - почти до плеч - чуть взъерошенные волосы, небольшие, очень внимательные глаза, пронизывающие вас до самых глубин души. В грубоватых чертах лица - одухотворенность, но нет и малейшего следа претензии на «артистизм» богемного толка, порой проскальзывающий в фотопортретах Крамского ранней поры. Мы видим, какую огромную работу над собой проделал Крамской - художник и человек - менее чем за десятилетие. Как многие разночинцы, он «выбился в люди» без чьей бы то ни было поддержки, собственным трудом. </a:t>
            </a:r>
            <a:endParaRPr lang="ru-RU" sz="1400" b="1" dirty="0"/>
          </a:p>
        </p:txBody>
      </p:sp>
      <p:sp>
        <p:nvSpPr>
          <p:cNvPr id="23558" name="Прямоугольник 6"/>
          <p:cNvSpPr>
            <a:spLocks noChangeArrowheads="1"/>
          </p:cNvSpPr>
          <p:nvPr/>
        </p:nvSpPr>
        <p:spPr bwMode="auto">
          <a:xfrm>
            <a:off x="214313" y="4500563"/>
            <a:ext cx="2143125" cy="738187"/>
          </a:xfrm>
          <a:prstGeom prst="rect">
            <a:avLst/>
          </a:prstGeom>
          <a:noFill/>
          <a:ln w="9525">
            <a:noFill/>
            <a:miter lim="800000"/>
            <a:headEnd/>
            <a:tailEnd/>
          </a:ln>
        </p:spPr>
        <p:txBody>
          <a:bodyPr>
            <a:spAutoFit/>
          </a:bodyPr>
          <a:lstStyle/>
          <a:p>
            <a:pPr algn="ctr"/>
            <a:r>
              <a:rPr lang="ru-RU" sz="1400" b="1" dirty="0">
                <a:solidFill>
                  <a:srgbClr val="993300"/>
                </a:solidFill>
              </a:rPr>
              <a:t>Иван Крамской. Автопортрет. </a:t>
            </a:r>
            <a:br>
              <a:rPr lang="ru-RU" sz="1400" b="1" dirty="0">
                <a:solidFill>
                  <a:srgbClr val="993300"/>
                </a:solidFill>
              </a:rPr>
            </a:br>
            <a:r>
              <a:rPr lang="ru-RU" sz="1400" b="1" dirty="0">
                <a:solidFill>
                  <a:srgbClr val="993300"/>
                </a:solidFill>
              </a:rPr>
              <a:t>1867.</a:t>
            </a:r>
            <a:endParaRPr lang="ru-RU" sz="1400" dirty="0">
              <a:solidFill>
                <a:srgbClr val="993300"/>
              </a:solidFill>
            </a:endParaRPr>
          </a:p>
        </p:txBody>
      </p:sp>
      <p:sp>
        <p:nvSpPr>
          <p:cNvPr id="23559" name="Прямоугольник 6"/>
          <p:cNvSpPr>
            <a:spLocks noChangeArrowheads="1"/>
          </p:cNvSpPr>
          <p:nvPr/>
        </p:nvSpPr>
        <p:spPr bwMode="auto">
          <a:xfrm>
            <a:off x="2643188" y="1201738"/>
            <a:ext cx="6357937" cy="584200"/>
          </a:xfrm>
          <a:prstGeom prst="rect">
            <a:avLst/>
          </a:prstGeom>
          <a:noFill/>
          <a:ln w="9525">
            <a:noFill/>
            <a:miter lim="800000"/>
            <a:headEnd/>
            <a:tailEnd/>
          </a:ln>
        </p:spPr>
        <p:txBody>
          <a:bodyPr>
            <a:spAutoFit/>
          </a:bodyPr>
          <a:lstStyle/>
          <a:p>
            <a:pPr algn="just" eaLnBrk="0" hangingPunct="0"/>
            <a:r>
              <a:rPr lang="ru-RU" sz="1600" b="1" dirty="0">
                <a:solidFill>
                  <a:srgbClr val="993300"/>
                </a:solidFill>
              </a:rPr>
              <a:t>Крамской Иван Николаевич (1837–1887), русский художник жанровой, исторической и портретной живописи.</a:t>
            </a:r>
          </a:p>
        </p:txBody>
      </p:sp>
      <p:sp>
        <p:nvSpPr>
          <p:cNvPr id="8" name="Прямоугольник 7"/>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23557"/>
                                        </p:tgtEl>
                                        <p:attrNameLst>
                                          <p:attrName>style.visibility</p:attrName>
                                        </p:attrNameLst>
                                      </p:cBhvr>
                                      <p:to>
                                        <p:strVal val="visible"/>
                                      </p:to>
                                    </p:set>
                                    <p:animEffect transition="in" filter="wipe(up)">
                                      <p:cBhvr>
                                        <p:cTn id="7" dur="3000"/>
                                        <p:tgtEl>
                                          <p:spTgt spid="23557"/>
                                        </p:tgtEl>
                                      </p:cBhvr>
                                    </p:animEffect>
                                  </p:childTnLst>
                                </p:cTn>
                              </p:par>
                            </p:childTnLst>
                          </p:cTn>
                        </p:par>
                        <p:par>
                          <p:cTn id="8" fill="hold">
                            <p:stCondLst>
                              <p:cond delay="6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ru-RU" sz="1100">
                <a:latin typeface="Calibri" pitchFamily="34" charset="0"/>
                <a:cs typeface="Times New Roman" pitchFamily="18" charset="0"/>
              </a:rPr>
              <a:t>     </a:t>
            </a:r>
            <a:endParaRPr lang="ru-RU"/>
          </a:p>
        </p:txBody>
      </p:sp>
      <p:sp>
        <p:nvSpPr>
          <p:cNvPr id="24579" name="Rectangle 3"/>
          <p:cNvSpPr>
            <a:spLocks noChangeArrowheads="1"/>
          </p:cNvSpPr>
          <p:nvPr/>
        </p:nvSpPr>
        <p:spPr bwMode="auto">
          <a:xfrm>
            <a:off x="2928938" y="1428750"/>
            <a:ext cx="6021387" cy="4616450"/>
          </a:xfrm>
          <a:prstGeom prst="rect">
            <a:avLst/>
          </a:prstGeom>
          <a:noFill/>
          <a:ln w="9525">
            <a:noFill/>
            <a:miter lim="800000"/>
            <a:headEnd/>
            <a:tailEnd/>
          </a:ln>
        </p:spPr>
        <p:txBody>
          <a:bodyPr anchor="ctr">
            <a:spAutoFit/>
          </a:bodyPr>
          <a:lstStyle/>
          <a:p>
            <a:pPr algn="just" eaLnBrk="0" hangingPunct="0"/>
            <a:r>
              <a:rPr lang="ru-RU" sz="1400" b="1" dirty="0">
                <a:cs typeface="Times New Roman" pitchFamily="18" charset="0"/>
              </a:rPr>
              <a:t> </a:t>
            </a:r>
            <a:r>
              <a:rPr lang="ru-RU" sz="1400" b="1" dirty="0" smtClean="0">
                <a:cs typeface="Times New Roman" pitchFamily="18" charset="0"/>
              </a:rPr>
              <a:t>  В </a:t>
            </a:r>
            <a:r>
              <a:rPr lang="ru-RU" sz="1400" b="1" dirty="0">
                <a:cs typeface="Times New Roman" pitchFamily="18" charset="0"/>
              </a:rPr>
              <a:t>обширном ряду портретов Толстого, выполненных многими художниками, портрет работы И. Крамского </a:t>
            </a:r>
            <a:r>
              <a:rPr lang="ru-RU" sz="1400" b="1" dirty="0" smtClean="0">
                <a:cs typeface="Times New Roman" pitchFamily="18" charset="0"/>
              </a:rPr>
              <a:t>- </a:t>
            </a:r>
            <a:r>
              <a:rPr lang="ru-RU" sz="1400" b="1" dirty="0">
                <a:cs typeface="Times New Roman" pitchFamily="18" charset="0"/>
              </a:rPr>
              <a:t>один из лучших. Портрет выполнен в спокойной темноватой живописной гамме. Толстой  в своей просторной серовато-синей рубахе-блузе  сидит на просторном стуле, со сложенными на коленях руками. Композиция предельно проста, фон спокойный, нейтральный, ничто не заслоняет главного – выразительной головы Толстого с "мужицкими" чертами его типично русского лица и умными, проницательными глазами. Работа над портретом длилась менее месяца. И все это время между Толстым и Крамским шли оживленные разговоры об искусстве и жизни. Личность Толстого увлекла Крамского своей целеустремленностью, энергией, волей, могучим аналитическим умом и простотой внешнего облика: "На гения смахивает!" </a:t>
            </a:r>
            <a:r>
              <a:rPr lang="ru-RU" sz="1400" b="1" dirty="0" smtClean="0">
                <a:cs typeface="Times New Roman" pitchFamily="18" charset="0"/>
              </a:rPr>
              <a:t>- </a:t>
            </a:r>
            <a:r>
              <a:rPr lang="ru-RU" sz="1400" b="1" dirty="0">
                <a:cs typeface="Times New Roman" pitchFamily="18" charset="0"/>
              </a:rPr>
              <a:t>говорил Крамской. Толстой и сам чрезвычайно заинтересовался беседами с Крамским и личностью художника, с интересом наблюдал и изучал его. Впечатления от этих бесед и наблюдений он, несомненно, использовал при создании образа художника Михайлова в романе "Анна Каренина", над которым в ту пору работал. Образ Михайлова отражает взгляды Крамского и даже сохраняет его облик.</a:t>
            </a:r>
            <a:endParaRPr lang="ru-RU" sz="1400" b="1" dirty="0"/>
          </a:p>
        </p:txBody>
      </p:sp>
      <p:sp>
        <p:nvSpPr>
          <p:cNvPr id="24580"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24581" name="Rectangle 4"/>
          <p:cNvSpPr>
            <a:spLocks noChangeArrowheads="1"/>
          </p:cNvSpPr>
          <p:nvPr/>
        </p:nvSpPr>
        <p:spPr bwMode="auto">
          <a:xfrm>
            <a:off x="285750" y="4786313"/>
            <a:ext cx="2428875" cy="523220"/>
          </a:xfrm>
          <a:prstGeom prst="rect">
            <a:avLst/>
          </a:prstGeom>
          <a:noFill/>
          <a:ln w="9525">
            <a:noFill/>
            <a:miter lim="800000"/>
            <a:headEnd/>
            <a:tailEnd/>
          </a:ln>
        </p:spPr>
        <p:txBody>
          <a:bodyPr anchor="ctr">
            <a:spAutoFit/>
          </a:bodyPr>
          <a:lstStyle/>
          <a:p>
            <a:pPr algn="ctr" eaLnBrk="0" hangingPunct="0"/>
            <a:r>
              <a:rPr lang="ru-RU" sz="1400" b="1" dirty="0">
                <a:solidFill>
                  <a:srgbClr val="993300"/>
                </a:solidFill>
                <a:latin typeface="Arial" pitchFamily="34" charset="0"/>
                <a:cs typeface="Arial" pitchFamily="34" charset="0"/>
              </a:rPr>
              <a:t>И.Н.Крамской. Портрет Л.Н.Толстого, 1873 г. </a:t>
            </a:r>
            <a:endParaRPr lang="ru-RU" sz="1400" dirty="0">
              <a:solidFill>
                <a:srgbClr val="993300"/>
              </a:solidFill>
              <a:latin typeface="Arial" pitchFamily="34" charset="0"/>
              <a:cs typeface="Arial" pitchFamily="34" charset="0"/>
            </a:endParaRPr>
          </a:p>
        </p:txBody>
      </p:sp>
      <p:sp>
        <p:nvSpPr>
          <p:cNvPr id="24582" name="Прямоугольник 7"/>
          <p:cNvSpPr>
            <a:spLocks noChangeArrowheads="1"/>
          </p:cNvSpPr>
          <p:nvPr/>
        </p:nvSpPr>
        <p:spPr bwMode="auto">
          <a:xfrm>
            <a:off x="3906838" y="642938"/>
            <a:ext cx="5237162" cy="523875"/>
          </a:xfrm>
          <a:prstGeom prst="rect">
            <a:avLst/>
          </a:prstGeom>
          <a:noFill/>
          <a:ln w="9525">
            <a:noFill/>
            <a:miter lim="800000"/>
            <a:headEnd/>
            <a:tailEnd/>
          </a:ln>
        </p:spPr>
        <p:txBody>
          <a:bodyPr wrap="none">
            <a:spAutoFit/>
          </a:bodyPr>
          <a:lstStyle/>
          <a:p>
            <a:r>
              <a:rPr lang="ru-RU" sz="2800" b="1" dirty="0">
                <a:solidFill>
                  <a:srgbClr val="993300"/>
                </a:solidFill>
              </a:rPr>
              <a:t>Крамской Иван Николаевич </a:t>
            </a:r>
            <a:endParaRPr lang="ru-RU" sz="2800" dirty="0">
              <a:solidFill>
                <a:srgbClr val="993300"/>
              </a:solidFill>
            </a:endParaRPr>
          </a:p>
        </p:txBody>
      </p:sp>
      <p:sp>
        <p:nvSpPr>
          <p:cNvPr id="8" name="Прямоугольник 7"/>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6" name="Picture 2"/>
          <p:cNvPicPr>
            <a:picLocks noChangeAspect="1" noChangeArrowheads="1"/>
          </p:cNvPicPr>
          <p:nvPr/>
        </p:nvPicPr>
        <p:blipFill>
          <a:blip r:embed="rId2"/>
          <a:srcRect/>
          <a:stretch>
            <a:fillRect/>
          </a:stretch>
        </p:blipFill>
        <p:spPr bwMode="auto">
          <a:xfrm>
            <a:off x="214282" y="1285860"/>
            <a:ext cx="2659767" cy="3277213"/>
          </a:xfrm>
          <a:prstGeom prst="rect">
            <a:avLst/>
          </a:prstGeom>
          <a:noFill/>
          <a:ln w="9525">
            <a:noFill/>
            <a:miter lim="800000"/>
            <a:headEnd/>
            <a:tailEnd/>
          </a:ln>
          <a:effectLst/>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0"/>
                                  </p:stCondLst>
                                  <p:childTnLst>
                                    <p:set>
                                      <p:cBhvr>
                                        <p:cTn id="6" dur="1" fill="hold">
                                          <p:stCondLst>
                                            <p:cond delay="0"/>
                                          </p:stCondLst>
                                        </p:cTn>
                                        <p:tgtEl>
                                          <p:spTgt spid="24579"/>
                                        </p:tgtEl>
                                        <p:attrNameLst>
                                          <p:attrName>style.visibility</p:attrName>
                                        </p:attrNameLst>
                                      </p:cBhvr>
                                      <p:to>
                                        <p:strVal val="visible"/>
                                      </p:to>
                                    </p:set>
                                    <p:animEffect transition="in" filter="wipe(up)">
                                      <p:cBhvr>
                                        <p:cTn id="7" dur="3000"/>
                                        <p:tgtEl>
                                          <p:spTgt spid="24579"/>
                                        </p:tgtEl>
                                      </p:cBhvr>
                                    </p:animEffect>
                                  </p:childTnLst>
                                </p:cTn>
                              </p:par>
                            </p:childTnLst>
                          </p:cTn>
                        </p:par>
                        <p:par>
                          <p:cTn id="8" fill="hold">
                            <p:stCondLst>
                              <p:cond delay="55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25603" name="Прямоугольник 2"/>
          <p:cNvSpPr>
            <a:spLocks noChangeArrowheads="1"/>
          </p:cNvSpPr>
          <p:nvPr/>
        </p:nvSpPr>
        <p:spPr bwMode="auto">
          <a:xfrm>
            <a:off x="3906838" y="642938"/>
            <a:ext cx="5237162" cy="523875"/>
          </a:xfrm>
          <a:prstGeom prst="rect">
            <a:avLst/>
          </a:prstGeom>
          <a:noFill/>
          <a:ln w="9525">
            <a:noFill/>
            <a:miter lim="800000"/>
            <a:headEnd/>
            <a:tailEnd/>
          </a:ln>
        </p:spPr>
        <p:txBody>
          <a:bodyPr wrap="none">
            <a:spAutoFit/>
          </a:bodyPr>
          <a:lstStyle/>
          <a:p>
            <a:r>
              <a:rPr lang="ru-RU" sz="2800" b="1" dirty="0">
                <a:solidFill>
                  <a:srgbClr val="993300"/>
                </a:solidFill>
              </a:rPr>
              <a:t>Крамской Иван Николаевич </a:t>
            </a:r>
            <a:endParaRPr lang="ru-RU" sz="2800" dirty="0">
              <a:solidFill>
                <a:srgbClr val="993300"/>
              </a:solidFill>
            </a:endParaRPr>
          </a:p>
        </p:txBody>
      </p:sp>
      <p:sp>
        <p:nvSpPr>
          <p:cNvPr id="25605" name="Прямоугольник 4"/>
          <p:cNvSpPr>
            <a:spLocks noChangeArrowheads="1"/>
          </p:cNvSpPr>
          <p:nvPr/>
        </p:nvSpPr>
        <p:spPr bwMode="auto">
          <a:xfrm>
            <a:off x="214282" y="4429132"/>
            <a:ext cx="2533515" cy="523220"/>
          </a:xfrm>
          <a:prstGeom prst="rect">
            <a:avLst/>
          </a:prstGeom>
          <a:noFill/>
          <a:ln w="9525">
            <a:noFill/>
            <a:miter lim="800000"/>
            <a:headEnd/>
            <a:tailEnd/>
          </a:ln>
        </p:spPr>
        <p:txBody>
          <a:bodyPr wrap="none">
            <a:spAutoFit/>
          </a:bodyPr>
          <a:lstStyle/>
          <a:p>
            <a:pPr algn="ctr"/>
            <a:r>
              <a:rPr lang="ru-RU" sz="1400" b="1" dirty="0">
                <a:solidFill>
                  <a:srgbClr val="993300"/>
                </a:solidFill>
              </a:rPr>
              <a:t>Портрет </a:t>
            </a:r>
            <a:r>
              <a:rPr lang="ru-RU" sz="1400" b="1" dirty="0" smtClean="0">
                <a:solidFill>
                  <a:srgbClr val="993300"/>
                </a:solidFill>
              </a:rPr>
              <a:t>А.С . </a:t>
            </a:r>
            <a:r>
              <a:rPr lang="ru-RU" sz="1400" b="1" dirty="0" err="1" smtClean="0">
                <a:solidFill>
                  <a:srgbClr val="993300"/>
                </a:solidFill>
              </a:rPr>
              <a:t>Грибоедова</a:t>
            </a:r>
            <a:r>
              <a:rPr lang="ru-RU" sz="1400" b="1" dirty="0">
                <a:solidFill>
                  <a:srgbClr val="993300"/>
                </a:solidFill>
              </a:rPr>
              <a:t>.</a:t>
            </a:r>
          </a:p>
          <a:p>
            <a:pPr algn="ctr"/>
            <a:r>
              <a:rPr lang="ru-RU" sz="1400" b="1" dirty="0">
                <a:solidFill>
                  <a:srgbClr val="993300"/>
                </a:solidFill>
              </a:rPr>
              <a:t>1873 г.</a:t>
            </a:r>
            <a:r>
              <a:rPr lang="ru-RU" sz="1400" dirty="0">
                <a:solidFill>
                  <a:srgbClr val="993300"/>
                </a:solidFill>
              </a:rPr>
              <a:t> </a:t>
            </a:r>
          </a:p>
        </p:txBody>
      </p:sp>
      <p:sp>
        <p:nvSpPr>
          <p:cNvPr id="25606" name="Rectangle 5"/>
          <p:cNvSpPr>
            <a:spLocks noChangeArrowheads="1"/>
          </p:cNvSpPr>
          <p:nvPr/>
        </p:nvSpPr>
        <p:spPr bwMode="auto">
          <a:xfrm>
            <a:off x="2714625" y="1103313"/>
            <a:ext cx="6072188" cy="5262562"/>
          </a:xfrm>
          <a:prstGeom prst="rect">
            <a:avLst/>
          </a:prstGeom>
          <a:noFill/>
          <a:ln w="9525">
            <a:noFill/>
            <a:miter lim="800000"/>
            <a:headEnd/>
            <a:tailEnd/>
          </a:ln>
        </p:spPr>
        <p:txBody>
          <a:bodyPr anchor="ctr">
            <a:spAutoFit/>
          </a:bodyPr>
          <a:lstStyle/>
          <a:p>
            <a:pPr algn="just" eaLnBrk="0" hangingPunct="0"/>
            <a:r>
              <a:rPr lang="ru-RU" sz="1600" b="1" dirty="0">
                <a:latin typeface="Calibri" pitchFamily="34" charset="0"/>
                <a:cs typeface="Times New Roman" pitchFamily="18" charset="0"/>
              </a:rPr>
              <a:t>     Рассказывая историю создания портрета, М. И. </a:t>
            </a:r>
            <a:r>
              <a:rPr lang="ru-RU" sz="1600" b="1" dirty="0" err="1">
                <a:latin typeface="Calibri" pitchFamily="34" charset="0"/>
                <a:cs typeface="Times New Roman" pitchFamily="18" charset="0"/>
              </a:rPr>
              <a:t>Семевский</a:t>
            </a:r>
            <a:r>
              <a:rPr lang="ru-RU" sz="1600" b="1" dirty="0">
                <a:latin typeface="Calibri" pitchFamily="34" charset="0"/>
                <a:cs typeface="Times New Roman" pitchFamily="18" charset="0"/>
              </a:rPr>
              <a:t>, издатель журнала "Русская Старина", близко знакомый с Крамским, писал: "Пересмотрев и сличив между собой все гравированные портреты </a:t>
            </a:r>
            <a:r>
              <a:rPr lang="ru-RU" sz="1600" b="1" dirty="0" err="1">
                <a:latin typeface="Calibri" pitchFamily="34" charset="0"/>
                <a:cs typeface="Times New Roman" pitchFamily="18" charset="0"/>
              </a:rPr>
              <a:t>Грибоедова</a:t>
            </a:r>
            <a:r>
              <a:rPr lang="ru-RU" sz="1600" b="1" dirty="0">
                <a:latin typeface="Calibri" pitchFamily="34" charset="0"/>
                <a:cs typeface="Times New Roman" pitchFamily="18" charset="0"/>
              </a:rPr>
              <a:t>, Крамской принужден был остановиться на литографированном портрете, приложенном к изданному Е. </a:t>
            </a:r>
            <a:r>
              <a:rPr lang="ru-RU" sz="1600" b="1" dirty="0" err="1">
                <a:latin typeface="Calibri" pitchFamily="34" charset="0"/>
                <a:cs typeface="Times New Roman" pitchFamily="18" charset="0"/>
              </a:rPr>
              <a:t>Серчевским</a:t>
            </a:r>
            <a:r>
              <a:rPr lang="ru-RU" sz="1600" b="1" dirty="0">
                <a:latin typeface="Calibri" pitchFamily="34" charset="0"/>
                <a:cs typeface="Times New Roman" pitchFamily="18" charset="0"/>
              </a:rPr>
              <a:t> "Собранию сочинений </a:t>
            </a:r>
            <a:r>
              <a:rPr lang="ru-RU" sz="1600" b="1" dirty="0" err="1">
                <a:latin typeface="Calibri" pitchFamily="34" charset="0"/>
                <a:cs typeface="Times New Roman" pitchFamily="18" charset="0"/>
              </a:rPr>
              <a:t>Грибоедова</a:t>
            </a:r>
            <a:r>
              <a:rPr lang="ru-RU" sz="1600" b="1" dirty="0">
                <a:latin typeface="Calibri" pitchFamily="34" charset="0"/>
                <a:cs typeface="Times New Roman" pitchFamily="18" charset="0"/>
              </a:rPr>
              <a:t>" и снятом с акварели, рисованной по памяти артистом П. А. Каратыгиным. Сличив с этой литографией еще миниатюрный портрет на слоновой кости, снятый П. А. Каратыгиным с </a:t>
            </a:r>
            <a:r>
              <a:rPr lang="ru-RU" sz="1600" b="1" dirty="0" err="1">
                <a:latin typeface="Calibri" pitchFamily="34" charset="0"/>
                <a:cs typeface="Times New Roman" pitchFamily="18" charset="0"/>
              </a:rPr>
              <a:t>Грибоедова</a:t>
            </a:r>
            <a:r>
              <a:rPr lang="ru-RU" sz="1600" b="1" dirty="0">
                <a:latin typeface="Calibri" pitchFamily="34" charset="0"/>
                <a:cs typeface="Times New Roman" pitchFamily="18" charset="0"/>
              </a:rPr>
              <a:t>, художник на основании этих данных превосходно исполненным произведением постарался разрешить задачу трудную – написать </a:t>
            </a:r>
            <a:r>
              <a:rPr lang="ru-RU" sz="1600" b="1" i="1" dirty="0">
                <a:latin typeface="Calibri" pitchFamily="34" charset="0"/>
                <a:cs typeface="Times New Roman" pitchFamily="18" charset="0"/>
              </a:rPr>
              <a:t>первый</a:t>
            </a:r>
            <a:r>
              <a:rPr lang="ru-RU" sz="1600" b="1" dirty="0">
                <a:latin typeface="Calibri" pitchFamily="34" charset="0"/>
                <a:cs typeface="Times New Roman" pitchFamily="18" charset="0"/>
              </a:rPr>
              <a:t> действительно схожий портрет автора "Горя от ума". Руководствуясь изустным рассказом П. А. Каратыгина о наружности </a:t>
            </a:r>
            <a:r>
              <a:rPr lang="ru-RU" sz="1600" b="1" dirty="0" err="1">
                <a:latin typeface="Calibri" pitchFamily="34" charset="0"/>
                <a:cs typeface="Times New Roman" pitchFamily="18" charset="0"/>
              </a:rPr>
              <a:t>Грибоедова</a:t>
            </a:r>
            <a:r>
              <a:rPr lang="ru-RU" sz="1600" b="1" dirty="0">
                <a:latin typeface="Calibri" pitchFamily="34" charset="0"/>
                <a:cs typeface="Times New Roman" pitchFamily="18" charset="0"/>
              </a:rPr>
              <a:t>, Крамской писал как бы "под диктовку" и воскресил талантливою кистью</a:t>
            </a:r>
            <a:r>
              <a:rPr lang="ru-RU" sz="1600" b="1" dirty="0">
                <a:cs typeface="Times New Roman" pitchFamily="18" charset="0"/>
              </a:rPr>
              <a:t> </a:t>
            </a:r>
            <a:r>
              <a:rPr lang="ru-RU" sz="1600" b="1" dirty="0">
                <a:latin typeface="Calibri" pitchFamily="34" charset="0"/>
                <a:cs typeface="Times New Roman" pitchFamily="18" charset="0"/>
              </a:rPr>
              <a:t>наружность славного писателя. Желая проверить себя и убедиться, действительно ли ему удалось уловить сходство, цвет и выражение лица, художник показывал портрет еще на мольберте некоторым лицам, лично знавшим </a:t>
            </a:r>
            <a:r>
              <a:rPr lang="ru-RU" sz="1600" b="1" dirty="0" err="1">
                <a:latin typeface="Calibri" pitchFamily="34" charset="0"/>
                <a:cs typeface="Times New Roman" pitchFamily="18" charset="0"/>
              </a:rPr>
              <a:t>Грибоедова</a:t>
            </a:r>
            <a:r>
              <a:rPr lang="ru-RU" sz="1600" b="1" dirty="0">
                <a:latin typeface="Calibri" pitchFamily="34" charset="0"/>
                <a:cs typeface="Times New Roman" pitchFamily="18" charset="0"/>
              </a:rPr>
              <a:t>, и все они были поражены удивительным сходством и тем выражением ума и грации, которым дышали черты </a:t>
            </a:r>
            <a:r>
              <a:rPr lang="ru-RU" sz="1600" b="1" dirty="0" err="1">
                <a:latin typeface="Calibri" pitchFamily="34" charset="0"/>
                <a:cs typeface="Times New Roman" pitchFamily="18" charset="0"/>
              </a:rPr>
              <a:t>Грибоедова</a:t>
            </a:r>
            <a:r>
              <a:rPr lang="ru-RU" sz="1600" b="1" dirty="0">
                <a:latin typeface="Calibri" pitchFamily="34"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214282" y="1571612"/>
            <a:ext cx="2387813" cy="2728929"/>
          </a:xfrm>
          <a:prstGeom prst="rect">
            <a:avLst/>
          </a:prstGeom>
          <a:noFill/>
          <a:ln w="9525">
            <a:noFill/>
            <a:miter lim="800000"/>
            <a:headEnd/>
            <a:tailEnd/>
          </a:ln>
          <a:effectLst/>
        </p:spPr>
      </p:pic>
      <p:sp>
        <p:nvSpPr>
          <p:cNvPr id="8" name="Прямоугольник 7"/>
          <p:cNvSpPr/>
          <p:nvPr/>
        </p:nvSpPr>
        <p:spPr>
          <a:xfrm>
            <a:off x="357158" y="521495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0"/>
                                  </p:stCondLst>
                                  <p:childTnLst>
                                    <p:set>
                                      <p:cBhvr>
                                        <p:cTn id="6" dur="1" fill="hold">
                                          <p:stCondLst>
                                            <p:cond delay="0"/>
                                          </p:stCondLst>
                                        </p:cTn>
                                        <p:tgtEl>
                                          <p:spTgt spid="25606"/>
                                        </p:tgtEl>
                                        <p:attrNameLst>
                                          <p:attrName>style.visibility</p:attrName>
                                        </p:attrNameLst>
                                      </p:cBhvr>
                                      <p:to>
                                        <p:strVal val="visible"/>
                                      </p:to>
                                    </p:set>
                                    <p:animEffect transition="in" filter="wipe(up)">
                                      <p:cBhvr>
                                        <p:cTn id="7" dur="3000"/>
                                        <p:tgtEl>
                                          <p:spTgt spid="2560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nodePh="1">
                                  <p:stCondLst>
                                    <p:cond delay="1950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1"/>
          <p:cNvSpPr>
            <a:spLocks noChangeArrowheads="1"/>
          </p:cNvSpPr>
          <p:nvPr/>
        </p:nvSpPr>
        <p:spPr bwMode="auto">
          <a:xfrm>
            <a:off x="3000375" y="1214438"/>
            <a:ext cx="5929313" cy="2892425"/>
          </a:xfrm>
          <a:prstGeom prst="rect">
            <a:avLst/>
          </a:prstGeom>
          <a:noFill/>
          <a:ln w="9525">
            <a:noFill/>
            <a:miter lim="800000"/>
            <a:headEnd/>
            <a:tailEnd/>
          </a:ln>
        </p:spPr>
        <p:txBody>
          <a:bodyPr anchor="ctr">
            <a:spAutoFit/>
          </a:bodyPr>
          <a:lstStyle/>
          <a:p>
            <a:pPr algn="just" eaLnBrk="0" hangingPunct="0"/>
            <a:r>
              <a:rPr lang="ru-RU" sz="1400" b="1" dirty="0" smtClean="0">
                <a:cs typeface="Times New Roman" pitchFamily="18" charset="0"/>
              </a:rPr>
              <a:t>   Николай </a:t>
            </a:r>
            <a:r>
              <a:rPr lang="ru-RU" sz="1400" b="1" dirty="0">
                <a:cs typeface="Times New Roman" pitchFamily="18" charset="0"/>
              </a:rPr>
              <a:t>Алексеевич Некрасов </a:t>
            </a:r>
            <a:r>
              <a:rPr lang="ru-RU" sz="1200" b="1" dirty="0">
                <a:cs typeface="Times New Roman" pitchFamily="18" charset="0"/>
              </a:rPr>
              <a:t>был тяжело  болен и уже не вставал с постели. Он понимал, что болезнь его смертельна, торопился завершить начатое, писал свои «Последние песни» Работать Крамской мог только урывками по десять-пятнадцать минут в день. Сначала он решил писать его в постели, но через неделю сообщил </a:t>
            </a:r>
            <a:r>
              <a:rPr lang="ru-RU" sz="1200" b="1" i="1" dirty="0">
                <a:cs typeface="Times New Roman" pitchFamily="18" charset="0"/>
              </a:rPr>
              <a:t>Третьякову</a:t>
            </a:r>
            <a:r>
              <a:rPr lang="ru-RU" sz="1200" b="1" dirty="0">
                <a:cs typeface="Times New Roman" pitchFamily="18" charset="0"/>
              </a:rPr>
              <a:t>: «Когда я начал портрет, то убедился сейчас же, что так сделать его, как я полагал, на подушках, нельзя, да и все окружающие восстали, говорят - это немыслимо, к нему нейдет, что Некрасова даже в халате себе представить нельзя, и поэтому я ограничился одною головой, даже без рук...» </a:t>
            </a:r>
            <a:endParaRPr lang="ru-RU" sz="1200" b="1" dirty="0"/>
          </a:p>
          <a:p>
            <a:pPr algn="just" eaLnBrk="0" hangingPunct="0"/>
            <a:r>
              <a:rPr lang="ru-RU" sz="1200" b="1" dirty="0">
                <a:cs typeface="Times New Roman" pitchFamily="18" charset="0"/>
              </a:rPr>
              <a:t>Месяца через полтора портрет был готов, и, как всегда у Крамского, написан он был с поразительным сходством. Но в глубине души Крамской был разочарован: не таким увидел он Некрасова, когда в первый раз вошел в его комнату. Он чувствовал, что не удалось ему уловить ту высокую человечность, ту духовную силу и красоту поэта, которые так его поразили. </a:t>
            </a:r>
            <a:endParaRPr lang="ru-RU" sz="1200" b="1" dirty="0"/>
          </a:p>
        </p:txBody>
      </p:sp>
      <p:pic>
        <p:nvPicPr>
          <p:cNvPr id="26626" name="Рисунок 1" descr="C:\Users\user\Desktop\Крамской\Крамской\kramskoy29mm.jpg"/>
          <p:cNvPicPr>
            <a:picLocks noChangeAspect="1" noChangeArrowheads="1"/>
          </p:cNvPicPr>
          <p:nvPr/>
        </p:nvPicPr>
        <p:blipFill>
          <a:blip r:embed="rId2"/>
          <a:srcRect/>
          <a:stretch>
            <a:fillRect/>
          </a:stretch>
        </p:blipFill>
        <p:spPr bwMode="auto">
          <a:xfrm>
            <a:off x="285750" y="642938"/>
            <a:ext cx="2643188" cy="3806825"/>
          </a:xfrm>
          <a:prstGeom prst="rect">
            <a:avLst/>
          </a:prstGeom>
          <a:noFill/>
          <a:ln w="9525">
            <a:noFill/>
            <a:miter lim="800000"/>
            <a:headEnd/>
            <a:tailEnd/>
          </a:ln>
        </p:spPr>
      </p:pic>
      <p:sp>
        <p:nvSpPr>
          <p:cNvPr id="26627" name="Прямоугольник 2"/>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26628" name="Прямоугольник 3"/>
          <p:cNvSpPr>
            <a:spLocks noChangeArrowheads="1"/>
          </p:cNvSpPr>
          <p:nvPr/>
        </p:nvSpPr>
        <p:spPr bwMode="auto">
          <a:xfrm>
            <a:off x="3906838" y="642938"/>
            <a:ext cx="5237162" cy="523875"/>
          </a:xfrm>
          <a:prstGeom prst="rect">
            <a:avLst/>
          </a:prstGeom>
          <a:noFill/>
          <a:ln w="9525">
            <a:noFill/>
            <a:miter lim="800000"/>
            <a:headEnd/>
            <a:tailEnd/>
          </a:ln>
        </p:spPr>
        <p:txBody>
          <a:bodyPr wrap="none">
            <a:spAutoFit/>
          </a:bodyPr>
          <a:lstStyle/>
          <a:p>
            <a:r>
              <a:rPr lang="ru-RU" sz="2800" b="1" dirty="0">
                <a:solidFill>
                  <a:srgbClr val="993300"/>
                </a:solidFill>
              </a:rPr>
              <a:t>Крамской Иван Николаевич </a:t>
            </a:r>
            <a:endParaRPr lang="ru-RU" sz="2800" dirty="0">
              <a:solidFill>
                <a:srgbClr val="993300"/>
              </a:solidFill>
            </a:endParaRPr>
          </a:p>
        </p:txBody>
      </p:sp>
      <p:sp>
        <p:nvSpPr>
          <p:cNvPr id="26629" name="Прямоугольник 4"/>
          <p:cNvSpPr>
            <a:spLocks noChangeArrowheads="1"/>
          </p:cNvSpPr>
          <p:nvPr/>
        </p:nvSpPr>
        <p:spPr bwMode="auto">
          <a:xfrm>
            <a:off x="285750" y="4500563"/>
            <a:ext cx="2643188" cy="954087"/>
          </a:xfrm>
          <a:prstGeom prst="rect">
            <a:avLst/>
          </a:prstGeom>
          <a:noFill/>
          <a:ln w="9525">
            <a:noFill/>
            <a:miter lim="800000"/>
            <a:headEnd/>
            <a:tailEnd/>
          </a:ln>
        </p:spPr>
        <p:txBody>
          <a:bodyPr>
            <a:spAutoFit/>
          </a:bodyPr>
          <a:lstStyle/>
          <a:p>
            <a:pPr algn="ctr"/>
            <a:r>
              <a:rPr lang="ru-RU" sz="1400" b="1" dirty="0">
                <a:solidFill>
                  <a:srgbClr val="993300"/>
                </a:solidFill>
              </a:rPr>
              <a:t>Портрет</a:t>
            </a:r>
          </a:p>
          <a:p>
            <a:pPr algn="ctr"/>
            <a:r>
              <a:rPr lang="ru-RU" sz="1400" b="1" dirty="0">
                <a:solidFill>
                  <a:srgbClr val="993300"/>
                </a:solidFill>
              </a:rPr>
              <a:t>  Николая Алексеевича Некрасова. </a:t>
            </a:r>
          </a:p>
          <a:p>
            <a:pPr algn="ctr"/>
            <a:r>
              <a:rPr lang="ru-RU" sz="1400" b="1" dirty="0">
                <a:solidFill>
                  <a:srgbClr val="993300"/>
                </a:solidFill>
              </a:rPr>
              <a:t>1877 г. </a:t>
            </a:r>
            <a:endParaRPr lang="ru-RU" sz="1400" dirty="0">
              <a:solidFill>
                <a:srgbClr val="993300"/>
              </a:solidFill>
            </a:endParaRPr>
          </a:p>
        </p:txBody>
      </p:sp>
      <p:sp>
        <p:nvSpPr>
          <p:cNvPr id="26631" name="Rectangle 3"/>
          <p:cNvSpPr>
            <a:spLocks noChangeArrowheads="1"/>
          </p:cNvSpPr>
          <p:nvPr/>
        </p:nvSpPr>
        <p:spPr bwMode="auto">
          <a:xfrm>
            <a:off x="3071813" y="4071938"/>
            <a:ext cx="5857875" cy="1384300"/>
          </a:xfrm>
          <a:prstGeom prst="rect">
            <a:avLst/>
          </a:prstGeom>
          <a:noFill/>
          <a:ln w="9525">
            <a:noFill/>
            <a:miter lim="800000"/>
            <a:headEnd/>
            <a:tailEnd/>
          </a:ln>
        </p:spPr>
        <p:txBody>
          <a:bodyPr anchor="ctr">
            <a:spAutoFit/>
          </a:bodyPr>
          <a:lstStyle/>
          <a:p>
            <a:pPr algn="just" eaLnBrk="0" hangingPunct="0"/>
            <a:r>
              <a:rPr lang="ru-RU" sz="1200" b="1" dirty="0" smtClean="0">
                <a:solidFill>
                  <a:srgbClr val="993300"/>
                </a:solidFill>
                <a:cs typeface="Times New Roman" pitchFamily="18" charset="0"/>
              </a:rPr>
              <a:t>   Он </a:t>
            </a:r>
            <a:r>
              <a:rPr lang="ru-RU" sz="1200" b="1" dirty="0">
                <a:solidFill>
                  <a:srgbClr val="993300"/>
                </a:solidFill>
                <a:cs typeface="Times New Roman" pitchFamily="18" charset="0"/>
              </a:rPr>
              <a:t>решил писать второй портрет так, как сложился он у него в первые минуты встречи. Некрасов сидит на постели, слегка откинувшись на подушки. Лицо измученное, строгое, скорбное. В руке листок бумаги, листы бумаги и на полу; рядом столик с лекарствами, на стене портрет Добролюбова... На портрете Некрасова авторская дата: 3 марта 1877 года - день, в который поэт продиктовал сестре стихотворение «Баюшки-баю»: </a:t>
            </a:r>
            <a:endParaRPr lang="ru-RU" b="1" dirty="0">
              <a:solidFill>
                <a:srgbClr val="993300"/>
              </a:solidFill>
            </a:endParaRPr>
          </a:p>
        </p:txBody>
      </p:sp>
      <p:sp>
        <p:nvSpPr>
          <p:cNvPr id="26632" name="Rectangle 4"/>
          <p:cNvSpPr>
            <a:spLocks noChangeArrowheads="1"/>
          </p:cNvSpPr>
          <p:nvPr/>
        </p:nvSpPr>
        <p:spPr bwMode="auto">
          <a:xfrm>
            <a:off x="3786188" y="5287963"/>
            <a:ext cx="3500437" cy="1446212"/>
          </a:xfrm>
          <a:prstGeom prst="rect">
            <a:avLst/>
          </a:prstGeom>
          <a:noFill/>
          <a:ln w="9525">
            <a:noFill/>
            <a:miter lim="800000"/>
            <a:headEnd/>
            <a:tailEnd/>
          </a:ln>
        </p:spPr>
        <p:txBody>
          <a:bodyPr anchor="ctr">
            <a:spAutoFit/>
          </a:bodyPr>
          <a:lstStyle/>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100" b="1" i="1">
                <a:cs typeface="Times New Roman" pitchFamily="18" charset="0"/>
              </a:rPr>
              <a:t>Борюсь с мучительным недугом, </a:t>
            </a:r>
            <a:endParaRPr lang="ru-RU" sz="1100" b="1" i="1"/>
          </a:p>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100" b="1" i="1">
                <a:cs typeface="Times New Roman" pitchFamily="18" charset="0"/>
              </a:rPr>
              <a:t>Борюсь - до скрежета зубов... </a:t>
            </a:r>
            <a:endParaRPr lang="ru-RU" sz="1100" b="1" i="1"/>
          </a:p>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100" b="1" i="1">
                <a:cs typeface="Times New Roman" pitchFamily="18" charset="0"/>
              </a:rPr>
              <a:t>О муза! ты была мне другом, </a:t>
            </a:r>
            <a:endParaRPr lang="ru-RU" sz="1100" b="1" i="1"/>
          </a:p>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100" b="1" i="1">
                <a:cs typeface="Times New Roman" pitchFamily="18" charset="0"/>
              </a:rPr>
              <a:t>Приди на мой последний зов! </a:t>
            </a:r>
            <a:endParaRPr lang="ru-RU" sz="1100" b="1" i="1"/>
          </a:p>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100" b="1" i="1">
                <a:cs typeface="Times New Roman" pitchFamily="18" charset="0"/>
              </a:rPr>
              <a:t>Могучей силой вдохновенья</a:t>
            </a:r>
            <a:endParaRPr lang="ru-RU" sz="1100" b="1" i="1"/>
          </a:p>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100" b="1" i="1">
                <a:cs typeface="Times New Roman" pitchFamily="18" charset="0"/>
              </a:rPr>
              <a:t>Страданья тела победи, </a:t>
            </a:r>
            <a:endParaRPr lang="ru-RU" sz="1100" b="1" i="1"/>
          </a:p>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100" b="1" i="1">
                <a:cs typeface="Times New Roman" pitchFamily="18" charset="0"/>
              </a:rPr>
              <a:t>Любви, негодованья, мщенья</a:t>
            </a:r>
          </a:p>
          <a:p>
            <a:pPr algn="ct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100" b="1" i="1">
                <a:cs typeface="Times New Roman" pitchFamily="18" charset="0"/>
              </a:rPr>
              <a:t>Зажги огонь в моей груди! </a:t>
            </a:r>
            <a:endParaRPr lang="ru-RU" sz="1100" b="1" i="1"/>
          </a:p>
        </p:txBody>
      </p:sp>
      <p:pic>
        <p:nvPicPr>
          <p:cNvPr id="26633" name="Рисунок 8" descr="C:\Users\user\Desktop\Крамской\Крамской\Портрет Н. А. Некрасова 1877     .jpg"/>
          <p:cNvPicPr>
            <a:picLocks noChangeAspect="1" noChangeArrowheads="1"/>
          </p:cNvPicPr>
          <p:nvPr/>
        </p:nvPicPr>
        <p:blipFill>
          <a:blip r:embed="rId3"/>
          <a:srcRect/>
          <a:stretch>
            <a:fillRect/>
          </a:stretch>
        </p:blipFill>
        <p:spPr bwMode="auto">
          <a:xfrm>
            <a:off x="500034" y="4500586"/>
            <a:ext cx="2214562" cy="2286000"/>
          </a:xfrm>
          <a:prstGeom prst="rect">
            <a:avLst/>
          </a:prstGeom>
          <a:noFill/>
          <a:ln w="9525">
            <a:noFill/>
            <a:miter lim="800000"/>
            <a:headEnd/>
            <a:tailEnd/>
          </a:ln>
        </p:spPr>
      </p:pic>
      <p:sp>
        <p:nvSpPr>
          <p:cNvPr id="10" name="Прямоугольник 9"/>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8000"/>
                                  </p:stCondLst>
                                  <p:childTnLst>
                                    <p:set>
                                      <p:cBhvr>
                                        <p:cTn id="6" dur="1" fill="hold">
                                          <p:stCondLst>
                                            <p:cond delay="0"/>
                                          </p:stCondLst>
                                        </p:cTn>
                                        <p:tgtEl>
                                          <p:spTgt spid="26631"/>
                                        </p:tgtEl>
                                        <p:attrNameLst>
                                          <p:attrName>style.visibility</p:attrName>
                                        </p:attrNameLst>
                                      </p:cBhvr>
                                      <p:to>
                                        <p:strVal val="visible"/>
                                      </p:to>
                                    </p:set>
                                    <p:animEffect transition="in" filter="wipe(up)">
                                      <p:cBhvr>
                                        <p:cTn id="7" dur="3000"/>
                                        <p:tgtEl>
                                          <p:spTgt spid="26631"/>
                                        </p:tgtEl>
                                      </p:cBhvr>
                                    </p:animEffect>
                                  </p:childTnLst>
                                </p:cTn>
                              </p:par>
                            </p:childTnLst>
                          </p:cTn>
                        </p:par>
                        <p:par>
                          <p:cTn id="8" fill="hold">
                            <p:stCondLst>
                              <p:cond delay="11000"/>
                            </p:stCondLst>
                            <p:childTnLst>
                              <p:par>
                                <p:cTn id="9" presetID="22" presetClass="entr" presetSubtype="2" fill="hold" nodeType="afterEffect">
                                  <p:stCondLst>
                                    <p:cond delay="0"/>
                                  </p:stCondLst>
                                  <p:childTnLst>
                                    <p:set>
                                      <p:cBhvr>
                                        <p:cTn id="10" dur="1" fill="hold">
                                          <p:stCondLst>
                                            <p:cond delay="0"/>
                                          </p:stCondLst>
                                        </p:cTn>
                                        <p:tgtEl>
                                          <p:spTgt spid="26633"/>
                                        </p:tgtEl>
                                        <p:attrNameLst>
                                          <p:attrName>style.visibility</p:attrName>
                                        </p:attrNameLst>
                                      </p:cBhvr>
                                      <p:to>
                                        <p:strVal val="visible"/>
                                      </p:to>
                                    </p:set>
                                    <p:animEffect transition="in" filter="wipe(right)">
                                      <p:cBhvr>
                                        <p:cTn id="11" dur="2000"/>
                                        <p:tgtEl>
                                          <p:spTgt spid="26633"/>
                                        </p:tgtEl>
                                      </p:cBhvr>
                                    </p:animEffect>
                                  </p:childTnLst>
                                </p:cTn>
                              </p:par>
                            </p:childTnLst>
                          </p:cTn>
                        </p:par>
                        <p:par>
                          <p:cTn id="12" fill="hold">
                            <p:stCondLst>
                              <p:cond delay="13000"/>
                            </p:stCondLst>
                            <p:childTnLst>
                              <p:par>
                                <p:cTn id="13" presetID="53" presetClass="entr" presetSubtype="0" fill="hold" grpId="0" nodeType="afterEffect">
                                  <p:stCondLst>
                                    <p:cond delay="7000"/>
                                  </p:stCondLst>
                                  <p:childTnLst>
                                    <p:set>
                                      <p:cBhvr>
                                        <p:cTn id="14" dur="1" fill="hold">
                                          <p:stCondLst>
                                            <p:cond delay="0"/>
                                          </p:stCondLst>
                                        </p:cTn>
                                        <p:tgtEl>
                                          <p:spTgt spid="26632"/>
                                        </p:tgtEl>
                                        <p:attrNameLst>
                                          <p:attrName>style.visibility</p:attrName>
                                        </p:attrNameLst>
                                      </p:cBhvr>
                                      <p:to>
                                        <p:strVal val="visible"/>
                                      </p:to>
                                    </p:set>
                                    <p:anim calcmode="lin" valueType="num">
                                      <p:cBhvr>
                                        <p:cTn id="15" dur="2000" fill="hold"/>
                                        <p:tgtEl>
                                          <p:spTgt spid="26632"/>
                                        </p:tgtEl>
                                        <p:attrNameLst>
                                          <p:attrName>ppt_w</p:attrName>
                                        </p:attrNameLst>
                                      </p:cBhvr>
                                      <p:tavLst>
                                        <p:tav tm="0">
                                          <p:val>
                                            <p:fltVal val="0"/>
                                          </p:val>
                                        </p:tav>
                                        <p:tav tm="100000">
                                          <p:val>
                                            <p:strVal val="#ppt_w"/>
                                          </p:val>
                                        </p:tav>
                                      </p:tavLst>
                                    </p:anim>
                                    <p:anim calcmode="lin" valueType="num">
                                      <p:cBhvr>
                                        <p:cTn id="16" dur="2000" fill="hold"/>
                                        <p:tgtEl>
                                          <p:spTgt spid="26632"/>
                                        </p:tgtEl>
                                        <p:attrNameLst>
                                          <p:attrName>ppt_h</p:attrName>
                                        </p:attrNameLst>
                                      </p:cBhvr>
                                      <p:tavLst>
                                        <p:tav tm="0">
                                          <p:val>
                                            <p:fltVal val="0"/>
                                          </p:val>
                                        </p:tav>
                                        <p:tav tm="100000">
                                          <p:val>
                                            <p:strVal val="#ppt_h"/>
                                          </p:val>
                                        </p:tav>
                                      </p:tavLst>
                                    </p:anim>
                                    <p:animEffect transition="in" filter="fade">
                                      <p:cBhvr>
                                        <p:cTn id="17" dur="2000"/>
                                        <p:tgtEl>
                                          <p:spTgt spid="26632"/>
                                        </p:tgtEl>
                                      </p:cBhvr>
                                    </p:animEffect>
                                  </p:childTnLst>
                                </p:cTn>
                              </p:par>
                            </p:childTnLst>
                          </p:cTn>
                        </p:par>
                        <p:par>
                          <p:cTn id="18" fill="hold">
                            <p:stCondLst>
                              <p:cond delay="22000"/>
                            </p:stCondLst>
                            <p:childTnLst>
                              <p:par>
                                <p:cTn id="19" presetID="22" presetClass="entr" presetSubtype="4" fill="hold" grpId="0" nodeType="afterEffect" nodePh="1">
                                  <p:stCondLst>
                                    <p:cond delay="2000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27651" name="Прямоугольник 2"/>
          <p:cNvSpPr>
            <a:spLocks noChangeArrowheads="1"/>
          </p:cNvSpPr>
          <p:nvPr/>
        </p:nvSpPr>
        <p:spPr bwMode="auto">
          <a:xfrm>
            <a:off x="3654425" y="642938"/>
            <a:ext cx="5489575" cy="523875"/>
          </a:xfrm>
          <a:prstGeom prst="rect">
            <a:avLst/>
          </a:prstGeom>
          <a:noFill/>
          <a:ln w="9525">
            <a:noFill/>
            <a:miter lim="800000"/>
            <a:headEnd/>
            <a:tailEnd/>
          </a:ln>
        </p:spPr>
        <p:txBody>
          <a:bodyPr wrap="none">
            <a:spAutoFit/>
          </a:bodyPr>
          <a:lstStyle/>
          <a:p>
            <a:r>
              <a:rPr lang="ru-RU" sz="2800" b="1" dirty="0">
                <a:solidFill>
                  <a:srgbClr val="993300"/>
                </a:solidFill>
              </a:rPr>
              <a:t>Орест Адамович Кипренский </a:t>
            </a:r>
            <a:endParaRPr lang="ru-RU" sz="2800" dirty="0">
              <a:solidFill>
                <a:srgbClr val="993300"/>
              </a:solidFill>
            </a:endParaRPr>
          </a:p>
        </p:txBody>
      </p:sp>
      <p:pic>
        <p:nvPicPr>
          <p:cNvPr id="27652" name="Рисунок 3" descr="C:\Users\user\Desktop\Крамской  и ДРугие\Кипренс .jpg"/>
          <p:cNvPicPr>
            <a:picLocks noChangeAspect="1" noChangeArrowheads="1"/>
          </p:cNvPicPr>
          <p:nvPr/>
        </p:nvPicPr>
        <p:blipFill>
          <a:blip r:embed="rId2"/>
          <a:srcRect/>
          <a:stretch>
            <a:fillRect/>
          </a:stretch>
        </p:blipFill>
        <p:spPr bwMode="auto">
          <a:xfrm>
            <a:off x="142875" y="714375"/>
            <a:ext cx="2555875" cy="2892425"/>
          </a:xfrm>
          <a:prstGeom prst="rect">
            <a:avLst/>
          </a:prstGeom>
          <a:noFill/>
          <a:ln w="9525">
            <a:noFill/>
            <a:miter lim="800000"/>
            <a:headEnd/>
            <a:tailEnd/>
          </a:ln>
        </p:spPr>
      </p:pic>
      <p:pic>
        <p:nvPicPr>
          <p:cNvPr id="27653" name="Рисунок 4" descr="C:\Users\user\Desktop\Крамской  и ДРугие\attach.asp.jpg"/>
          <p:cNvPicPr>
            <a:picLocks noChangeAspect="1" noChangeArrowheads="1"/>
          </p:cNvPicPr>
          <p:nvPr/>
        </p:nvPicPr>
        <p:blipFill>
          <a:blip r:embed="rId3"/>
          <a:srcRect/>
          <a:stretch>
            <a:fillRect/>
          </a:stretch>
        </p:blipFill>
        <p:spPr bwMode="auto">
          <a:xfrm>
            <a:off x="142875" y="3786188"/>
            <a:ext cx="2571750" cy="2751137"/>
          </a:xfrm>
          <a:prstGeom prst="rect">
            <a:avLst/>
          </a:prstGeom>
          <a:noFill/>
          <a:ln w="9525">
            <a:noFill/>
            <a:miter lim="800000"/>
            <a:headEnd/>
            <a:tailEnd/>
          </a:ln>
        </p:spPr>
      </p:pic>
      <p:sp>
        <p:nvSpPr>
          <p:cNvPr id="27654" name="Rectangle 1"/>
          <p:cNvSpPr>
            <a:spLocks noChangeArrowheads="1"/>
          </p:cNvSpPr>
          <p:nvPr/>
        </p:nvSpPr>
        <p:spPr bwMode="auto">
          <a:xfrm>
            <a:off x="142875" y="6500813"/>
            <a:ext cx="2643188" cy="277812"/>
          </a:xfrm>
          <a:prstGeom prst="rect">
            <a:avLst/>
          </a:prstGeom>
          <a:noFill/>
          <a:ln w="9525">
            <a:noFill/>
            <a:miter lim="800000"/>
            <a:headEnd/>
            <a:tailEnd/>
          </a:ln>
        </p:spPr>
        <p:txBody>
          <a:bodyPr anchor="ctr">
            <a:spAutoFit/>
          </a:bodyPr>
          <a:lstStyle/>
          <a:p>
            <a:pPr eaLnBrk="0" hangingPunct="0"/>
            <a:r>
              <a:rPr lang="ru-RU" sz="1200" b="1" dirty="0">
                <a:solidFill>
                  <a:srgbClr val="993300"/>
                </a:solidFill>
                <a:cs typeface="Times New Roman" pitchFamily="18" charset="0"/>
              </a:rPr>
              <a:t>Портрет В.А. Жуковского. 1816. </a:t>
            </a:r>
            <a:endParaRPr lang="ru-RU" dirty="0">
              <a:solidFill>
                <a:srgbClr val="993300"/>
              </a:solidFill>
            </a:endParaRPr>
          </a:p>
        </p:txBody>
      </p:sp>
      <p:sp>
        <p:nvSpPr>
          <p:cNvPr id="27655"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7656" name="Rectangle 4"/>
          <p:cNvSpPr>
            <a:spLocks noChangeArrowheads="1"/>
          </p:cNvSpPr>
          <p:nvPr/>
        </p:nvSpPr>
        <p:spPr bwMode="auto">
          <a:xfrm>
            <a:off x="2857500" y="1143000"/>
            <a:ext cx="6143625" cy="2678113"/>
          </a:xfrm>
          <a:prstGeom prst="rect">
            <a:avLst/>
          </a:prstGeom>
          <a:noFill/>
          <a:ln w="9525">
            <a:noFill/>
            <a:miter lim="800000"/>
            <a:headEnd/>
            <a:tailEnd/>
          </a:ln>
        </p:spPr>
        <p:txBody>
          <a:bodyPr anchor="ctr">
            <a:spAutoFit/>
          </a:bodyPr>
          <a:lstStyle/>
          <a:p>
            <a:pPr algn="just" eaLnBrk="0" hangingPunct="0"/>
            <a:r>
              <a:rPr lang="ru-RU" sz="1400" b="1" dirty="0" smtClean="0">
                <a:solidFill>
                  <a:srgbClr val="993300"/>
                </a:solidFill>
                <a:cs typeface="Times New Roman" pitchFamily="18" charset="0"/>
              </a:rPr>
              <a:t>   Кто </a:t>
            </a:r>
            <a:r>
              <a:rPr lang="ru-RU" sz="1400" b="1" dirty="0">
                <a:solidFill>
                  <a:srgbClr val="993300"/>
                </a:solidFill>
                <a:cs typeface="Times New Roman" pitchFamily="18" charset="0"/>
              </a:rPr>
              <a:t>шагнул совсем юным в искусство России на пороге XIX века и буквально в десятилетие создал полотна, сразу показавшие Европе, что в Петербурге появился талант силы необычайной? </a:t>
            </a:r>
          </a:p>
          <a:p>
            <a:pPr algn="just" eaLnBrk="0" hangingPunct="0"/>
            <a:r>
              <a:rPr lang="ru-RU" sz="1400" b="1" dirty="0">
                <a:solidFill>
                  <a:srgbClr val="993300"/>
                </a:solidFill>
                <a:cs typeface="Times New Roman" pitchFamily="18" charset="0"/>
              </a:rPr>
              <a:t>Это был Орест Кипренский, первый из наших соотечественников, чей автопортрет вошел в коллекцию знаменитой флорентийской галереи Уффици и потряс итальянских коллег мощной светоносной живописью, настолько неожиданной и непривычной для той эпохи, что маститые мастера приняли однажды его картину за работу Питера </a:t>
            </a:r>
            <a:r>
              <a:rPr lang="ru-RU" sz="1400" b="1" dirty="0" err="1">
                <a:solidFill>
                  <a:srgbClr val="993300"/>
                </a:solidFill>
                <a:cs typeface="Times New Roman" pitchFamily="18" charset="0"/>
              </a:rPr>
              <a:t>Пауля</a:t>
            </a:r>
            <a:r>
              <a:rPr lang="ru-RU" sz="1400" b="1" dirty="0">
                <a:solidFill>
                  <a:srgbClr val="993300"/>
                </a:solidFill>
                <a:cs typeface="Times New Roman" pitchFamily="18" charset="0"/>
              </a:rPr>
              <a:t> Рубенса. Кипренский словно шутя одолел вершины портретного мастерства (хотя это досталось ему ценою невероятного труда) и открыл своими холстами путь в европейское искусство. </a:t>
            </a:r>
            <a:endParaRPr lang="ru-RU" sz="1400" b="1" dirty="0">
              <a:solidFill>
                <a:srgbClr val="993300"/>
              </a:solidFill>
            </a:endParaRPr>
          </a:p>
        </p:txBody>
      </p:sp>
      <p:sp>
        <p:nvSpPr>
          <p:cNvPr id="27657"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7658" name="Rectangle 7"/>
          <p:cNvSpPr>
            <a:spLocks noChangeArrowheads="1"/>
          </p:cNvSpPr>
          <p:nvPr/>
        </p:nvSpPr>
        <p:spPr bwMode="auto">
          <a:xfrm>
            <a:off x="2928938" y="3857625"/>
            <a:ext cx="6072187" cy="2708275"/>
          </a:xfrm>
          <a:prstGeom prst="rect">
            <a:avLst/>
          </a:prstGeom>
          <a:noFill/>
          <a:ln w="9525">
            <a:noFill/>
            <a:miter lim="800000"/>
            <a:headEnd/>
            <a:tailEnd/>
          </a:ln>
        </p:spPr>
        <p:txBody>
          <a:bodyPr anchor="ctr">
            <a:spAutoFit/>
          </a:bodyPr>
          <a:lstStyle/>
          <a:p>
            <a:pPr algn="just" eaLnBrk="0" hangingPunct="0"/>
            <a:r>
              <a:rPr lang="ru-RU" sz="1400" b="1" dirty="0">
                <a:cs typeface="Times New Roman" pitchFamily="18" charset="0"/>
              </a:rPr>
              <a:t> </a:t>
            </a:r>
            <a:r>
              <a:rPr lang="ru-RU" sz="1400" b="1" dirty="0" smtClean="0">
                <a:cs typeface="Times New Roman" pitchFamily="18" charset="0"/>
              </a:rPr>
              <a:t>  Василий </a:t>
            </a:r>
            <a:r>
              <a:rPr lang="ru-RU" sz="1400" b="1" dirty="0">
                <a:cs typeface="Times New Roman" pitchFamily="18" charset="0"/>
              </a:rPr>
              <a:t>Андреевич Жуковский </a:t>
            </a:r>
            <a:r>
              <a:rPr lang="ru-RU" sz="1200" b="1" dirty="0">
                <a:cs typeface="Times New Roman" pitchFamily="18" charset="0"/>
              </a:rPr>
              <a:t>(1783—1852) </a:t>
            </a:r>
            <a:r>
              <a:rPr lang="ru-RU" sz="1200" b="1" dirty="0" smtClean="0">
                <a:cs typeface="Times New Roman" pitchFamily="18" charset="0"/>
              </a:rPr>
              <a:t>- </a:t>
            </a:r>
            <a:r>
              <a:rPr lang="ru-RU" sz="1200" b="1" dirty="0">
                <a:cs typeface="Times New Roman" pitchFamily="18" charset="0"/>
              </a:rPr>
              <a:t>поэт и переводчик, основатель романтического течения в русской поэзии, самый популярный поэт России 1800—1820 годов. Его основанные на немецких фольклорных стихотворениях баллады «Людмила» и «Светлана» вызвали моду на этот жанр.     </a:t>
            </a:r>
            <a:endParaRPr lang="ru-RU" sz="1200" b="1" dirty="0"/>
          </a:p>
          <a:p>
            <a:pPr algn="just" eaLnBrk="0" hangingPunct="0"/>
            <a:r>
              <a:rPr lang="ru-RU" sz="1200" b="1" dirty="0">
                <a:cs typeface="Times New Roman" pitchFamily="18" charset="0"/>
              </a:rPr>
              <a:t>  </a:t>
            </a:r>
            <a:r>
              <a:rPr lang="ru-RU" sz="1200" b="1" dirty="0" smtClean="0">
                <a:cs typeface="Times New Roman" pitchFamily="18" charset="0"/>
              </a:rPr>
              <a:t> Портрет  </a:t>
            </a:r>
            <a:r>
              <a:rPr lang="ru-RU" sz="1200" b="1" dirty="0">
                <a:cs typeface="Times New Roman" pitchFamily="18" charset="0"/>
              </a:rPr>
              <a:t>В.Жуковского  во многом выражает собой стилистику эпохи романтизма. Мотивы меланхолического мечтания вблизи руин, слияния с бурными стихиями природы близки темам творчества самого Жуковского. Теплые, красноватые тона лица даны через энергичное сопоставление света и тени. Мечтательное лицо молодого поэта многозначительно оттеняется грозовыми сине-серыми тучами, закрывающими небо, и сумрачным пейзажем, где вдали темнеют развалины замка. Живопись тонкослойная, с небольшим количеством белил в светах. Красочный слой имеет разновременные тонировки. </a:t>
            </a:r>
            <a:endParaRPr lang="ru-RU" sz="1200" b="1" dirty="0"/>
          </a:p>
        </p:txBody>
      </p:sp>
      <p:sp>
        <p:nvSpPr>
          <p:cNvPr id="11" name="Прямоугольник 10"/>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800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2000" fill="hold"/>
                                        <p:tgtEl>
                                          <p:spTgt spid="27653"/>
                                        </p:tgtEl>
                                        <p:attrNameLst>
                                          <p:attrName>ppt_w</p:attrName>
                                        </p:attrNameLst>
                                      </p:cBhvr>
                                      <p:tavLst>
                                        <p:tav tm="0">
                                          <p:val>
                                            <p:fltVal val="0"/>
                                          </p:val>
                                        </p:tav>
                                        <p:tav tm="100000">
                                          <p:val>
                                            <p:strVal val="#ppt_w"/>
                                          </p:val>
                                        </p:tav>
                                      </p:tavLst>
                                    </p:anim>
                                    <p:anim calcmode="lin" valueType="num">
                                      <p:cBhvr>
                                        <p:cTn id="8" dur="2000" fill="hold"/>
                                        <p:tgtEl>
                                          <p:spTgt spid="27653"/>
                                        </p:tgtEl>
                                        <p:attrNameLst>
                                          <p:attrName>ppt_h</p:attrName>
                                        </p:attrNameLst>
                                      </p:cBhvr>
                                      <p:tavLst>
                                        <p:tav tm="0">
                                          <p:val>
                                            <p:fltVal val="0"/>
                                          </p:val>
                                        </p:tav>
                                        <p:tav tm="100000">
                                          <p:val>
                                            <p:strVal val="#ppt_h"/>
                                          </p:val>
                                        </p:tav>
                                      </p:tavLst>
                                    </p:anim>
                                    <p:animEffect transition="in" filter="fade">
                                      <p:cBhvr>
                                        <p:cTn id="9" dur="2000"/>
                                        <p:tgtEl>
                                          <p:spTgt spid="27653"/>
                                        </p:tgtEl>
                                      </p:cBhvr>
                                    </p:animEffect>
                                  </p:childTnLst>
                                </p:cTn>
                              </p:par>
                            </p:childTnLst>
                          </p:cTn>
                        </p:par>
                        <p:par>
                          <p:cTn id="10" fill="hold">
                            <p:stCondLst>
                              <p:cond delay="10000"/>
                            </p:stCondLst>
                            <p:childTnLst>
                              <p:par>
                                <p:cTn id="11" presetID="53" presetClass="entr" presetSubtype="0" fill="hold" grpId="0" nodeType="afterEffect">
                                  <p:stCondLst>
                                    <p:cond delay="0"/>
                                  </p:stCondLst>
                                  <p:childTnLst>
                                    <p:set>
                                      <p:cBhvr>
                                        <p:cTn id="12" dur="1" fill="hold">
                                          <p:stCondLst>
                                            <p:cond delay="0"/>
                                          </p:stCondLst>
                                        </p:cTn>
                                        <p:tgtEl>
                                          <p:spTgt spid="27654"/>
                                        </p:tgtEl>
                                        <p:attrNameLst>
                                          <p:attrName>style.visibility</p:attrName>
                                        </p:attrNameLst>
                                      </p:cBhvr>
                                      <p:to>
                                        <p:strVal val="visible"/>
                                      </p:to>
                                    </p:set>
                                    <p:anim calcmode="lin" valueType="num">
                                      <p:cBhvr>
                                        <p:cTn id="13" dur="2000" fill="hold"/>
                                        <p:tgtEl>
                                          <p:spTgt spid="27654"/>
                                        </p:tgtEl>
                                        <p:attrNameLst>
                                          <p:attrName>ppt_w</p:attrName>
                                        </p:attrNameLst>
                                      </p:cBhvr>
                                      <p:tavLst>
                                        <p:tav tm="0">
                                          <p:val>
                                            <p:fltVal val="0"/>
                                          </p:val>
                                        </p:tav>
                                        <p:tav tm="100000">
                                          <p:val>
                                            <p:strVal val="#ppt_w"/>
                                          </p:val>
                                        </p:tav>
                                      </p:tavLst>
                                    </p:anim>
                                    <p:anim calcmode="lin" valueType="num">
                                      <p:cBhvr>
                                        <p:cTn id="14" dur="2000" fill="hold"/>
                                        <p:tgtEl>
                                          <p:spTgt spid="27654"/>
                                        </p:tgtEl>
                                        <p:attrNameLst>
                                          <p:attrName>ppt_h</p:attrName>
                                        </p:attrNameLst>
                                      </p:cBhvr>
                                      <p:tavLst>
                                        <p:tav tm="0">
                                          <p:val>
                                            <p:fltVal val="0"/>
                                          </p:val>
                                        </p:tav>
                                        <p:tav tm="100000">
                                          <p:val>
                                            <p:strVal val="#ppt_h"/>
                                          </p:val>
                                        </p:tav>
                                      </p:tavLst>
                                    </p:anim>
                                    <p:animEffect transition="in" filter="fade">
                                      <p:cBhvr>
                                        <p:cTn id="15" dur="2000"/>
                                        <p:tgtEl>
                                          <p:spTgt spid="27654"/>
                                        </p:tgtEl>
                                      </p:cBhvr>
                                    </p:animEffect>
                                  </p:childTnLst>
                                </p:cTn>
                              </p:par>
                            </p:childTnLst>
                          </p:cTn>
                        </p:par>
                        <p:par>
                          <p:cTn id="16" fill="hold">
                            <p:stCondLst>
                              <p:cond delay="12000"/>
                            </p:stCondLst>
                            <p:childTnLst>
                              <p:par>
                                <p:cTn id="17" presetID="53" presetClass="entr" presetSubtype="0" fill="hold" grpId="0" nodeType="afterEffect">
                                  <p:stCondLst>
                                    <p:cond delay="0"/>
                                  </p:stCondLst>
                                  <p:childTnLst>
                                    <p:set>
                                      <p:cBhvr>
                                        <p:cTn id="18" dur="1" fill="hold">
                                          <p:stCondLst>
                                            <p:cond delay="0"/>
                                          </p:stCondLst>
                                        </p:cTn>
                                        <p:tgtEl>
                                          <p:spTgt spid="27658"/>
                                        </p:tgtEl>
                                        <p:attrNameLst>
                                          <p:attrName>style.visibility</p:attrName>
                                        </p:attrNameLst>
                                      </p:cBhvr>
                                      <p:to>
                                        <p:strVal val="visible"/>
                                      </p:to>
                                    </p:set>
                                    <p:anim calcmode="lin" valueType="num">
                                      <p:cBhvr>
                                        <p:cTn id="19" dur="2000" fill="hold"/>
                                        <p:tgtEl>
                                          <p:spTgt spid="27658"/>
                                        </p:tgtEl>
                                        <p:attrNameLst>
                                          <p:attrName>ppt_w</p:attrName>
                                        </p:attrNameLst>
                                      </p:cBhvr>
                                      <p:tavLst>
                                        <p:tav tm="0">
                                          <p:val>
                                            <p:fltVal val="0"/>
                                          </p:val>
                                        </p:tav>
                                        <p:tav tm="100000">
                                          <p:val>
                                            <p:strVal val="#ppt_w"/>
                                          </p:val>
                                        </p:tav>
                                      </p:tavLst>
                                    </p:anim>
                                    <p:anim calcmode="lin" valueType="num">
                                      <p:cBhvr>
                                        <p:cTn id="20" dur="2000" fill="hold"/>
                                        <p:tgtEl>
                                          <p:spTgt spid="27658"/>
                                        </p:tgtEl>
                                        <p:attrNameLst>
                                          <p:attrName>ppt_h</p:attrName>
                                        </p:attrNameLst>
                                      </p:cBhvr>
                                      <p:tavLst>
                                        <p:tav tm="0">
                                          <p:val>
                                            <p:fltVal val="0"/>
                                          </p:val>
                                        </p:tav>
                                        <p:tav tm="100000">
                                          <p:val>
                                            <p:strVal val="#ppt_h"/>
                                          </p:val>
                                        </p:tav>
                                      </p:tavLst>
                                    </p:anim>
                                    <p:animEffect transition="in" filter="fade">
                                      <p:cBhvr>
                                        <p:cTn id="21" dur="2000"/>
                                        <p:tgtEl>
                                          <p:spTgt spid="27658"/>
                                        </p:tgtEl>
                                      </p:cBhvr>
                                    </p:animEffect>
                                  </p:childTnLst>
                                </p:cTn>
                              </p:par>
                            </p:childTnLst>
                          </p:cTn>
                        </p:par>
                        <p:par>
                          <p:cTn id="22" fill="hold">
                            <p:stCondLst>
                              <p:cond delay="14000"/>
                            </p:stCondLst>
                            <p:childTnLst>
                              <p:par>
                                <p:cTn id="23" presetID="22" presetClass="entr" presetSubtype="4" fill="hold" grpId="0" nodeType="afterEffect" nodePh="1">
                                  <p:stCondLst>
                                    <p:cond delay="2000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8"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pic>
        <p:nvPicPr>
          <p:cNvPr id="28675" name="Рисунок 2" descr="C:\Users\user\Desktop\Крамской\Кипренский\27Pushkin.jpg"/>
          <p:cNvPicPr>
            <a:picLocks noChangeAspect="1" noChangeArrowheads="1"/>
          </p:cNvPicPr>
          <p:nvPr/>
        </p:nvPicPr>
        <p:blipFill>
          <a:blip r:embed="rId2"/>
          <a:srcRect/>
          <a:stretch>
            <a:fillRect/>
          </a:stretch>
        </p:blipFill>
        <p:spPr bwMode="auto">
          <a:xfrm>
            <a:off x="214313" y="857250"/>
            <a:ext cx="2217737" cy="2682875"/>
          </a:xfrm>
          <a:prstGeom prst="rect">
            <a:avLst/>
          </a:prstGeom>
          <a:noFill/>
          <a:ln w="9525">
            <a:noFill/>
            <a:miter lim="800000"/>
            <a:headEnd/>
            <a:tailEnd/>
          </a:ln>
        </p:spPr>
      </p:pic>
      <p:sp>
        <p:nvSpPr>
          <p:cNvPr id="28676" name="Прямоугольник 3"/>
          <p:cNvSpPr>
            <a:spLocks noChangeArrowheads="1"/>
          </p:cNvSpPr>
          <p:nvPr/>
        </p:nvSpPr>
        <p:spPr bwMode="auto">
          <a:xfrm>
            <a:off x="3654425" y="642938"/>
            <a:ext cx="5489575" cy="523875"/>
          </a:xfrm>
          <a:prstGeom prst="rect">
            <a:avLst/>
          </a:prstGeom>
          <a:noFill/>
          <a:ln w="9525">
            <a:noFill/>
            <a:miter lim="800000"/>
            <a:headEnd/>
            <a:tailEnd/>
          </a:ln>
        </p:spPr>
        <p:txBody>
          <a:bodyPr wrap="none">
            <a:spAutoFit/>
          </a:bodyPr>
          <a:lstStyle/>
          <a:p>
            <a:r>
              <a:rPr lang="ru-RU" sz="2800" b="1" dirty="0">
                <a:solidFill>
                  <a:srgbClr val="993300"/>
                </a:solidFill>
              </a:rPr>
              <a:t>Орест Адамович Кипренский </a:t>
            </a:r>
            <a:endParaRPr lang="ru-RU" sz="2800" dirty="0">
              <a:solidFill>
                <a:srgbClr val="993300"/>
              </a:solidFill>
            </a:endParaRPr>
          </a:p>
        </p:txBody>
      </p:sp>
      <p:sp>
        <p:nvSpPr>
          <p:cNvPr id="28677" name="Rectangle 1"/>
          <p:cNvSpPr>
            <a:spLocks noChangeArrowheads="1"/>
          </p:cNvSpPr>
          <p:nvPr/>
        </p:nvSpPr>
        <p:spPr bwMode="auto">
          <a:xfrm>
            <a:off x="214313" y="3571875"/>
            <a:ext cx="2286000" cy="738188"/>
          </a:xfrm>
          <a:prstGeom prst="rect">
            <a:avLst/>
          </a:prstGeom>
          <a:noFill/>
          <a:ln w="9525">
            <a:noFill/>
            <a:miter lim="800000"/>
            <a:headEnd/>
            <a:tailEnd/>
          </a:ln>
        </p:spPr>
        <p:txBody>
          <a:bodyPr anchor="ctr">
            <a:spAutoFit/>
          </a:bodyPr>
          <a:lstStyle/>
          <a:p>
            <a:pPr algn="ctr" eaLnBrk="0" hangingPunct="0"/>
            <a:r>
              <a:rPr lang="ru-RU" sz="1400" b="1" dirty="0">
                <a:solidFill>
                  <a:srgbClr val="993300"/>
                </a:solidFill>
                <a:cs typeface="Times New Roman" pitchFamily="18" charset="0"/>
              </a:rPr>
              <a:t>Портрет Александра Сергеевича Пушкина.  1827 г. </a:t>
            </a:r>
            <a:endParaRPr lang="ru-RU" sz="1400" dirty="0">
              <a:solidFill>
                <a:srgbClr val="993300"/>
              </a:solidFill>
            </a:endParaRPr>
          </a:p>
        </p:txBody>
      </p:sp>
      <p:sp>
        <p:nvSpPr>
          <p:cNvPr id="28678" name="Rectangle 2"/>
          <p:cNvSpPr>
            <a:spLocks noChangeArrowheads="1"/>
          </p:cNvSpPr>
          <p:nvPr/>
        </p:nvSpPr>
        <p:spPr bwMode="auto">
          <a:xfrm>
            <a:off x="2571750" y="1214438"/>
            <a:ext cx="6429375" cy="1169987"/>
          </a:xfrm>
          <a:prstGeom prst="rect">
            <a:avLst/>
          </a:prstGeom>
          <a:noFill/>
          <a:ln w="9525">
            <a:noFill/>
            <a:miter lim="800000"/>
            <a:headEnd/>
            <a:tailEnd/>
          </a:ln>
        </p:spPr>
        <p:txBody>
          <a:bodyPr anchor="ctr">
            <a:spAutoFit/>
          </a:bodyPr>
          <a:lstStyle/>
          <a:p>
            <a:pPr algn="just" eaLnBrk="0" hangingPunct="0"/>
            <a:r>
              <a:rPr lang="ru-RU" sz="1400" b="1" dirty="0" smtClean="0">
                <a:solidFill>
                  <a:srgbClr val="993300"/>
                </a:solidFill>
                <a:cs typeface="Times New Roman" pitchFamily="18" charset="0"/>
              </a:rPr>
              <a:t>   У </a:t>
            </a:r>
            <a:r>
              <a:rPr lang="ru-RU" sz="1400" b="1" dirty="0">
                <a:solidFill>
                  <a:srgbClr val="993300"/>
                </a:solidFill>
                <a:cs typeface="Times New Roman" pitchFamily="18" charset="0"/>
              </a:rPr>
              <a:t>Кипренского был счастливый дар портретировать выдающихся представителей русского общества в наиболее значительные минуты их жизни. И этот дар не изменил ему здесь. Он создал живописный портрет-памятник  великого поэта. Полотно Кипренского стало самым известным из всех изображений Пушкина.</a:t>
            </a:r>
            <a:endParaRPr lang="ru-RU" sz="1400" b="1" dirty="0">
              <a:solidFill>
                <a:srgbClr val="993300"/>
              </a:solidFill>
            </a:endParaRPr>
          </a:p>
        </p:txBody>
      </p:sp>
      <p:sp>
        <p:nvSpPr>
          <p:cNvPr id="2867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sp>
        <p:nvSpPr>
          <p:cNvPr id="28680" name="Rectangle 5"/>
          <p:cNvSpPr>
            <a:spLocks noChangeArrowheads="1"/>
          </p:cNvSpPr>
          <p:nvPr/>
        </p:nvSpPr>
        <p:spPr bwMode="auto">
          <a:xfrm>
            <a:off x="2571750" y="2357438"/>
            <a:ext cx="6429375" cy="3046412"/>
          </a:xfrm>
          <a:prstGeom prst="rect">
            <a:avLst/>
          </a:prstGeom>
          <a:noFill/>
          <a:ln w="9525">
            <a:noFill/>
            <a:miter lim="800000"/>
            <a:headEnd/>
            <a:tailEnd/>
          </a:ln>
        </p:spPr>
        <p:txBody>
          <a:bodyPr anchor="ctr">
            <a:spAutoFit/>
          </a:bodyPr>
          <a:lstStyle/>
          <a:p>
            <a:pPr algn="just" eaLnBrk="0" hangingPunct="0"/>
            <a:r>
              <a:rPr lang="ru-RU" sz="1200" b="1" dirty="0">
                <a:cs typeface="Times New Roman" pitchFamily="18" charset="0"/>
              </a:rPr>
              <a:t>  </a:t>
            </a:r>
            <a:r>
              <a:rPr lang="ru-RU" sz="1200" b="1" dirty="0" smtClean="0">
                <a:cs typeface="Times New Roman" pitchFamily="18" charset="0"/>
              </a:rPr>
              <a:t> Перед </a:t>
            </a:r>
            <a:r>
              <a:rPr lang="ru-RU" sz="1200" b="1" dirty="0">
                <a:cs typeface="Times New Roman" pitchFamily="18" charset="0"/>
              </a:rPr>
              <a:t>нами статичное изображение поэта, одетого в модный сюртук, изображение, приближенное к зрителю и, казалось бы, камерное по своему характеру. Но взгляд Пушкина, устремленный вдаль, покоряющая духовная сила, исходящая от него, подчеркивают небудничный, вдохновенный облик поэта.</a:t>
            </a:r>
          </a:p>
          <a:p>
            <a:pPr algn="just" eaLnBrk="0" hangingPunct="0"/>
            <a:r>
              <a:rPr lang="ru-RU" sz="1200" b="1" dirty="0">
                <a:cs typeface="Times New Roman" pitchFamily="18" charset="0"/>
              </a:rPr>
              <a:t>  </a:t>
            </a:r>
            <a:r>
              <a:rPr lang="ru-RU" sz="1200" b="1" dirty="0" smtClean="0">
                <a:cs typeface="Times New Roman" pitchFamily="18" charset="0"/>
              </a:rPr>
              <a:t> Скрещённые </a:t>
            </a:r>
            <a:r>
              <a:rPr lang="ru-RU" sz="1200" b="1" dirty="0">
                <a:cs typeface="Times New Roman" pitchFamily="18" charset="0"/>
              </a:rPr>
              <a:t>на груди руки поэта, складки плаща, наброшенного на плечи, - всё это характерные признаки романтического героя, отрешённого от окружающего мира и погружённого в свои мысли. Живой взгляд пушкинских глаз выражает вдохновение и сосредоточенность. Поэт как бы прислушивается к внутреннему голосу: «...минута - и стихи свободно потекут». Пушкин показан в самый счастливый, светлый момент - </a:t>
            </a:r>
            <a:r>
              <a:rPr lang="ru-RU" sz="1200" b="1" dirty="0" err="1">
                <a:cs typeface="Times New Roman" pitchFamily="18" charset="0"/>
              </a:rPr>
              <a:t>момент</a:t>
            </a:r>
            <a:r>
              <a:rPr lang="ru-RU" sz="1200" b="1" dirty="0">
                <a:cs typeface="Times New Roman" pitchFamily="18" charset="0"/>
              </a:rPr>
              <a:t> творчества. Таким себя Пушкин мог и не увидеть в зеркале, это был тот ореол поэтического воодушевления («лесть», по терминологии поэта), который открылся проницательному художнику.</a:t>
            </a:r>
            <a:br>
              <a:rPr lang="ru-RU" sz="1200" b="1" dirty="0">
                <a:cs typeface="Times New Roman" pitchFamily="18" charset="0"/>
              </a:rPr>
            </a:br>
            <a:r>
              <a:rPr lang="ru-RU" sz="1200" b="1" dirty="0">
                <a:cs typeface="Times New Roman" pitchFamily="18" charset="0"/>
              </a:rPr>
              <a:t>Именно это особенно понравилось в портрете и самому поэту. Он выразил своё восхищение мастерством живописца в стихотворении, посвящённом </a:t>
            </a:r>
            <a:r>
              <a:rPr lang="ru-RU" sz="1200" b="1" dirty="0" smtClean="0">
                <a:cs typeface="Times New Roman" pitchFamily="18" charset="0"/>
              </a:rPr>
              <a:t>Кипренскому. </a:t>
            </a:r>
            <a:endParaRPr lang="ru-RU" b="1" dirty="0"/>
          </a:p>
        </p:txBody>
      </p:sp>
      <p:sp>
        <p:nvSpPr>
          <p:cNvPr id="28681" name="Rectangle 6"/>
          <p:cNvSpPr>
            <a:spLocks noChangeArrowheads="1"/>
          </p:cNvSpPr>
          <p:nvPr/>
        </p:nvSpPr>
        <p:spPr bwMode="auto">
          <a:xfrm>
            <a:off x="0" y="4618038"/>
            <a:ext cx="2714625" cy="1954212"/>
          </a:xfrm>
          <a:prstGeom prst="rect">
            <a:avLst/>
          </a:prstGeom>
          <a:noFill/>
          <a:ln w="9525">
            <a:noFill/>
            <a:miter lim="800000"/>
            <a:headEnd/>
            <a:tailEnd/>
          </a:ln>
        </p:spPr>
        <p:txBody>
          <a:bodyPr wrap="square" anchor="ctr">
            <a:spAutoFit/>
          </a:bodyPr>
          <a:lstStyle/>
          <a:p>
            <a:pPr algn="ctr" eaLnBrk="0" hangingPunct="0"/>
            <a:r>
              <a:rPr lang="ru-RU" sz="1100" b="1" dirty="0">
                <a:solidFill>
                  <a:srgbClr val="993300"/>
                </a:solidFill>
                <a:cs typeface="Times New Roman" pitchFamily="18" charset="0"/>
              </a:rPr>
              <a:t>Любимец моды легкокрылой, </a:t>
            </a:r>
            <a:br>
              <a:rPr lang="ru-RU" sz="1100" b="1" dirty="0">
                <a:solidFill>
                  <a:srgbClr val="993300"/>
                </a:solidFill>
                <a:cs typeface="Times New Roman" pitchFamily="18" charset="0"/>
              </a:rPr>
            </a:br>
            <a:r>
              <a:rPr lang="ru-RU" sz="1100" b="1" dirty="0">
                <a:solidFill>
                  <a:srgbClr val="993300"/>
                </a:solidFill>
                <a:cs typeface="Times New Roman" pitchFamily="18" charset="0"/>
              </a:rPr>
              <a:t>Хоть не британец, не француз, </a:t>
            </a:r>
            <a:br>
              <a:rPr lang="ru-RU" sz="1100" b="1" dirty="0">
                <a:solidFill>
                  <a:srgbClr val="993300"/>
                </a:solidFill>
                <a:cs typeface="Times New Roman" pitchFamily="18" charset="0"/>
              </a:rPr>
            </a:br>
            <a:r>
              <a:rPr lang="ru-RU" sz="1100" b="1" dirty="0">
                <a:solidFill>
                  <a:srgbClr val="993300"/>
                </a:solidFill>
                <a:cs typeface="Times New Roman" pitchFamily="18" charset="0"/>
              </a:rPr>
              <a:t>Ты вновь создал, волшебник милый, </a:t>
            </a:r>
            <a:br>
              <a:rPr lang="ru-RU" sz="1100" b="1" dirty="0">
                <a:solidFill>
                  <a:srgbClr val="993300"/>
                </a:solidFill>
                <a:cs typeface="Times New Roman" pitchFamily="18" charset="0"/>
              </a:rPr>
            </a:br>
            <a:r>
              <a:rPr lang="ru-RU" sz="1100" b="1" dirty="0">
                <a:solidFill>
                  <a:srgbClr val="993300"/>
                </a:solidFill>
                <a:cs typeface="Times New Roman" pitchFamily="18" charset="0"/>
              </a:rPr>
              <a:t>Меня, питомца чистых муз, </a:t>
            </a:r>
            <a:br>
              <a:rPr lang="ru-RU" sz="1100" b="1" dirty="0">
                <a:solidFill>
                  <a:srgbClr val="993300"/>
                </a:solidFill>
                <a:cs typeface="Times New Roman" pitchFamily="18" charset="0"/>
              </a:rPr>
            </a:br>
            <a:r>
              <a:rPr lang="ru-RU" sz="1100" b="1" dirty="0">
                <a:solidFill>
                  <a:srgbClr val="993300"/>
                </a:solidFill>
                <a:cs typeface="Times New Roman" pitchFamily="18" charset="0"/>
              </a:rPr>
              <a:t>- И я </a:t>
            </a:r>
            <a:r>
              <a:rPr lang="ru-RU" sz="1100" b="1" dirty="0" err="1">
                <a:solidFill>
                  <a:srgbClr val="993300"/>
                </a:solidFill>
                <a:cs typeface="Times New Roman" pitchFamily="18" charset="0"/>
              </a:rPr>
              <a:t>смеюся</a:t>
            </a:r>
            <a:r>
              <a:rPr lang="ru-RU" sz="1100" b="1" dirty="0">
                <a:solidFill>
                  <a:srgbClr val="993300"/>
                </a:solidFill>
                <a:cs typeface="Times New Roman" pitchFamily="18" charset="0"/>
              </a:rPr>
              <a:t> над могилой, </a:t>
            </a:r>
            <a:br>
              <a:rPr lang="ru-RU" sz="1100" b="1" dirty="0">
                <a:solidFill>
                  <a:srgbClr val="993300"/>
                </a:solidFill>
                <a:cs typeface="Times New Roman" pitchFamily="18" charset="0"/>
              </a:rPr>
            </a:br>
            <a:r>
              <a:rPr lang="ru-RU" sz="1100" b="1" dirty="0" err="1">
                <a:solidFill>
                  <a:srgbClr val="993300"/>
                </a:solidFill>
                <a:cs typeface="Times New Roman" pitchFamily="18" charset="0"/>
              </a:rPr>
              <a:t>Ушед</a:t>
            </a:r>
            <a:r>
              <a:rPr lang="ru-RU" sz="1100" b="1" dirty="0">
                <a:solidFill>
                  <a:srgbClr val="993300"/>
                </a:solidFill>
                <a:cs typeface="Times New Roman" pitchFamily="18" charset="0"/>
              </a:rPr>
              <a:t> навек от смертных уз. </a:t>
            </a:r>
            <a:br>
              <a:rPr lang="ru-RU" sz="1100" b="1" dirty="0">
                <a:solidFill>
                  <a:srgbClr val="993300"/>
                </a:solidFill>
                <a:cs typeface="Times New Roman" pitchFamily="18" charset="0"/>
              </a:rPr>
            </a:br>
            <a:r>
              <a:rPr lang="ru-RU" sz="1100" b="1" dirty="0">
                <a:solidFill>
                  <a:srgbClr val="993300"/>
                </a:solidFill>
                <a:cs typeface="Times New Roman" pitchFamily="18" charset="0"/>
              </a:rPr>
              <a:t>Себя как в зеркале я вижу, </a:t>
            </a:r>
            <a:br>
              <a:rPr lang="ru-RU" sz="1100" b="1" dirty="0">
                <a:solidFill>
                  <a:srgbClr val="993300"/>
                </a:solidFill>
                <a:cs typeface="Times New Roman" pitchFamily="18" charset="0"/>
              </a:rPr>
            </a:br>
            <a:r>
              <a:rPr lang="ru-RU" sz="1100" b="1" dirty="0">
                <a:solidFill>
                  <a:srgbClr val="993300"/>
                </a:solidFill>
                <a:cs typeface="Times New Roman" pitchFamily="18" charset="0"/>
              </a:rPr>
              <a:t>Но это зеркало </a:t>
            </a:r>
            <a:r>
              <a:rPr lang="ru-RU" sz="1100" b="1">
                <a:solidFill>
                  <a:srgbClr val="993300"/>
                </a:solidFill>
                <a:cs typeface="Times New Roman" pitchFamily="18" charset="0"/>
              </a:rPr>
              <a:t>мне </a:t>
            </a:r>
            <a:r>
              <a:rPr lang="ru-RU" sz="1100" b="1" smtClean="0">
                <a:solidFill>
                  <a:srgbClr val="993300"/>
                </a:solidFill>
                <a:cs typeface="Times New Roman" pitchFamily="18" charset="0"/>
              </a:rPr>
              <a:t>льстит. </a:t>
            </a:r>
            <a:r>
              <a:rPr lang="ru-RU" sz="1100" b="1" dirty="0">
                <a:solidFill>
                  <a:srgbClr val="993300"/>
                </a:solidFill>
                <a:cs typeface="Times New Roman" pitchFamily="18" charset="0"/>
              </a:rPr>
              <a:t/>
            </a:r>
            <a:br>
              <a:rPr lang="ru-RU" sz="1100" b="1" dirty="0">
                <a:solidFill>
                  <a:srgbClr val="993300"/>
                </a:solidFill>
                <a:cs typeface="Times New Roman" pitchFamily="18" charset="0"/>
              </a:rPr>
            </a:br>
            <a:r>
              <a:rPr lang="ru-RU" sz="1100" b="1" dirty="0">
                <a:solidFill>
                  <a:srgbClr val="993300"/>
                </a:solidFill>
                <a:cs typeface="Times New Roman" pitchFamily="18" charset="0"/>
              </a:rPr>
              <a:t>Так Риму, Дрездену, Парижу </a:t>
            </a:r>
            <a:br>
              <a:rPr lang="ru-RU" sz="1100" b="1" dirty="0">
                <a:solidFill>
                  <a:srgbClr val="993300"/>
                </a:solidFill>
                <a:cs typeface="Times New Roman" pitchFamily="18" charset="0"/>
              </a:rPr>
            </a:br>
            <a:r>
              <a:rPr lang="ru-RU" sz="1100" b="1" dirty="0">
                <a:solidFill>
                  <a:srgbClr val="993300"/>
                </a:solidFill>
                <a:cs typeface="Times New Roman" pitchFamily="18" charset="0"/>
              </a:rPr>
              <a:t>Известен впредь мой будет вид... </a:t>
            </a:r>
            <a:endParaRPr lang="ru-RU" sz="1100" b="1" dirty="0">
              <a:solidFill>
                <a:srgbClr val="993300"/>
              </a:solidFill>
            </a:endParaRPr>
          </a:p>
        </p:txBody>
      </p:sp>
      <p:sp>
        <p:nvSpPr>
          <p:cNvPr id="28682" name="Rectangle 7"/>
          <p:cNvSpPr>
            <a:spLocks noChangeArrowheads="1"/>
          </p:cNvSpPr>
          <p:nvPr/>
        </p:nvSpPr>
        <p:spPr bwMode="auto">
          <a:xfrm>
            <a:off x="2571750" y="5357826"/>
            <a:ext cx="6429375" cy="1384995"/>
          </a:xfrm>
          <a:prstGeom prst="rect">
            <a:avLst/>
          </a:prstGeom>
          <a:noFill/>
          <a:ln w="9525">
            <a:noFill/>
            <a:miter lim="800000"/>
            <a:headEnd/>
            <a:tailEnd/>
          </a:ln>
        </p:spPr>
        <p:txBody>
          <a:bodyPr anchor="ctr">
            <a:spAutoFit/>
          </a:bodyPr>
          <a:lstStyle/>
          <a:p>
            <a:pPr algn="just" eaLnBrk="0" hangingPunct="0"/>
            <a:r>
              <a:rPr lang="ru-RU" sz="1200" b="1" dirty="0" smtClean="0">
                <a:latin typeface="Arial" pitchFamily="34" charset="0"/>
                <a:cs typeface="Arial" pitchFamily="34" charset="0"/>
              </a:rPr>
              <a:t>   Любопытно</a:t>
            </a:r>
            <a:r>
              <a:rPr lang="ru-RU" sz="1200" b="1" dirty="0">
                <a:latin typeface="Arial" pitchFamily="34" charset="0"/>
                <a:cs typeface="Arial" pitchFamily="34" charset="0"/>
              </a:rPr>
              <a:t>, что современники </a:t>
            </a:r>
            <a:r>
              <a:rPr lang="ru-RU" sz="1200" b="1" dirty="0">
                <a:solidFill>
                  <a:srgbClr val="993300"/>
                </a:solidFill>
                <a:latin typeface="Arial" pitchFamily="34" charset="0"/>
                <a:cs typeface="Arial" pitchFamily="34" charset="0"/>
              </a:rPr>
              <a:t>узнавали Пушкина именно по портрету </a:t>
            </a:r>
            <a:r>
              <a:rPr lang="ru-RU" sz="1200" b="1" dirty="0">
                <a:latin typeface="Arial" pitchFamily="34" charset="0"/>
                <a:cs typeface="Arial" pitchFamily="34" charset="0"/>
              </a:rPr>
              <a:t>Кипренского, впервые экспонированному на открывшейся 1 сентября 1827 года в Академии художеств в Петербурге выставке, где живописцу был предоставлен целый зал. Да и мы, когда хотим представить себе внешний облик великого поэта, почти неизменно вспоминаем его портрет кисти Кипренского.</a:t>
            </a:r>
            <a:br>
              <a:rPr lang="ru-RU" sz="1200" b="1" dirty="0">
                <a:latin typeface="Arial" pitchFamily="34" charset="0"/>
                <a:cs typeface="Arial" pitchFamily="34" charset="0"/>
              </a:rPr>
            </a:br>
            <a:r>
              <a:rPr lang="ru-RU" sz="1200" b="1" dirty="0">
                <a:latin typeface="Arial" pitchFamily="34" charset="0"/>
                <a:cs typeface="Arial" pitchFamily="34" charset="0"/>
              </a:rPr>
              <a:t>Портрет послужил исходным материалом для многих художников и скульпторов последующих поколений, известен во всем мире. </a:t>
            </a:r>
            <a:endParaRPr lang="ru-RU" b="1" dirty="0">
              <a:latin typeface="Arial" pitchFamily="34" charset="0"/>
              <a:cs typeface="Arial" pitchFamily="34" charset="0"/>
            </a:endParaRPr>
          </a:p>
        </p:txBody>
      </p:sp>
      <p:sp>
        <p:nvSpPr>
          <p:cNvPr id="11" name="Прямоугольник 10"/>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500"/>
                                  </p:stCondLst>
                                  <p:childTnLst>
                                    <p:set>
                                      <p:cBhvr>
                                        <p:cTn id="6" dur="1" fill="hold">
                                          <p:stCondLst>
                                            <p:cond delay="0"/>
                                          </p:stCondLst>
                                        </p:cTn>
                                        <p:tgtEl>
                                          <p:spTgt spid="28680"/>
                                        </p:tgtEl>
                                        <p:attrNameLst>
                                          <p:attrName>style.visibility</p:attrName>
                                        </p:attrNameLst>
                                      </p:cBhvr>
                                      <p:to>
                                        <p:strVal val="visible"/>
                                      </p:to>
                                    </p:set>
                                    <p:anim calcmode="lin" valueType="num">
                                      <p:cBhvr>
                                        <p:cTn id="7" dur="2000" fill="hold"/>
                                        <p:tgtEl>
                                          <p:spTgt spid="28680"/>
                                        </p:tgtEl>
                                        <p:attrNameLst>
                                          <p:attrName>ppt_w</p:attrName>
                                        </p:attrNameLst>
                                      </p:cBhvr>
                                      <p:tavLst>
                                        <p:tav tm="0">
                                          <p:val>
                                            <p:fltVal val="0"/>
                                          </p:val>
                                        </p:tav>
                                        <p:tav tm="100000">
                                          <p:val>
                                            <p:strVal val="#ppt_w"/>
                                          </p:val>
                                        </p:tav>
                                      </p:tavLst>
                                    </p:anim>
                                    <p:anim calcmode="lin" valueType="num">
                                      <p:cBhvr>
                                        <p:cTn id="8" dur="2000" fill="hold"/>
                                        <p:tgtEl>
                                          <p:spTgt spid="28680"/>
                                        </p:tgtEl>
                                        <p:attrNameLst>
                                          <p:attrName>ppt_h</p:attrName>
                                        </p:attrNameLst>
                                      </p:cBhvr>
                                      <p:tavLst>
                                        <p:tav tm="0">
                                          <p:val>
                                            <p:fltVal val="0"/>
                                          </p:val>
                                        </p:tav>
                                        <p:tav tm="100000">
                                          <p:val>
                                            <p:strVal val="#ppt_h"/>
                                          </p:val>
                                        </p:tav>
                                      </p:tavLst>
                                    </p:anim>
                                    <p:animEffect transition="in" filter="fade">
                                      <p:cBhvr>
                                        <p:cTn id="9" dur="2000"/>
                                        <p:tgtEl>
                                          <p:spTgt spid="28680"/>
                                        </p:tgtEl>
                                      </p:cBhvr>
                                    </p:animEffect>
                                  </p:childTnLst>
                                </p:cTn>
                              </p:par>
                            </p:childTnLst>
                          </p:cTn>
                        </p:par>
                        <p:par>
                          <p:cTn id="10" fill="hold">
                            <p:stCondLst>
                              <p:cond delay="7500"/>
                            </p:stCondLst>
                            <p:childTnLst>
                              <p:par>
                                <p:cTn id="11" presetID="22" presetClass="entr" presetSubtype="1" fill="hold" grpId="0" nodeType="afterEffect">
                                  <p:stCondLst>
                                    <p:cond delay="8000"/>
                                  </p:stCondLst>
                                  <p:childTnLst>
                                    <p:set>
                                      <p:cBhvr>
                                        <p:cTn id="12" dur="1" fill="hold">
                                          <p:stCondLst>
                                            <p:cond delay="0"/>
                                          </p:stCondLst>
                                        </p:cTn>
                                        <p:tgtEl>
                                          <p:spTgt spid="28681"/>
                                        </p:tgtEl>
                                        <p:attrNameLst>
                                          <p:attrName>style.visibility</p:attrName>
                                        </p:attrNameLst>
                                      </p:cBhvr>
                                      <p:to>
                                        <p:strVal val="visible"/>
                                      </p:to>
                                    </p:set>
                                    <p:animEffect transition="in" filter="wipe(up)">
                                      <p:cBhvr>
                                        <p:cTn id="13" dur="3000"/>
                                        <p:tgtEl>
                                          <p:spTgt spid="28681"/>
                                        </p:tgtEl>
                                      </p:cBhvr>
                                    </p:animEffect>
                                  </p:childTnLst>
                                </p:cTn>
                              </p:par>
                            </p:childTnLst>
                          </p:cTn>
                        </p:par>
                        <p:par>
                          <p:cTn id="14" fill="hold">
                            <p:stCondLst>
                              <p:cond delay="18500"/>
                            </p:stCondLst>
                            <p:childTnLst>
                              <p:par>
                                <p:cTn id="15" presetID="22" presetClass="entr" presetSubtype="1" fill="hold" grpId="0" nodeType="afterEffect">
                                  <p:stCondLst>
                                    <p:cond delay="5000"/>
                                  </p:stCondLst>
                                  <p:childTnLst>
                                    <p:set>
                                      <p:cBhvr>
                                        <p:cTn id="16" dur="1" fill="hold">
                                          <p:stCondLst>
                                            <p:cond delay="0"/>
                                          </p:stCondLst>
                                        </p:cTn>
                                        <p:tgtEl>
                                          <p:spTgt spid="28682"/>
                                        </p:tgtEl>
                                        <p:attrNameLst>
                                          <p:attrName>style.visibility</p:attrName>
                                        </p:attrNameLst>
                                      </p:cBhvr>
                                      <p:to>
                                        <p:strVal val="visible"/>
                                      </p:to>
                                    </p:set>
                                    <p:animEffect transition="in" filter="wipe(up)">
                                      <p:cBhvr>
                                        <p:cTn id="17" dur="3000"/>
                                        <p:tgtEl>
                                          <p:spTgt spid="28682"/>
                                        </p:tgtEl>
                                      </p:cBhvr>
                                    </p:animEffect>
                                  </p:childTnLst>
                                </p:cTn>
                              </p:par>
                            </p:childTnLst>
                          </p:cTn>
                        </p:par>
                        <p:par>
                          <p:cTn id="18" fill="hold">
                            <p:stCondLst>
                              <p:cond delay="26500"/>
                            </p:stCondLst>
                            <p:childTnLst>
                              <p:par>
                                <p:cTn id="19" presetID="22" presetClass="entr" presetSubtype="4" fill="hold" grpId="0" nodeType="afterEffect" nodePh="1">
                                  <p:stCondLst>
                                    <p:cond delay="20000"/>
                                  </p:stCondLst>
                                  <p:endCondLst>
                                    <p:cond evt="begin" delay="0">
                                      <p:tn val="19"/>
                                    </p:cond>
                                  </p:end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1" grpId="0"/>
      <p:bldP spid="28682"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1979613" y="844550"/>
            <a:ext cx="6892925" cy="1569660"/>
          </a:xfrm>
          <a:prstGeom prst="rect">
            <a:avLst/>
          </a:prstGeom>
          <a:noFill/>
          <a:ln w="9525">
            <a:noFill/>
            <a:miter lim="800000"/>
            <a:headEnd/>
            <a:tailEnd/>
          </a:ln>
        </p:spPr>
        <p:txBody>
          <a:bodyPr anchor="ctr">
            <a:spAutoFit/>
          </a:bodyPr>
          <a:lstStyle/>
          <a:p>
            <a:pPr eaLnBrk="0" hangingPunct="0"/>
            <a:r>
              <a:rPr lang="ru-RU" sz="1600" b="1" dirty="0">
                <a:solidFill>
                  <a:srgbClr val="993300"/>
                </a:solidFill>
              </a:rPr>
              <a:t>Алексей Гаврилович Венецианов. </a:t>
            </a:r>
            <a:r>
              <a:rPr lang="ru-RU" sz="1600" b="1" dirty="0"/>
              <a:t>Автопортрет. 1811 г</a:t>
            </a:r>
            <a:r>
              <a:rPr lang="ru-RU" sz="1600" b="1" smtClean="0"/>
              <a:t>. </a:t>
            </a:r>
            <a:endParaRPr lang="ru-RU" sz="1600" b="1" dirty="0" smtClean="0"/>
          </a:p>
          <a:p>
            <a:pPr algn="just" eaLnBrk="0" hangingPunct="0"/>
            <a:r>
              <a:rPr lang="ru-RU" sz="1600" b="1" dirty="0" smtClean="0"/>
              <a:t>Живописец</a:t>
            </a:r>
            <a:r>
              <a:rPr lang="ru-RU" sz="1600" b="1" dirty="0"/>
              <a:t>, литограф. Мастер бытового жанра, портретист, пейзажист. Родился в семье небогатого купца. Учился в частном пансионе. С детства обнаружил способности и любовь к рисованию, но сведений о его первоначальном художественном обучении не сохранилось. Особый интерес проявлял к портрету. </a:t>
            </a:r>
            <a:endParaRPr lang="ru-RU" sz="1600" b="1" dirty="0" smtClean="0"/>
          </a:p>
        </p:txBody>
      </p:sp>
      <p:sp>
        <p:nvSpPr>
          <p:cNvPr id="29699"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29700" name="Rectangle 7"/>
          <p:cNvSpPr>
            <a:spLocks noChangeArrowheads="1"/>
          </p:cNvSpPr>
          <p:nvPr/>
        </p:nvSpPr>
        <p:spPr bwMode="auto">
          <a:xfrm>
            <a:off x="1928794" y="2786058"/>
            <a:ext cx="6858000" cy="1815882"/>
          </a:xfrm>
          <a:prstGeom prst="rect">
            <a:avLst/>
          </a:prstGeom>
          <a:noFill/>
          <a:ln w="9525">
            <a:noFill/>
            <a:miter lim="800000"/>
            <a:headEnd/>
            <a:tailEnd/>
          </a:ln>
        </p:spPr>
        <p:txBody>
          <a:bodyPr anchor="ctr">
            <a:spAutoFit/>
          </a:bodyPr>
          <a:lstStyle/>
          <a:p>
            <a:pPr algn="just"/>
            <a:r>
              <a:rPr lang="ru-RU" sz="1600" b="1" dirty="0">
                <a:solidFill>
                  <a:srgbClr val="993300"/>
                </a:solidFill>
              </a:rPr>
              <a:t>Репин Илья Ефимович. </a:t>
            </a:r>
            <a:r>
              <a:rPr lang="ru-RU" sz="1600" b="1" dirty="0"/>
              <a:t>Автопортрет. 1887 г. </a:t>
            </a:r>
          </a:p>
          <a:p>
            <a:pPr algn="just"/>
            <a:r>
              <a:rPr lang="ru-RU" sz="1600" b="1" dirty="0"/>
              <a:t>Живописец, мастер исторических и жанровых композиций, портретист. Творчество И. Е. Репина теснейшим образом связано с демократическими идеалами передвижничества. В своих масштабных полотнах он предстает глубоко национальным художником, запечатлевшим многообразную и многоликую жизнь России. </a:t>
            </a:r>
          </a:p>
        </p:txBody>
      </p:sp>
      <p:sp>
        <p:nvSpPr>
          <p:cNvPr id="29701" name="Rectangle 9"/>
          <p:cNvSpPr>
            <a:spLocks noChangeArrowheads="1"/>
          </p:cNvSpPr>
          <p:nvPr/>
        </p:nvSpPr>
        <p:spPr bwMode="auto">
          <a:xfrm>
            <a:off x="1492250" y="5445125"/>
            <a:ext cx="57150" cy="1152525"/>
          </a:xfrm>
          <a:prstGeom prst="rect">
            <a:avLst/>
          </a:prstGeom>
          <a:noFill/>
          <a:ln w="9525">
            <a:noFill/>
            <a:miter lim="800000"/>
            <a:headEnd/>
            <a:tailEnd/>
          </a:ln>
        </p:spPr>
        <p:txBody>
          <a:bodyPr wrap="none" lIns="57132" tIns="0" rIns="0" bIns="53958" anchor="ctr">
            <a:spAutoFit/>
          </a:bodyPr>
          <a:lstStyle/>
          <a:p>
            <a:pPr algn="ctr"/>
            <a:r>
              <a:rPr lang="ru-RU"/>
              <a:t/>
            </a:r>
            <a:br>
              <a:rPr lang="ru-RU"/>
            </a:br>
            <a:endParaRPr lang="ru-RU" b="1"/>
          </a:p>
          <a:p>
            <a:pPr algn="ctr"/>
            <a:endParaRPr lang="ru-RU" b="1"/>
          </a:p>
          <a:p>
            <a:pPr algn="ctr" eaLnBrk="0" hangingPunct="0"/>
            <a:endParaRPr lang="ru-RU"/>
          </a:p>
        </p:txBody>
      </p:sp>
      <p:pic>
        <p:nvPicPr>
          <p:cNvPr id="29702" name="Picture 10" descr="8"/>
          <p:cNvPicPr>
            <a:picLocks noChangeAspect="1" noChangeArrowheads="1"/>
          </p:cNvPicPr>
          <p:nvPr/>
        </p:nvPicPr>
        <p:blipFill>
          <a:blip r:embed="rId2"/>
          <a:srcRect/>
          <a:stretch>
            <a:fillRect/>
          </a:stretch>
        </p:blipFill>
        <p:spPr bwMode="auto">
          <a:xfrm>
            <a:off x="241445" y="2857497"/>
            <a:ext cx="1401597" cy="1714511"/>
          </a:xfrm>
          <a:prstGeom prst="rect">
            <a:avLst/>
          </a:prstGeom>
          <a:noFill/>
          <a:ln w="9525">
            <a:noFill/>
            <a:miter lim="800000"/>
            <a:headEnd/>
            <a:tailEnd/>
          </a:ln>
        </p:spPr>
      </p:pic>
      <p:pic>
        <p:nvPicPr>
          <p:cNvPr id="29703" name="Picture 11"/>
          <p:cNvPicPr>
            <a:picLocks noChangeAspect="1" noChangeArrowheads="1"/>
          </p:cNvPicPr>
          <p:nvPr/>
        </p:nvPicPr>
        <p:blipFill>
          <a:blip r:embed="rId3"/>
          <a:srcRect/>
          <a:stretch>
            <a:fillRect/>
          </a:stretch>
        </p:blipFill>
        <p:spPr bwMode="auto">
          <a:xfrm>
            <a:off x="271463" y="765175"/>
            <a:ext cx="1391809" cy="1878007"/>
          </a:xfrm>
          <a:prstGeom prst="rect">
            <a:avLst/>
          </a:prstGeom>
          <a:noFill/>
          <a:ln w="9525">
            <a:noFill/>
            <a:miter lim="800000"/>
            <a:headEnd/>
            <a:tailEnd/>
          </a:ln>
        </p:spPr>
      </p:pic>
      <p:pic>
        <p:nvPicPr>
          <p:cNvPr id="8" name="Picture 10"/>
          <p:cNvPicPr>
            <a:picLocks noChangeAspect="1" noChangeArrowheads="1"/>
          </p:cNvPicPr>
          <p:nvPr/>
        </p:nvPicPr>
        <p:blipFill>
          <a:blip r:embed="rId4"/>
          <a:srcRect/>
          <a:stretch>
            <a:fillRect/>
          </a:stretch>
        </p:blipFill>
        <p:spPr bwMode="auto">
          <a:xfrm>
            <a:off x="250825" y="4786322"/>
            <a:ext cx="1392217" cy="1724991"/>
          </a:xfrm>
          <a:prstGeom prst="rect">
            <a:avLst/>
          </a:prstGeom>
          <a:noFill/>
          <a:ln w="9525">
            <a:noFill/>
            <a:miter lim="800000"/>
            <a:headEnd/>
            <a:tailEnd/>
          </a:ln>
        </p:spPr>
      </p:pic>
      <p:sp>
        <p:nvSpPr>
          <p:cNvPr id="9" name="Прямоугольник 8"/>
          <p:cNvSpPr/>
          <p:nvPr/>
        </p:nvSpPr>
        <p:spPr>
          <a:xfrm>
            <a:off x="2000232" y="4788298"/>
            <a:ext cx="6786610" cy="1569660"/>
          </a:xfrm>
          <a:prstGeom prst="rect">
            <a:avLst/>
          </a:prstGeom>
        </p:spPr>
        <p:txBody>
          <a:bodyPr wrap="square">
            <a:spAutoFit/>
          </a:bodyPr>
          <a:lstStyle/>
          <a:p>
            <a:pPr algn="just" eaLnBrk="0" hangingPunct="0"/>
            <a:r>
              <a:rPr lang="ru-RU" sz="1600" b="1" dirty="0" smtClean="0">
                <a:solidFill>
                  <a:srgbClr val="993300"/>
                </a:solidFill>
              </a:rPr>
              <a:t>Васнецов В.М. </a:t>
            </a:r>
            <a:r>
              <a:rPr lang="ru-RU" sz="1600" b="1" dirty="0" smtClean="0"/>
              <a:t>Автопортрет. 1873 г. </a:t>
            </a:r>
          </a:p>
          <a:p>
            <a:pPr algn="just" eaLnBrk="0" hangingPunct="0"/>
            <a:r>
              <a:rPr lang="ru-RU" sz="1600" b="1" dirty="0" smtClean="0"/>
              <a:t>В творчестве Васнецова ярко представлены разные жанры, ставшие этапами очень интересной эволюции: от </a:t>
            </a:r>
            <a:r>
              <a:rPr lang="ru-RU" sz="1600" b="1" dirty="0" err="1" smtClean="0"/>
              <a:t>бытописательства</a:t>
            </a:r>
            <a:r>
              <a:rPr lang="ru-RU" sz="1600" b="1" dirty="0" smtClean="0"/>
              <a:t> к сказке, от станковой живописи к монументальной, от приземленности </a:t>
            </a:r>
            <a:r>
              <a:rPr lang="ru-RU" sz="1600" b="1" i="1" dirty="0" smtClean="0"/>
              <a:t>передвижников</a:t>
            </a:r>
            <a:r>
              <a:rPr lang="ru-RU" sz="1600" b="1" dirty="0" smtClean="0"/>
              <a:t> к прообразу стиля модерн. </a:t>
            </a:r>
            <a:endParaRPr lang="ru-RU" sz="1600" b="1" dirty="0"/>
          </a:p>
        </p:txBody>
      </p:sp>
      <p:sp>
        <p:nvSpPr>
          <p:cNvPr id="10" name="Прямоугольник 9"/>
          <p:cNvSpPr/>
          <p:nvPr/>
        </p:nvSpPr>
        <p:spPr>
          <a:xfrm>
            <a:off x="357158" y="521495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800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3000" fill="hold"/>
                                        <p:tgtEl>
                                          <p:spTgt spid="29700"/>
                                        </p:tgtEl>
                                        <p:attrNameLst>
                                          <p:attrName>ppt_w</p:attrName>
                                        </p:attrNameLst>
                                      </p:cBhvr>
                                      <p:tavLst>
                                        <p:tav tm="0">
                                          <p:val>
                                            <p:fltVal val="0"/>
                                          </p:val>
                                        </p:tav>
                                        <p:tav tm="100000">
                                          <p:val>
                                            <p:strVal val="#ppt_w"/>
                                          </p:val>
                                        </p:tav>
                                      </p:tavLst>
                                    </p:anim>
                                    <p:anim calcmode="lin" valueType="num">
                                      <p:cBhvr>
                                        <p:cTn id="8" dur="3000" fill="hold"/>
                                        <p:tgtEl>
                                          <p:spTgt spid="29700"/>
                                        </p:tgtEl>
                                        <p:attrNameLst>
                                          <p:attrName>ppt_h</p:attrName>
                                        </p:attrNameLst>
                                      </p:cBhvr>
                                      <p:tavLst>
                                        <p:tav tm="0">
                                          <p:val>
                                            <p:fltVal val="0"/>
                                          </p:val>
                                        </p:tav>
                                        <p:tav tm="100000">
                                          <p:val>
                                            <p:strVal val="#ppt_h"/>
                                          </p:val>
                                        </p:tav>
                                      </p:tavLst>
                                    </p:anim>
                                    <p:animEffect transition="in" filter="fade">
                                      <p:cBhvr>
                                        <p:cTn id="9" dur="3000"/>
                                        <p:tgtEl>
                                          <p:spTgt spid="29700"/>
                                        </p:tgtEl>
                                      </p:cBhvr>
                                    </p:animEffect>
                                  </p:childTnLst>
                                </p:cTn>
                              </p:par>
                              <p:par>
                                <p:cTn id="10" presetID="53" presetClass="entr" presetSubtype="0" fill="hold" nodeType="withEffect">
                                  <p:stCondLst>
                                    <p:cond delay="8000"/>
                                  </p:stCondLst>
                                  <p:childTnLst>
                                    <p:set>
                                      <p:cBhvr>
                                        <p:cTn id="11" dur="1" fill="hold">
                                          <p:stCondLst>
                                            <p:cond delay="0"/>
                                          </p:stCondLst>
                                        </p:cTn>
                                        <p:tgtEl>
                                          <p:spTgt spid="29702"/>
                                        </p:tgtEl>
                                        <p:attrNameLst>
                                          <p:attrName>style.visibility</p:attrName>
                                        </p:attrNameLst>
                                      </p:cBhvr>
                                      <p:to>
                                        <p:strVal val="visible"/>
                                      </p:to>
                                    </p:set>
                                    <p:anim calcmode="lin" valueType="num">
                                      <p:cBhvr>
                                        <p:cTn id="12" dur="3000" fill="hold"/>
                                        <p:tgtEl>
                                          <p:spTgt spid="29702"/>
                                        </p:tgtEl>
                                        <p:attrNameLst>
                                          <p:attrName>ppt_w</p:attrName>
                                        </p:attrNameLst>
                                      </p:cBhvr>
                                      <p:tavLst>
                                        <p:tav tm="0">
                                          <p:val>
                                            <p:fltVal val="0"/>
                                          </p:val>
                                        </p:tav>
                                        <p:tav tm="100000">
                                          <p:val>
                                            <p:strVal val="#ppt_w"/>
                                          </p:val>
                                        </p:tav>
                                      </p:tavLst>
                                    </p:anim>
                                    <p:anim calcmode="lin" valueType="num">
                                      <p:cBhvr>
                                        <p:cTn id="13" dur="3000" fill="hold"/>
                                        <p:tgtEl>
                                          <p:spTgt spid="29702"/>
                                        </p:tgtEl>
                                        <p:attrNameLst>
                                          <p:attrName>ppt_h</p:attrName>
                                        </p:attrNameLst>
                                      </p:cBhvr>
                                      <p:tavLst>
                                        <p:tav tm="0">
                                          <p:val>
                                            <p:fltVal val="0"/>
                                          </p:val>
                                        </p:tav>
                                        <p:tav tm="100000">
                                          <p:val>
                                            <p:strVal val="#ppt_h"/>
                                          </p:val>
                                        </p:tav>
                                      </p:tavLst>
                                    </p:anim>
                                    <p:animEffect transition="in" filter="fade">
                                      <p:cBhvr>
                                        <p:cTn id="14" dur="3000"/>
                                        <p:tgtEl>
                                          <p:spTgt spid="29702"/>
                                        </p:tgtEl>
                                      </p:cBhvr>
                                    </p:animEffect>
                                  </p:childTnLst>
                                </p:cTn>
                              </p:par>
                            </p:childTnLst>
                          </p:cTn>
                        </p:par>
                        <p:par>
                          <p:cTn id="15" fill="hold">
                            <p:stCondLst>
                              <p:cond delay="11000"/>
                            </p:stCondLst>
                            <p:childTnLst>
                              <p:par>
                                <p:cTn id="16" presetID="53" presetClass="entr" presetSubtype="0" fill="hold" grpId="0" nodeType="afterEffect">
                                  <p:stCondLst>
                                    <p:cond delay="8000"/>
                                  </p:stCondLst>
                                  <p:childTnLst>
                                    <p:set>
                                      <p:cBhvr>
                                        <p:cTn id="17" dur="1" fill="hold">
                                          <p:stCondLst>
                                            <p:cond delay="0"/>
                                          </p:stCondLst>
                                        </p:cTn>
                                        <p:tgtEl>
                                          <p:spTgt spid="29701"/>
                                        </p:tgtEl>
                                        <p:attrNameLst>
                                          <p:attrName>style.visibility</p:attrName>
                                        </p:attrNameLst>
                                      </p:cBhvr>
                                      <p:to>
                                        <p:strVal val="visible"/>
                                      </p:to>
                                    </p:set>
                                    <p:anim calcmode="lin" valueType="num">
                                      <p:cBhvr>
                                        <p:cTn id="18" dur="3000" fill="hold"/>
                                        <p:tgtEl>
                                          <p:spTgt spid="29701"/>
                                        </p:tgtEl>
                                        <p:attrNameLst>
                                          <p:attrName>ppt_w</p:attrName>
                                        </p:attrNameLst>
                                      </p:cBhvr>
                                      <p:tavLst>
                                        <p:tav tm="0">
                                          <p:val>
                                            <p:fltVal val="0"/>
                                          </p:val>
                                        </p:tav>
                                        <p:tav tm="100000">
                                          <p:val>
                                            <p:strVal val="#ppt_w"/>
                                          </p:val>
                                        </p:tav>
                                      </p:tavLst>
                                    </p:anim>
                                    <p:anim calcmode="lin" valueType="num">
                                      <p:cBhvr>
                                        <p:cTn id="19" dur="3000" fill="hold"/>
                                        <p:tgtEl>
                                          <p:spTgt spid="29701"/>
                                        </p:tgtEl>
                                        <p:attrNameLst>
                                          <p:attrName>ppt_h</p:attrName>
                                        </p:attrNameLst>
                                      </p:cBhvr>
                                      <p:tavLst>
                                        <p:tav tm="0">
                                          <p:val>
                                            <p:fltVal val="0"/>
                                          </p:val>
                                        </p:tav>
                                        <p:tav tm="100000">
                                          <p:val>
                                            <p:strVal val="#ppt_h"/>
                                          </p:val>
                                        </p:tav>
                                      </p:tavLst>
                                    </p:anim>
                                    <p:animEffect transition="in" filter="fade">
                                      <p:cBhvr>
                                        <p:cTn id="20" dur="3000"/>
                                        <p:tgtEl>
                                          <p:spTgt spid="29701"/>
                                        </p:tgtEl>
                                      </p:cBhvr>
                                    </p:animEffect>
                                  </p:childTnLst>
                                </p:cTn>
                              </p:par>
                              <p:par>
                                <p:cTn id="21" presetID="53" presetClass="entr" presetSubtype="0" fill="hold" nodeType="withEffect">
                                  <p:stCondLst>
                                    <p:cond delay="8000"/>
                                  </p:stCondLst>
                                  <p:childTnLst>
                                    <p:set>
                                      <p:cBhvr>
                                        <p:cTn id="22" dur="1" fill="hold">
                                          <p:stCondLst>
                                            <p:cond delay="0"/>
                                          </p:stCondLst>
                                        </p:cTn>
                                        <p:tgtEl>
                                          <p:spTgt spid="8"/>
                                        </p:tgtEl>
                                        <p:attrNameLst>
                                          <p:attrName>style.visibility</p:attrName>
                                        </p:attrNameLst>
                                      </p:cBhvr>
                                      <p:to>
                                        <p:strVal val="visible"/>
                                      </p:to>
                                    </p:set>
                                    <p:anim calcmode="lin" valueType="num">
                                      <p:cBhvr>
                                        <p:cTn id="23" dur="3000" fill="hold"/>
                                        <p:tgtEl>
                                          <p:spTgt spid="8"/>
                                        </p:tgtEl>
                                        <p:attrNameLst>
                                          <p:attrName>ppt_w</p:attrName>
                                        </p:attrNameLst>
                                      </p:cBhvr>
                                      <p:tavLst>
                                        <p:tav tm="0">
                                          <p:val>
                                            <p:fltVal val="0"/>
                                          </p:val>
                                        </p:tav>
                                        <p:tav tm="100000">
                                          <p:val>
                                            <p:strVal val="#ppt_w"/>
                                          </p:val>
                                        </p:tav>
                                      </p:tavLst>
                                    </p:anim>
                                    <p:anim calcmode="lin" valueType="num">
                                      <p:cBhvr>
                                        <p:cTn id="24" dur="3000" fill="hold"/>
                                        <p:tgtEl>
                                          <p:spTgt spid="8"/>
                                        </p:tgtEl>
                                        <p:attrNameLst>
                                          <p:attrName>ppt_h</p:attrName>
                                        </p:attrNameLst>
                                      </p:cBhvr>
                                      <p:tavLst>
                                        <p:tav tm="0">
                                          <p:val>
                                            <p:fltVal val="0"/>
                                          </p:val>
                                        </p:tav>
                                        <p:tav tm="100000">
                                          <p:val>
                                            <p:strVal val="#ppt_h"/>
                                          </p:val>
                                        </p:tav>
                                      </p:tavLst>
                                    </p:anim>
                                    <p:animEffect transition="in" filter="fade">
                                      <p:cBhvr>
                                        <p:cTn id="25" dur="3000"/>
                                        <p:tgtEl>
                                          <p:spTgt spid="8"/>
                                        </p:tgtEl>
                                      </p:cBhvr>
                                    </p:animEffect>
                                  </p:childTnLst>
                                </p:cTn>
                              </p:par>
                              <p:par>
                                <p:cTn id="26" presetID="53" presetClass="entr" presetSubtype="0" fill="hold" grpId="0" nodeType="withEffect">
                                  <p:stCondLst>
                                    <p:cond delay="8000"/>
                                  </p:stCondLst>
                                  <p:childTnLst>
                                    <p:set>
                                      <p:cBhvr>
                                        <p:cTn id="27" dur="1" fill="hold">
                                          <p:stCondLst>
                                            <p:cond delay="0"/>
                                          </p:stCondLst>
                                        </p:cTn>
                                        <p:tgtEl>
                                          <p:spTgt spid="9"/>
                                        </p:tgtEl>
                                        <p:attrNameLst>
                                          <p:attrName>style.visibility</p:attrName>
                                        </p:attrNameLst>
                                      </p:cBhvr>
                                      <p:to>
                                        <p:strVal val="visible"/>
                                      </p:to>
                                    </p:set>
                                    <p:anim calcmode="lin" valueType="num">
                                      <p:cBhvr>
                                        <p:cTn id="28" dur="3000" fill="hold"/>
                                        <p:tgtEl>
                                          <p:spTgt spid="9"/>
                                        </p:tgtEl>
                                        <p:attrNameLst>
                                          <p:attrName>ppt_w</p:attrName>
                                        </p:attrNameLst>
                                      </p:cBhvr>
                                      <p:tavLst>
                                        <p:tav tm="0">
                                          <p:val>
                                            <p:fltVal val="0"/>
                                          </p:val>
                                        </p:tav>
                                        <p:tav tm="100000">
                                          <p:val>
                                            <p:strVal val="#ppt_w"/>
                                          </p:val>
                                        </p:tav>
                                      </p:tavLst>
                                    </p:anim>
                                    <p:anim calcmode="lin" valueType="num">
                                      <p:cBhvr>
                                        <p:cTn id="29" dur="3000" fill="hold"/>
                                        <p:tgtEl>
                                          <p:spTgt spid="9"/>
                                        </p:tgtEl>
                                        <p:attrNameLst>
                                          <p:attrName>ppt_h</p:attrName>
                                        </p:attrNameLst>
                                      </p:cBhvr>
                                      <p:tavLst>
                                        <p:tav tm="0">
                                          <p:val>
                                            <p:fltVal val="0"/>
                                          </p:val>
                                        </p:tav>
                                        <p:tav tm="100000">
                                          <p:val>
                                            <p:strVal val="#ppt_h"/>
                                          </p:val>
                                        </p:tav>
                                      </p:tavLst>
                                    </p:anim>
                                    <p:animEffect transition="in" filter="fade">
                                      <p:cBhvr>
                                        <p:cTn id="30" dur="3000"/>
                                        <p:tgtEl>
                                          <p:spTgt spid="9"/>
                                        </p:tgtEl>
                                      </p:cBhvr>
                                    </p:animEffect>
                                  </p:childTnLst>
                                </p:cTn>
                              </p:par>
                            </p:childTnLst>
                          </p:cTn>
                        </p:par>
                        <p:par>
                          <p:cTn id="31" fill="hold">
                            <p:stCondLst>
                              <p:cond delay="22000"/>
                            </p:stCondLst>
                            <p:childTnLst>
                              <p:par>
                                <p:cTn id="32" presetID="53" presetClass="entr" presetSubtype="0" fill="hold" grpId="0" nodeType="afterEffect" nodePh="1">
                                  <p:stCondLst>
                                    <p:cond delay="1050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7"/>
          <p:cNvPicPr>
            <a:picLocks noChangeAspect="1" noChangeArrowheads="1"/>
          </p:cNvPicPr>
          <p:nvPr/>
        </p:nvPicPr>
        <p:blipFill>
          <a:blip r:embed="rId3"/>
          <a:srcRect/>
          <a:stretch>
            <a:fillRect/>
          </a:stretch>
        </p:blipFill>
        <p:spPr bwMode="auto">
          <a:xfrm>
            <a:off x="0" y="500042"/>
            <a:ext cx="9144000" cy="6357958"/>
          </a:xfrm>
          <a:prstGeom prst="rect">
            <a:avLst/>
          </a:prstGeom>
          <a:noFill/>
          <a:ln w="9525">
            <a:noFill/>
            <a:miter lim="800000"/>
            <a:headEnd/>
            <a:tailEnd/>
          </a:ln>
        </p:spPr>
      </p:pic>
      <p:pic>
        <p:nvPicPr>
          <p:cNvPr id="12" name="Picture 11" descr="Портрет композитора Михаила Глинки"/>
          <p:cNvPicPr>
            <a:picLocks noChangeAspect="1" noChangeArrowheads="1"/>
          </p:cNvPicPr>
          <p:nvPr/>
        </p:nvPicPr>
        <p:blipFill>
          <a:blip r:embed="rId4" cstate="print"/>
          <a:srcRect/>
          <a:stretch>
            <a:fillRect/>
          </a:stretch>
        </p:blipFill>
        <p:spPr bwMode="auto">
          <a:xfrm>
            <a:off x="2000232" y="4929198"/>
            <a:ext cx="1357322" cy="1165121"/>
          </a:xfrm>
          <a:prstGeom prst="rect">
            <a:avLst/>
          </a:prstGeom>
          <a:noFill/>
          <a:ln w="50800">
            <a:solidFill>
              <a:schemeClr val="bg1"/>
            </a:solidFill>
            <a:miter lim="800000"/>
            <a:headEnd/>
            <a:tailEnd/>
          </a:ln>
        </p:spPr>
      </p:pic>
      <p:sp>
        <p:nvSpPr>
          <p:cNvPr id="6" name="Прямоугольник 18"/>
          <p:cNvSpPr>
            <a:spLocks noChangeArrowheads="1"/>
          </p:cNvSpPr>
          <p:nvPr/>
        </p:nvSpPr>
        <p:spPr bwMode="auto">
          <a:xfrm>
            <a:off x="0" y="6338888"/>
            <a:ext cx="9144000" cy="519112"/>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p>
        </p:txBody>
      </p:sp>
      <p:pic>
        <p:nvPicPr>
          <p:cNvPr id="11" name="Picture 8" descr="Портрет композитора Модеста Петровича Мусоргского"/>
          <p:cNvPicPr>
            <a:picLocks noChangeAspect="1" noChangeArrowheads="1"/>
          </p:cNvPicPr>
          <p:nvPr/>
        </p:nvPicPr>
        <p:blipFill>
          <a:blip r:embed="rId5" cstate="print"/>
          <a:srcRect/>
          <a:stretch>
            <a:fillRect/>
          </a:stretch>
        </p:blipFill>
        <p:spPr bwMode="auto">
          <a:xfrm>
            <a:off x="6143636" y="4929198"/>
            <a:ext cx="878820" cy="1141598"/>
          </a:xfrm>
          <a:prstGeom prst="rect">
            <a:avLst/>
          </a:prstGeom>
          <a:noFill/>
          <a:ln w="50800">
            <a:solidFill>
              <a:schemeClr val="bg1"/>
            </a:solidFill>
            <a:miter lim="800000"/>
            <a:headEnd/>
            <a:tailEnd/>
          </a:ln>
        </p:spPr>
      </p:pic>
      <p:pic>
        <p:nvPicPr>
          <p:cNvPr id="10" name="Picture 5" descr="Портрет пианиста, дирижера и композитора Антона Григорьевича Рубинштейна"/>
          <p:cNvPicPr>
            <a:picLocks noChangeAspect="1" noChangeArrowheads="1"/>
          </p:cNvPicPr>
          <p:nvPr/>
        </p:nvPicPr>
        <p:blipFill>
          <a:blip r:embed="rId6" cstate="print"/>
          <a:srcRect/>
          <a:stretch>
            <a:fillRect/>
          </a:stretch>
        </p:blipFill>
        <p:spPr bwMode="auto">
          <a:xfrm>
            <a:off x="785786" y="4874668"/>
            <a:ext cx="928694" cy="1215817"/>
          </a:xfrm>
          <a:prstGeom prst="rect">
            <a:avLst/>
          </a:prstGeom>
          <a:noFill/>
          <a:ln w="50800">
            <a:solidFill>
              <a:schemeClr val="bg1"/>
            </a:solidFill>
            <a:miter lim="800000"/>
            <a:headEnd/>
            <a:tailEnd/>
          </a:ln>
        </p:spPr>
      </p:pic>
      <p:pic>
        <p:nvPicPr>
          <p:cNvPr id="9" name="Picture 4"/>
          <p:cNvPicPr>
            <a:picLocks noChangeAspect="1" noChangeArrowheads="1"/>
          </p:cNvPicPr>
          <p:nvPr/>
        </p:nvPicPr>
        <p:blipFill>
          <a:blip r:embed="rId7"/>
          <a:srcRect/>
          <a:stretch>
            <a:fillRect/>
          </a:stretch>
        </p:blipFill>
        <p:spPr bwMode="auto">
          <a:xfrm>
            <a:off x="7358082" y="4929198"/>
            <a:ext cx="928694" cy="1191272"/>
          </a:xfrm>
          <a:prstGeom prst="rect">
            <a:avLst/>
          </a:prstGeom>
          <a:noFill/>
          <a:ln w="50800">
            <a:solidFill>
              <a:schemeClr val="bg1"/>
            </a:solidFill>
            <a:miter lim="800000"/>
            <a:headEnd/>
            <a:tailEnd/>
          </a:ln>
          <a:effectLst/>
        </p:spPr>
      </p:pic>
      <p:pic>
        <p:nvPicPr>
          <p:cNvPr id="8" name="Picture 3"/>
          <p:cNvPicPr>
            <a:picLocks noChangeAspect="1" noChangeArrowheads="1"/>
          </p:cNvPicPr>
          <p:nvPr/>
        </p:nvPicPr>
        <p:blipFill>
          <a:blip r:embed="rId8"/>
          <a:srcRect/>
          <a:stretch>
            <a:fillRect/>
          </a:stretch>
        </p:blipFill>
        <p:spPr bwMode="auto">
          <a:xfrm>
            <a:off x="4929190" y="4929198"/>
            <a:ext cx="901586" cy="1235201"/>
          </a:xfrm>
          <a:prstGeom prst="rect">
            <a:avLst/>
          </a:prstGeom>
          <a:noFill/>
          <a:ln w="50800">
            <a:solidFill>
              <a:schemeClr val="bg1"/>
            </a:solidFill>
            <a:miter lim="800000"/>
            <a:headEnd/>
            <a:tailEnd/>
          </a:ln>
          <a:effectLst/>
        </p:spPr>
      </p:pic>
      <p:pic>
        <p:nvPicPr>
          <p:cNvPr id="7" name="Picture 5"/>
          <p:cNvPicPr>
            <a:picLocks noChangeAspect="1" noChangeArrowheads="1"/>
          </p:cNvPicPr>
          <p:nvPr/>
        </p:nvPicPr>
        <p:blipFill>
          <a:blip r:embed="rId9"/>
          <a:srcRect/>
          <a:stretch>
            <a:fillRect/>
          </a:stretch>
        </p:blipFill>
        <p:spPr bwMode="auto">
          <a:xfrm>
            <a:off x="3714744" y="4896029"/>
            <a:ext cx="902272" cy="1176177"/>
          </a:xfrm>
          <a:prstGeom prst="rect">
            <a:avLst/>
          </a:prstGeom>
          <a:noFill/>
          <a:ln w="50800">
            <a:solidFill>
              <a:schemeClr val="bg1"/>
            </a:solidFill>
            <a:miter lim="800000"/>
            <a:headEnd/>
            <a:tailEnd/>
          </a:ln>
          <a:effectLst/>
        </p:spPr>
      </p:pic>
      <p:sp>
        <p:nvSpPr>
          <p:cNvPr id="30723"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2295" name="Rectangle 7"/>
          <p:cNvSpPr>
            <a:spLocks noChangeArrowheads="1"/>
          </p:cNvSpPr>
          <p:nvPr/>
        </p:nvSpPr>
        <p:spPr bwMode="auto">
          <a:xfrm>
            <a:off x="468313" y="2636838"/>
            <a:ext cx="914400" cy="914400"/>
          </a:xfrm>
          <a:prstGeom prst="rect">
            <a:avLst/>
          </a:prstGeom>
          <a:noFill/>
          <a:ln w="50800">
            <a:noFill/>
            <a:miter lim="800000"/>
            <a:headEnd/>
            <a:tailEnd/>
          </a:ln>
        </p:spPr>
        <p:txBody>
          <a:bodyPr wrap="none" anchor="ctr"/>
          <a:lstStyle/>
          <a:p>
            <a:endParaRPr lang="ru-RU"/>
          </a:p>
        </p:txBody>
      </p:sp>
      <p:sp>
        <p:nvSpPr>
          <p:cNvPr id="13" name="Прямоугольник 12"/>
          <p:cNvSpPr/>
          <p:nvPr/>
        </p:nvSpPr>
        <p:spPr>
          <a:xfrm>
            <a:off x="1214414" y="642918"/>
            <a:ext cx="6518195" cy="1569660"/>
          </a:xfrm>
          <a:prstGeom prst="rect">
            <a:avLst/>
          </a:prstGeom>
        </p:spPr>
        <p:txBody>
          <a:bodyPr wrap="none">
            <a:spAutoFit/>
          </a:bodyPr>
          <a:lstStyle/>
          <a:p>
            <a:pPr algn="ctr"/>
            <a:r>
              <a:rPr lang="ru-RU" sz="2400" b="1" i="1" dirty="0" smtClean="0">
                <a:solidFill>
                  <a:srgbClr val="360000"/>
                </a:solidFill>
              </a:rPr>
              <a:t>Кто тронул те божественные струны,</a:t>
            </a:r>
          </a:p>
          <a:p>
            <a:pPr algn="ctr"/>
            <a:r>
              <a:rPr lang="ru-RU" sz="2400" b="1" i="1" dirty="0" smtClean="0">
                <a:solidFill>
                  <a:srgbClr val="360000"/>
                </a:solidFill>
              </a:rPr>
              <a:t>Что в сладком единении встают?</a:t>
            </a:r>
          </a:p>
          <a:p>
            <a:pPr algn="ctr"/>
            <a:r>
              <a:rPr lang="ru-RU" sz="2400" b="1" i="1" dirty="0" smtClean="0">
                <a:solidFill>
                  <a:srgbClr val="360000"/>
                </a:solidFill>
              </a:rPr>
              <a:t>Их души вечно трепетны и юны,</a:t>
            </a:r>
          </a:p>
          <a:p>
            <a:pPr algn="ctr"/>
            <a:r>
              <a:rPr lang="ru-RU" sz="2400" b="1" i="1" dirty="0" smtClean="0">
                <a:solidFill>
                  <a:srgbClr val="360000"/>
                </a:solidFill>
              </a:rPr>
              <a:t>Вглядитесь: то они для нас поют.</a:t>
            </a:r>
            <a:endParaRPr lang="ru-RU" sz="2400" b="1" i="1" dirty="0">
              <a:solidFill>
                <a:srgbClr val="360000"/>
              </a:solidFill>
            </a:endParaRPr>
          </a:p>
        </p:txBody>
      </p:sp>
      <p:pic>
        <p:nvPicPr>
          <p:cNvPr id="14" name="Picture 2"/>
          <p:cNvPicPr>
            <a:picLocks noChangeAspect="1" noChangeArrowheads="1"/>
          </p:cNvPicPr>
          <p:nvPr/>
        </p:nvPicPr>
        <p:blipFill>
          <a:blip r:embed="rId10"/>
          <a:srcRect/>
          <a:stretch>
            <a:fillRect/>
          </a:stretch>
        </p:blipFill>
        <p:spPr bwMode="auto">
          <a:xfrm>
            <a:off x="214282" y="642918"/>
            <a:ext cx="857256" cy="1401645"/>
          </a:xfrm>
          <a:prstGeom prst="rect">
            <a:avLst/>
          </a:prstGeom>
          <a:noFill/>
          <a:ln w="50800">
            <a:solidFill>
              <a:schemeClr val="bg1"/>
            </a:solidFill>
            <a:miter lim="800000"/>
            <a:headEnd/>
            <a:tailEnd/>
          </a:ln>
          <a:effectLst/>
        </p:spPr>
      </p:pic>
      <p:pic>
        <p:nvPicPr>
          <p:cNvPr id="15" name="Picture 3"/>
          <p:cNvPicPr>
            <a:picLocks noChangeAspect="1" noChangeArrowheads="1"/>
          </p:cNvPicPr>
          <p:nvPr/>
        </p:nvPicPr>
        <p:blipFill>
          <a:blip r:embed="rId11"/>
          <a:srcRect/>
          <a:stretch>
            <a:fillRect/>
          </a:stretch>
        </p:blipFill>
        <p:spPr bwMode="auto">
          <a:xfrm>
            <a:off x="7715272" y="3615603"/>
            <a:ext cx="1214446" cy="1027843"/>
          </a:xfrm>
          <a:prstGeom prst="rect">
            <a:avLst/>
          </a:prstGeom>
          <a:noFill/>
          <a:ln w="50800">
            <a:solidFill>
              <a:schemeClr val="bg1"/>
            </a:solidFill>
            <a:miter lim="800000"/>
            <a:headEnd/>
            <a:tailEnd/>
          </a:ln>
          <a:effectLst/>
        </p:spPr>
      </p:pic>
      <p:pic>
        <p:nvPicPr>
          <p:cNvPr id="17" name="Picture 7" descr="http://artclassic.edu.ru/attach.asp?a_no=9611"/>
          <p:cNvPicPr>
            <a:picLocks noChangeAspect="1" noChangeArrowheads="1"/>
          </p:cNvPicPr>
          <p:nvPr/>
        </p:nvPicPr>
        <p:blipFill>
          <a:blip r:embed="rId12" cstate="print"/>
          <a:srcRect/>
          <a:stretch>
            <a:fillRect/>
          </a:stretch>
        </p:blipFill>
        <p:spPr bwMode="auto">
          <a:xfrm>
            <a:off x="214282" y="2214554"/>
            <a:ext cx="890162" cy="1156525"/>
          </a:xfrm>
          <a:prstGeom prst="rect">
            <a:avLst/>
          </a:prstGeom>
          <a:noFill/>
          <a:ln w="50800">
            <a:solidFill>
              <a:schemeClr val="bg1"/>
            </a:solidFill>
            <a:miter lim="800000"/>
            <a:headEnd/>
            <a:tailEnd/>
          </a:ln>
        </p:spPr>
      </p:pic>
      <p:pic>
        <p:nvPicPr>
          <p:cNvPr id="18" name="Picture 5" descr="Петр Петрович Кончаловский - Портрет композитора Сергея Сергеевича Прокофьева"/>
          <p:cNvPicPr>
            <a:picLocks noChangeAspect="1" noChangeArrowheads="1"/>
          </p:cNvPicPr>
          <p:nvPr/>
        </p:nvPicPr>
        <p:blipFill>
          <a:blip r:embed="rId13" cstate="print"/>
          <a:srcRect/>
          <a:stretch>
            <a:fillRect/>
          </a:stretch>
        </p:blipFill>
        <p:spPr bwMode="auto">
          <a:xfrm>
            <a:off x="8001024" y="2227681"/>
            <a:ext cx="906940" cy="1201319"/>
          </a:xfrm>
          <a:prstGeom prst="rect">
            <a:avLst/>
          </a:prstGeom>
          <a:noFill/>
          <a:ln w="50800">
            <a:solidFill>
              <a:schemeClr val="bg1"/>
            </a:solidFill>
            <a:miter lim="800000"/>
            <a:headEnd/>
            <a:tailEnd/>
          </a:ln>
        </p:spPr>
      </p:pic>
      <p:pic>
        <p:nvPicPr>
          <p:cNvPr id="19" name="Picture 22" descr="080806154021"/>
          <p:cNvPicPr>
            <a:picLocks noChangeAspect="1" noChangeArrowheads="1"/>
          </p:cNvPicPr>
          <p:nvPr/>
        </p:nvPicPr>
        <p:blipFill>
          <a:blip r:embed="rId14" cstate="print"/>
          <a:srcRect/>
          <a:stretch>
            <a:fillRect/>
          </a:stretch>
        </p:blipFill>
        <p:spPr bwMode="auto">
          <a:xfrm>
            <a:off x="571472" y="3571876"/>
            <a:ext cx="857256" cy="1074195"/>
          </a:xfrm>
          <a:prstGeom prst="rect">
            <a:avLst/>
          </a:prstGeom>
          <a:noFill/>
          <a:ln w="50800">
            <a:solidFill>
              <a:schemeClr val="bg1"/>
            </a:solidFill>
            <a:miter lim="800000"/>
            <a:headEnd/>
            <a:tailEnd/>
          </a:ln>
        </p:spPr>
      </p:pic>
      <p:pic>
        <p:nvPicPr>
          <p:cNvPr id="20" name="Picture 3"/>
          <p:cNvPicPr>
            <a:picLocks noChangeAspect="1" noChangeArrowheads="1"/>
          </p:cNvPicPr>
          <p:nvPr/>
        </p:nvPicPr>
        <p:blipFill>
          <a:blip r:embed="rId15"/>
          <a:srcRect/>
          <a:stretch>
            <a:fillRect/>
          </a:stretch>
        </p:blipFill>
        <p:spPr bwMode="auto">
          <a:xfrm>
            <a:off x="6572264" y="3571876"/>
            <a:ext cx="801300" cy="1022985"/>
          </a:xfrm>
          <a:prstGeom prst="rect">
            <a:avLst/>
          </a:prstGeom>
          <a:noFill/>
          <a:ln w="50800">
            <a:solidFill>
              <a:schemeClr val="bg1"/>
            </a:solidFill>
            <a:miter lim="800000"/>
            <a:headEnd/>
            <a:tailEnd/>
          </a:ln>
          <a:effectLst/>
        </p:spPr>
      </p:pic>
      <p:pic>
        <p:nvPicPr>
          <p:cNvPr id="22" name="Picture 2"/>
          <p:cNvPicPr>
            <a:picLocks noChangeAspect="1" noChangeArrowheads="1"/>
          </p:cNvPicPr>
          <p:nvPr/>
        </p:nvPicPr>
        <p:blipFill>
          <a:blip r:embed="rId16"/>
          <a:srcRect/>
          <a:stretch>
            <a:fillRect/>
          </a:stretch>
        </p:blipFill>
        <p:spPr bwMode="auto">
          <a:xfrm>
            <a:off x="8001024" y="714356"/>
            <a:ext cx="890603" cy="1357322"/>
          </a:xfrm>
          <a:prstGeom prst="rect">
            <a:avLst/>
          </a:prstGeom>
          <a:noFill/>
          <a:ln w="50800">
            <a:solidFill>
              <a:schemeClr val="bg1"/>
            </a:solidFill>
            <a:miter lim="800000"/>
            <a:headEnd/>
            <a:tailEnd/>
          </a:ln>
          <a:effectLst/>
        </p:spPr>
      </p:pic>
      <p:pic>
        <p:nvPicPr>
          <p:cNvPr id="23" name="Picture 3"/>
          <p:cNvPicPr>
            <a:picLocks noChangeAspect="1" noChangeArrowheads="1"/>
          </p:cNvPicPr>
          <p:nvPr/>
        </p:nvPicPr>
        <p:blipFill>
          <a:blip r:embed="rId17"/>
          <a:srcRect/>
          <a:stretch>
            <a:fillRect/>
          </a:stretch>
        </p:blipFill>
        <p:spPr bwMode="auto">
          <a:xfrm>
            <a:off x="1785918" y="3500438"/>
            <a:ext cx="857256" cy="1115804"/>
          </a:xfrm>
          <a:prstGeom prst="rect">
            <a:avLst/>
          </a:prstGeom>
          <a:noFill/>
          <a:ln w="50800">
            <a:solidFill>
              <a:schemeClr val="bg1"/>
            </a:solidFill>
            <a:miter lim="800000"/>
            <a:headEnd/>
            <a:tailEnd/>
          </a:ln>
          <a:effectLst/>
        </p:spPr>
      </p:pic>
      <p:pic>
        <p:nvPicPr>
          <p:cNvPr id="24" name="Picture 4"/>
          <p:cNvPicPr>
            <a:picLocks noChangeAspect="1" noChangeArrowheads="1"/>
          </p:cNvPicPr>
          <p:nvPr/>
        </p:nvPicPr>
        <p:blipFill>
          <a:blip r:embed="rId18"/>
          <a:srcRect/>
          <a:stretch>
            <a:fillRect/>
          </a:stretch>
        </p:blipFill>
        <p:spPr bwMode="auto">
          <a:xfrm>
            <a:off x="3071802" y="3786190"/>
            <a:ext cx="1788008" cy="889732"/>
          </a:xfrm>
          <a:prstGeom prst="rect">
            <a:avLst/>
          </a:prstGeom>
          <a:noFill/>
          <a:ln w="50800">
            <a:solidFill>
              <a:schemeClr val="bg1"/>
            </a:solidFill>
            <a:miter lim="800000"/>
            <a:headEnd/>
            <a:tailEnd/>
          </a:ln>
          <a:effectLst/>
        </p:spPr>
      </p:pic>
      <p:pic>
        <p:nvPicPr>
          <p:cNvPr id="25" name="Picture 2"/>
          <p:cNvPicPr>
            <a:picLocks noChangeAspect="1" noChangeArrowheads="1"/>
          </p:cNvPicPr>
          <p:nvPr/>
        </p:nvPicPr>
        <p:blipFill>
          <a:blip r:embed="rId19"/>
          <a:srcRect/>
          <a:stretch>
            <a:fillRect/>
          </a:stretch>
        </p:blipFill>
        <p:spPr bwMode="auto">
          <a:xfrm>
            <a:off x="5286380" y="3571876"/>
            <a:ext cx="857255" cy="1103762"/>
          </a:xfrm>
          <a:prstGeom prst="rect">
            <a:avLst/>
          </a:prstGeom>
          <a:noFill/>
          <a:ln w="50800">
            <a:solidFill>
              <a:schemeClr val="bg1"/>
            </a:solidFill>
            <a:miter lim="800000"/>
            <a:headEnd/>
            <a:tailEnd/>
          </a:ln>
          <a:effectLst/>
        </p:spPr>
      </p:pic>
      <p:sp>
        <p:nvSpPr>
          <p:cNvPr id="5" name="Прямоугольник 4"/>
          <p:cNvSpPr/>
          <p:nvPr/>
        </p:nvSpPr>
        <p:spPr>
          <a:xfrm>
            <a:off x="928662" y="2428868"/>
            <a:ext cx="7245381" cy="3785652"/>
          </a:xfrm>
          <a:prstGeom prst="rect">
            <a:avLst/>
          </a:prstGeom>
          <a:ln w="50800">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000" b="1" spc="50" dirty="0" smtClean="0">
                <a:ln w="11430"/>
                <a:solidFill>
                  <a:srgbClr val="993300"/>
                </a:solidFill>
                <a:effectLst>
                  <a:outerShdw blurRad="76200" dist="50800" dir="5400000" algn="tl" rotWithShape="0">
                    <a:srgbClr val="000000">
                      <a:alpha val="65000"/>
                    </a:srgbClr>
                  </a:outerShdw>
                </a:effectLst>
              </a:rPr>
              <a:t>Композиторы</a:t>
            </a:r>
          </a:p>
          <a:p>
            <a:pPr algn="ctr"/>
            <a:r>
              <a:rPr lang="ru-RU" sz="8000" b="1" spc="50" dirty="0" smtClean="0">
                <a:ln w="11430"/>
                <a:solidFill>
                  <a:srgbClr val="993300"/>
                </a:solidFill>
                <a:effectLst>
                  <a:outerShdw blurRad="76200" dist="50800" dir="5400000" algn="tl" rotWithShape="0">
                    <a:srgbClr val="000000">
                      <a:alpha val="65000"/>
                    </a:srgbClr>
                  </a:outerShdw>
                </a:effectLst>
              </a:rPr>
              <a:t> в картинах</a:t>
            </a:r>
          </a:p>
          <a:p>
            <a:pPr algn="ctr"/>
            <a:r>
              <a:rPr lang="ru-RU" sz="8000" b="1" spc="50" dirty="0" smtClean="0">
                <a:ln w="11430"/>
                <a:solidFill>
                  <a:srgbClr val="993300"/>
                </a:solidFill>
                <a:effectLst>
                  <a:outerShdw blurRad="76200" dist="50800" dir="5400000" algn="tl" rotWithShape="0">
                    <a:srgbClr val="000000">
                      <a:alpha val="65000"/>
                    </a:srgbClr>
                  </a:outerShdw>
                </a:effectLst>
              </a:rPr>
              <a:t> </a:t>
            </a:r>
            <a:endParaRPr lang="ru-RU" sz="8000" b="1" spc="50" dirty="0">
              <a:ln w="11430"/>
              <a:solidFill>
                <a:srgbClr val="993300"/>
              </a:solidFill>
              <a:effectLst>
                <a:outerShdw blurRad="76200" dist="50800" dir="5400000" algn="tl" rotWithShape="0">
                  <a:srgbClr val="000000">
                    <a:alpha val="65000"/>
                  </a:srgbClr>
                </a:outerShdw>
              </a:effectLst>
            </a:endParaRPr>
          </a:p>
        </p:txBody>
      </p:sp>
      <p:sp>
        <p:nvSpPr>
          <p:cNvPr id="26" name="Прямоугольник 25"/>
          <p:cNvSpPr/>
          <p:nvPr/>
        </p:nvSpPr>
        <p:spPr>
          <a:xfrm>
            <a:off x="642910" y="578645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0"/>
                                        <p:tgtEl>
                                          <p:spTgt spid="13"/>
                                        </p:tgtEl>
                                      </p:cBhvr>
                                    </p:animEffect>
                                  </p:childTnLst>
                                </p:cTn>
                              </p:par>
                            </p:childTnLst>
                          </p:cTn>
                        </p:par>
                        <p:par>
                          <p:cTn id="8" fill="hold">
                            <p:stCondLst>
                              <p:cond delay="5000"/>
                            </p:stCondLst>
                            <p:childTnLst>
                              <p:par>
                                <p:cTn id="9" presetID="53" presetClass="entr" presetSubtype="0"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p:val>
                                            <p:fltVal val="0"/>
                                          </p:val>
                                        </p:tav>
                                        <p:tav tm="100000">
                                          <p:val>
                                            <p:strVal val="#ppt_w"/>
                                          </p:val>
                                        </p:tav>
                                      </p:tavLst>
                                    </p:anim>
                                    <p:anim calcmode="lin" valueType="num">
                                      <p:cBhvr>
                                        <p:cTn id="12" dur="3000" fill="hold"/>
                                        <p:tgtEl>
                                          <p:spTgt spid="5"/>
                                        </p:tgtEl>
                                        <p:attrNameLst>
                                          <p:attrName>ppt_h</p:attrName>
                                        </p:attrNameLst>
                                      </p:cBhvr>
                                      <p:tavLst>
                                        <p:tav tm="0">
                                          <p:val>
                                            <p:fltVal val="0"/>
                                          </p:val>
                                        </p:tav>
                                        <p:tav tm="100000">
                                          <p:val>
                                            <p:strVal val="#ppt_h"/>
                                          </p:val>
                                        </p:tav>
                                      </p:tavLst>
                                    </p:anim>
                                    <p:animEffect transition="in" filter="fade">
                                      <p:cBhvr>
                                        <p:cTn id="13" dur="3000"/>
                                        <p:tgtEl>
                                          <p:spTgt spid="5"/>
                                        </p:tgtEl>
                                      </p:cBhvr>
                                    </p:animEffect>
                                  </p:childTnLst>
                                </p:cTn>
                              </p:par>
                            </p:childTnLst>
                          </p:cTn>
                        </p:par>
                        <p:par>
                          <p:cTn id="14" fill="hold">
                            <p:stCondLst>
                              <p:cond delay="10000"/>
                            </p:stCondLst>
                            <p:childTnLst>
                              <p:par>
                                <p:cTn id="15" presetID="53"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3000" fill="hold"/>
                                        <p:tgtEl>
                                          <p:spTgt spid="12"/>
                                        </p:tgtEl>
                                        <p:attrNameLst>
                                          <p:attrName>ppt_w</p:attrName>
                                        </p:attrNameLst>
                                      </p:cBhvr>
                                      <p:tavLst>
                                        <p:tav tm="0">
                                          <p:val>
                                            <p:fltVal val="0"/>
                                          </p:val>
                                        </p:tav>
                                        <p:tav tm="100000">
                                          <p:val>
                                            <p:strVal val="#ppt_w"/>
                                          </p:val>
                                        </p:tav>
                                      </p:tavLst>
                                    </p:anim>
                                    <p:anim calcmode="lin" valueType="num">
                                      <p:cBhvr>
                                        <p:cTn id="18" dur="3000" fill="hold"/>
                                        <p:tgtEl>
                                          <p:spTgt spid="12"/>
                                        </p:tgtEl>
                                        <p:attrNameLst>
                                          <p:attrName>ppt_h</p:attrName>
                                        </p:attrNameLst>
                                      </p:cBhvr>
                                      <p:tavLst>
                                        <p:tav tm="0">
                                          <p:val>
                                            <p:fltVal val="0"/>
                                          </p:val>
                                        </p:tav>
                                        <p:tav tm="100000">
                                          <p:val>
                                            <p:strVal val="#ppt_h"/>
                                          </p:val>
                                        </p:tav>
                                      </p:tavLst>
                                    </p:anim>
                                    <p:animEffect transition="in" filter="fade">
                                      <p:cBhvr>
                                        <p:cTn id="19" dur="3000"/>
                                        <p:tgtEl>
                                          <p:spTgt spid="12"/>
                                        </p:tgtEl>
                                      </p:cBhvr>
                                    </p:animEffect>
                                  </p:childTnLst>
                                </p:cTn>
                              </p:par>
                              <p:par>
                                <p:cTn id="20" presetID="53"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3000" fill="hold"/>
                                        <p:tgtEl>
                                          <p:spTgt spid="11"/>
                                        </p:tgtEl>
                                        <p:attrNameLst>
                                          <p:attrName>ppt_w</p:attrName>
                                        </p:attrNameLst>
                                      </p:cBhvr>
                                      <p:tavLst>
                                        <p:tav tm="0">
                                          <p:val>
                                            <p:fltVal val="0"/>
                                          </p:val>
                                        </p:tav>
                                        <p:tav tm="100000">
                                          <p:val>
                                            <p:strVal val="#ppt_w"/>
                                          </p:val>
                                        </p:tav>
                                      </p:tavLst>
                                    </p:anim>
                                    <p:anim calcmode="lin" valueType="num">
                                      <p:cBhvr>
                                        <p:cTn id="23" dur="3000" fill="hold"/>
                                        <p:tgtEl>
                                          <p:spTgt spid="11"/>
                                        </p:tgtEl>
                                        <p:attrNameLst>
                                          <p:attrName>ppt_h</p:attrName>
                                        </p:attrNameLst>
                                      </p:cBhvr>
                                      <p:tavLst>
                                        <p:tav tm="0">
                                          <p:val>
                                            <p:fltVal val="0"/>
                                          </p:val>
                                        </p:tav>
                                        <p:tav tm="100000">
                                          <p:val>
                                            <p:strVal val="#ppt_h"/>
                                          </p:val>
                                        </p:tav>
                                      </p:tavLst>
                                    </p:anim>
                                    <p:animEffect transition="in" filter="fade">
                                      <p:cBhvr>
                                        <p:cTn id="24" dur="3000"/>
                                        <p:tgtEl>
                                          <p:spTgt spid="11"/>
                                        </p:tgtEl>
                                      </p:cBhvr>
                                    </p:animEffect>
                                  </p:childTnLst>
                                </p:cTn>
                              </p:par>
                              <p:par>
                                <p:cTn id="25" presetID="53"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3000" fill="hold"/>
                                        <p:tgtEl>
                                          <p:spTgt spid="10"/>
                                        </p:tgtEl>
                                        <p:attrNameLst>
                                          <p:attrName>ppt_w</p:attrName>
                                        </p:attrNameLst>
                                      </p:cBhvr>
                                      <p:tavLst>
                                        <p:tav tm="0">
                                          <p:val>
                                            <p:fltVal val="0"/>
                                          </p:val>
                                        </p:tav>
                                        <p:tav tm="100000">
                                          <p:val>
                                            <p:strVal val="#ppt_w"/>
                                          </p:val>
                                        </p:tav>
                                      </p:tavLst>
                                    </p:anim>
                                    <p:anim calcmode="lin" valueType="num">
                                      <p:cBhvr>
                                        <p:cTn id="28" dur="3000" fill="hold"/>
                                        <p:tgtEl>
                                          <p:spTgt spid="10"/>
                                        </p:tgtEl>
                                        <p:attrNameLst>
                                          <p:attrName>ppt_h</p:attrName>
                                        </p:attrNameLst>
                                      </p:cBhvr>
                                      <p:tavLst>
                                        <p:tav tm="0">
                                          <p:val>
                                            <p:fltVal val="0"/>
                                          </p:val>
                                        </p:tav>
                                        <p:tav tm="100000">
                                          <p:val>
                                            <p:strVal val="#ppt_h"/>
                                          </p:val>
                                        </p:tav>
                                      </p:tavLst>
                                    </p:anim>
                                    <p:animEffect transition="in" filter="fade">
                                      <p:cBhvr>
                                        <p:cTn id="29" dur="3000"/>
                                        <p:tgtEl>
                                          <p:spTgt spid="10"/>
                                        </p:tgtEl>
                                      </p:cBhvr>
                                    </p:animEffect>
                                  </p:childTnLst>
                                </p:cTn>
                              </p:par>
                              <p:par>
                                <p:cTn id="30" presetID="53"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3000" fill="hold"/>
                                        <p:tgtEl>
                                          <p:spTgt spid="9"/>
                                        </p:tgtEl>
                                        <p:attrNameLst>
                                          <p:attrName>ppt_w</p:attrName>
                                        </p:attrNameLst>
                                      </p:cBhvr>
                                      <p:tavLst>
                                        <p:tav tm="0">
                                          <p:val>
                                            <p:fltVal val="0"/>
                                          </p:val>
                                        </p:tav>
                                        <p:tav tm="100000">
                                          <p:val>
                                            <p:strVal val="#ppt_w"/>
                                          </p:val>
                                        </p:tav>
                                      </p:tavLst>
                                    </p:anim>
                                    <p:anim calcmode="lin" valueType="num">
                                      <p:cBhvr>
                                        <p:cTn id="33" dur="3000" fill="hold"/>
                                        <p:tgtEl>
                                          <p:spTgt spid="9"/>
                                        </p:tgtEl>
                                        <p:attrNameLst>
                                          <p:attrName>ppt_h</p:attrName>
                                        </p:attrNameLst>
                                      </p:cBhvr>
                                      <p:tavLst>
                                        <p:tav tm="0">
                                          <p:val>
                                            <p:fltVal val="0"/>
                                          </p:val>
                                        </p:tav>
                                        <p:tav tm="100000">
                                          <p:val>
                                            <p:strVal val="#ppt_h"/>
                                          </p:val>
                                        </p:tav>
                                      </p:tavLst>
                                    </p:anim>
                                    <p:animEffect transition="in" filter="fade">
                                      <p:cBhvr>
                                        <p:cTn id="34" dur="3000"/>
                                        <p:tgtEl>
                                          <p:spTgt spid="9"/>
                                        </p:tgtEl>
                                      </p:cBhvr>
                                    </p:animEffect>
                                  </p:childTnLst>
                                </p:cTn>
                              </p:par>
                              <p:par>
                                <p:cTn id="35" presetID="53"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3000" fill="hold"/>
                                        <p:tgtEl>
                                          <p:spTgt spid="8"/>
                                        </p:tgtEl>
                                        <p:attrNameLst>
                                          <p:attrName>ppt_w</p:attrName>
                                        </p:attrNameLst>
                                      </p:cBhvr>
                                      <p:tavLst>
                                        <p:tav tm="0">
                                          <p:val>
                                            <p:fltVal val="0"/>
                                          </p:val>
                                        </p:tav>
                                        <p:tav tm="100000">
                                          <p:val>
                                            <p:strVal val="#ppt_w"/>
                                          </p:val>
                                        </p:tav>
                                      </p:tavLst>
                                    </p:anim>
                                    <p:anim calcmode="lin" valueType="num">
                                      <p:cBhvr>
                                        <p:cTn id="38" dur="3000" fill="hold"/>
                                        <p:tgtEl>
                                          <p:spTgt spid="8"/>
                                        </p:tgtEl>
                                        <p:attrNameLst>
                                          <p:attrName>ppt_h</p:attrName>
                                        </p:attrNameLst>
                                      </p:cBhvr>
                                      <p:tavLst>
                                        <p:tav tm="0">
                                          <p:val>
                                            <p:fltVal val="0"/>
                                          </p:val>
                                        </p:tav>
                                        <p:tav tm="100000">
                                          <p:val>
                                            <p:strVal val="#ppt_h"/>
                                          </p:val>
                                        </p:tav>
                                      </p:tavLst>
                                    </p:anim>
                                    <p:animEffect transition="in" filter="fade">
                                      <p:cBhvr>
                                        <p:cTn id="39" dur="3000"/>
                                        <p:tgtEl>
                                          <p:spTgt spid="8"/>
                                        </p:tgtEl>
                                      </p:cBhvr>
                                    </p:animEffect>
                                  </p:childTnLst>
                                </p:cTn>
                              </p:par>
                              <p:par>
                                <p:cTn id="40" presetID="53"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3000" fill="hold"/>
                                        <p:tgtEl>
                                          <p:spTgt spid="7"/>
                                        </p:tgtEl>
                                        <p:attrNameLst>
                                          <p:attrName>ppt_w</p:attrName>
                                        </p:attrNameLst>
                                      </p:cBhvr>
                                      <p:tavLst>
                                        <p:tav tm="0">
                                          <p:val>
                                            <p:fltVal val="0"/>
                                          </p:val>
                                        </p:tav>
                                        <p:tav tm="100000">
                                          <p:val>
                                            <p:strVal val="#ppt_w"/>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Effect transition="in" filter="fade">
                                      <p:cBhvr>
                                        <p:cTn id="44" dur="3000"/>
                                        <p:tgtEl>
                                          <p:spTgt spid="7"/>
                                        </p:tgtEl>
                                      </p:cBhvr>
                                    </p:animEffect>
                                  </p:childTnLst>
                                </p:cTn>
                              </p:par>
                              <p:par>
                                <p:cTn id="45" presetID="53" presetClass="entr" presetSubtype="0" fill="hold" grpId="0" nodeType="withEffect" nodePh="1">
                                  <p:stCondLst>
                                    <p:cond delay="0"/>
                                  </p:stCondLst>
                                  <p:endCondLst>
                                    <p:cond evt="begin" delay="0">
                                      <p:tn val="45"/>
                                    </p:cond>
                                  </p:endCondLst>
                                  <p:childTnLst>
                                    <p:set>
                                      <p:cBhvr>
                                        <p:cTn id="46" dur="1" fill="hold">
                                          <p:stCondLst>
                                            <p:cond delay="0"/>
                                          </p:stCondLst>
                                        </p:cTn>
                                        <p:tgtEl>
                                          <p:spTgt spid="12295"/>
                                        </p:tgtEl>
                                        <p:attrNameLst>
                                          <p:attrName>style.visibility</p:attrName>
                                        </p:attrNameLst>
                                      </p:cBhvr>
                                      <p:to>
                                        <p:strVal val="visible"/>
                                      </p:to>
                                    </p:set>
                                    <p:anim calcmode="lin" valueType="num">
                                      <p:cBhvr>
                                        <p:cTn id="47" dur="3000" fill="hold"/>
                                        <p:tgtEl>
                                          <p:spTgt spid="12295"/>
                                        </p:tgtEl>
                                        <p:attrNameLst>
                                          <p:attrName>ppt_w</p:attrName>
                                        </p:attrNameLst>
                                      </p:cBhvr>
                                      <p:tavLst>
                                        <p:tav tm="0">
                                          <p:val>
                                            <p:fltVal val="0"/>
                                          </p:val>
                                        </p:tav>
                                        <p:tav tm="100000">
                                          <p:val>
                                            <p:strVal val="#ppt_w"/>
                                          </p:val>
                                        </p:tav>
                                      </p:tavLst>
                                    </p:anim>
                                    <p:anim calcmode="lin" valueType="num">
                                      <p:cBhvr>
                                        <p:cTn id="48" dur="3000" fill="hold"/>
                                        <p:tgtEl>
                                          <p:spTgt spid="12295"/>
                                        </p:tgtEl>
                                        <p:attrNameLst>
                                          <p:attrName>ppt_h</p:attrName>
                                        </p:attrNameLst>
                                      </p:cBhvr>
                                      <p:tavLst>
                                        <p:tav tm="0">
                                          <p:val>
                                            <p:fltVal val="0"/>
                                          </p:val>
                                        </p:tav>
                                        <p:tav tm="100000">
                                          <p:val>
                                            <p:strVal val="#ppt_h"/>
                                          </p:val>
                                        </p:tav>
                                      </p:tavLst>
                                    </p:anim>
                                    <p:animEffect transition="in" filter="fade">
                                      <p:cBhvr>
                                        <p:cTn id="49" dur="3000"/>
                                        <p:tgtEl>
                                          <p:spTgt spid="12295"/>
                                        </p:tgtEl>
                                      </p:cBhvr>
                                    </p:animEffect>
                                  </p:childTnLst>
                                </p:cTn>
                              </p:par>
                              <p:par>
                                <p:cTn id="50" presetID="53"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3000" fill="hold"/>
                                        <p:tgtEl>
                                          <p:spTgt spid="14"/>
                                        </p:tgtEl>
                                        <p:attrNameLst>
                                          <p:attrName>ppt_w</p:attrName>
                                        </p:attrNameLst>
                                      </p:cBhvr>
                                      <p:tavLst>
                                        <p:tav tm="0">
                                          <p:val>
                                            <p:fltVal val="0"/>
                                          </p:val>
                                        </p:tav>
                                        <p:tav tm="100000">
                                          <p:val>
                                            <p:strVal val="#ppt_w"/>
                                          </p:val>
                                        </p:tav>
                                      </p:tavLst>
                                    </p:anim>
                                    <p:anim calcmode="lin" valueType="num">
                                      <p:cBhvr>
                                        <p:cTn id="53" dur="3000" fill="hold"/>
                                        <p:tgtEl>
                                          <p:spTgt spid="14"/>
                                        </p:tgtEl>
                                        <p:attrNameLst>
                                          <p:attrName>ppt_h</p:attrName>
                                        </p:attrNameLst>
                                      </p:cBhvr>
                                      <p:tavLst>
                                        <p:tav tm="0">
                                          <p:val>
                                            <p:fltVal val="0"/>
                                          </p:val>
                                        </p:tav>
                                        <p:tav tm="100000">
                                          <p:val>
                                            <p:strVal val="#ppt_h"/>
                                          </p:val>
                                        </p:tav>
                                      </p:tavLst>
                                    </p:anim>
                                    <p:animEffect transition="in" filter="fade">
                                      <p:cBhvr>
                                        <p:cTn id="54" dur="3000"/>
                                        <p:tgtEl>
                                          <p:spTgt spid="14"/>
                                        </p:tgtEl>
                                      </p:cBhvr>
                                    </p:animEffect>
                                  </p:childTnLst>
                                </p:cTn>
                              </p:par>
                              <p:par>
                                <p:cTn id="55" presetID="53"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3000" fill="hold"/>
                                        <p:tgtEl>
                                          <p:spTgt spid="15"/>
                                        </p:tgtEl>
                                        <p:attrNameLst>
                                          <p:attrName>ppt_w</p:attrName>
                                        </p:attrNameLst>
                                      </p:cBhvr>
                                      <p:tavLst>
                                        <p:tav tm="0">
                                          <p:val>
                                            <p:fltVal val="0"/>
                                          </p:val>
                                        </p:tav>
                                        <p:tav tm="100000">
                                          <p:val>
                                            <p:strVal val="#ppt_w"/>
                                          </p:val>
                                        </p:tav>
                                      </p:tavLst>
                                    </p:anim>
                                    <p:anim calcmode="lin" valueType="num">
                                      <p:cBhvr>
                                        <p:cTn id="58" dur="3000" fill="hold"/>
                                        <p:tgtEl>
                                          <p:spTgt spid="15"/>
                                        </p:tgtEl>
                                        <p:attrNameLst>
                                          <p:attrName>ppt_h</p:attrName>
                                        </p:attrNameLst>
                                      </p:cBhvr>
                                      <p:tavLst>
                                        <p:tav tm="0">
                                          <p:val>
                                            <p:fltVal val="0"/>
                                          </p:val>
                                        </p:tav>
                                        <p:tav tm="100000">
                                          <p:val>
                                            <p:strVal val="#ppt_h"/>
                                          </p:val>
                                        </p:tav>
                                      </p:tavLst>
                                    </p:anim>
                                    <p:animEffect transition="in" filter="fade">
                                      <p:cBhvr>
                                        <p:cTn id="59" dur="3000"/>
                                        <p:tgtEl>
                                          <p:spTgt spid="15"/>
                                        </p:tgtEl>
                                      </p:cBhvr>
                                    </p:animEffect>
                                  </p:childTnLst>
                                </p:cTn>
                              </p:par>
                              <p:par>
                                <p:cTn id="60" presetID="53"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3000" fill="hold"/>
                                        <p:tgtEl>
                                          <p:spTgt spid="17"/>
                                        </p:tgtEl>
                                        <p:attrNameLst>
                                          <p:attrName>ppt_w</p:attrName>
                                        </p:attrNameLst>
                                      </p:cBhvr>
                                      <p:tavLst>
                                        <p:tav tm="0">
                                          <p:val>
                                            <p:fltVal val="0"/>
                                          </p:val>
                                        </p:tav>
                                        <p:tav tm="100000">
                                          <p:val>
                                            <p:strVal val="#ppt_w"/>
                                          </p:val>
                                        </p:tav>
                                      </p:tavLst>
                                    </p:anim>
                                    <p:anim calcmode="lin" valueType="num">
                                      <p:cBhvr>
                                        <p:cTn id="63" dur="3000" fill="hold"/>
                                        <p:tgtEl>
                                          <p:spTgt spid="17"/>
                                        </p:tgtEl>
                                        <p:attrNameLst>
                                          <p:attrName>ppt_h</p:attrName>
                                        </p:attrNameLst>
                                      </p:cBhvr>
                                      <p:tavLst>
                                        <p:tav tm="0">
                                          <p:val>
                                            <p:fltVal val="0"/>
                                          </p:val>
                                        </p:tav>
                                        <p:tav tm="100000">
                                          <p:val>
                                            <p:strVal val="#ppt_h"/>
                                          </p:val>
                                        </p:tav>
                                      </p:tavLst>
                                    </p:anim>
                                    <p:animEffect transition="in" filter="fade">
                                      <p:cBhvr>
                                        <p:cTn id="64" dur="3000"/>
                                        <p:tgtEl>
                                          <p:spTgt spid="17"/>
                                        </p:tgtEl>
                                      </p:cBhvr>
                                    </p:animEffect>
                                  </p:childTnLst>
                                </p:cTn>
                              </p:par>
                              <p:par>
                                <p:cTn id="65" presetID="53"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3000" fill="hold"/>
                                        <p:tgtEl>
                                          <p:spTgt spid="18"/>
                                        </p:tgtEl>
                                        <p:attrNameLst>
                                          <p:attrName>ppt_w</p:attrName>
                                        </p:attrNameLst>
                                      </p:cBhvr>
                                      <p:tavLst>
                                        <p:tav tm="0">
                                          <p:val>
                                            <p:fltVal val="0"/>
                                          </p:val>
                                        </p:tav>
                                        <p:tav tm="100000">
                                          <p:val>
                                            <p:strVal val="#ppt_w"/>
                                          </p:val>
                                        </p:tav>
                                      </p:tavLst>
                                    </p:anim>
                                    <p:anim calcmode="lin" valueType="num">
                                      <p:cBhvr>
                                        <p:cTn id="68" dur="3000" fill="hold"/>
                                        <p:tgtEl>
                                          <p:spTgt spid="18"/>
                                        </p:tgtEl>
                                        <p:attrNameLst>
                                          <p:attrName>ppt_h</p:attrName>
                                        </p:attrNameLst>
                                      </p:cBhvr>
                                      <p:tavLst>
                                        <p:tav tm="0">
                                          <p:val>
                                            <p:fltVal val="0"/>
                                          </p:val>
                                        </p:tav>
                                        <p:tav tm="100000">
                                          <p:val>
                                            <p:strVal val="#ppt_h"/>
                                          </p:val>
                                        </p:tav>
                                      </p:tavLst>
                                    </p:anim>
                                    <p:animEffect transition="in" filter="fade">
                                      <p:cBhvr>
                                        <p:cTn id="69" dur="3000"/>
                                        <p:tgtEl>
                                          <p:spTgt spid="18"/>
                                        </p:tgtEl>
                                      </p:cBhvr>
                                    </p:animEffect>
                                  </p:childTnLst>
                                </p:cTn>
                              </p:par>
                              <p:par>
                                <p:cTn id="70" presetID="53"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3000" fill="hold"/>
                                        <p:tgtEl>
                                          <p:spTgt spid="19"/>
                                        </p:tgtEl>
                                        <p:attrNameLst>
                                          <p:attrName>ppt_w</p:attrName>
                                        </p:attrNameLst>
                                      </p:cBhvr>
                                      <p:tavLst>
                                        <p:tav tm="0">
                                          <p:val>
                                            <p:fltVal val="0"/>
                                          </p:val>
                                        </p:tav>
                                        <p:tav tm="100000">
                                          <p:val>
                                            <p:strVal val="#ppt_w"/>
                                          </p:val>
                                        </p:tav>
                                      </p:tavLst>
                                    </p:anim>
                                    <p:anim calcmode="lin" valueType="num">
                                      <p:cBhvr>
                                        <p:cTn id="73" dur="3000" fill="hold"/>
                                        <p:tgtEl>
                                          <p:spTgt spid="19"/>
                                        </p:tgtEl>
                                        <p:attrNameLst>
                                          <p:attrName>ppt_h</p:attrName>
                                        </p:attrNameLst>
                                      </p:cBhvr>
                                      <p:tavLst>
                                        <p:tav tm="0">
                                          <p:val>
                                            <p:fltVal val="0"/>
                                          </p:val>
                                        </p:tav>
                                        <p:tav tm="100000">
                                          <p:val>
                                            <p:strVal val="#ppt_h"/>
                                          </p:val>
                                        </p:tav>
                                      </p:tavLst>
                                    </p:anim>
                                    <p:animEffect transition="in" filter="fade">
                                      <p:cBhvr>
                                        <p:cTn id="74" dur="3000"/>
                                        <p:tgtEl>
                                          <p:spTgt spid="19"/>
                                        </p:tgtEl>
                                      </p:cBhvr>
                                    </p:animEffect>
                                  </p:childTnLst>
                                </p:cTn>
                              </p:par>
                              <p:par>
                                <p:cTn id="75" presetID="53"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3000" fill="hold"/>
                                        <p:tgtEl>
                                          <p:spTgt spid="20"/>
                                        </p:tgtEl>
                                        <p:attrNameLst>
                                          <p:attrName>ppt_w</p:attrName>
                                        </p:attrNameLst>
                                      </p:cBhvr>
                                      <p:tavLst>
                                        <p:tav tm="0">
                                          <p:val>
                                            <p:fltVal val="0"/>
                                          </p:val>
                                        </p:tav>
                                        <p:tav tm="100000">
                                          <p:val>
                                            <p:strVal val="#ppt_w"/>
                                          </p:val>
                                        </p:tav>
                                      </p:tavLst>
                                    </p:anim>
                                    <p:anim calcmode="lin" valueType="num">
                                      <p:cBhvr>
                                        <p:cTn id="78" dur="3000" fill="hold"/>
                                        <p:tgtEl>
                                          <p:spTgt spid="20"/>
                                        </p:tgtEl>
                                        <p:attrNameLst>
                                          <p:attrName>ppt_h</p:attrName>
                                        </p:attrNameLst>
                                      </p:cBhvr>
                                      <p:tavLst>
                                        <p:tav tm="0">
                                          <p:val>
                                            <p:fltVal val="0"/>
                                          </p:val>
                                        </p:tav>
                                        <p:tav tm="100000">
                                          <p:val>
                                            <p:strVal val="#ppt_h"/>
                                          </p:val>
                                        </p:tav>
                                      </p:tavLst>
                                    </p:anim>
                                    <p:animEffect transition="in" filter="fade">
                                      <p:cBhvr>
                                        <p:cTn id="79" dur="3000"/>
                                        <p:tgtEl>
                                          <p:spTgt spid="20"/>
                                        </p:tgtEl>
                                      </p:cBhvr>
                                    </p:animEffect>
                                  </p:childTnLst>
                                </p:cTn>
                              </p:par>
                              <p:par>
                                <p:cTn id="80" presetID="53" presetClass="entr" presetSubtype="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cTn>
                              </p:par>
                              <p:par>
                                <p:cTn id="85" presetID="53" presetClass="entr" presetSubtype="0"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3000" fill="hold"/>
                                        <p:tgtEl>
                                          <p:spTgt spid="23"/>
                                        </p:tgtEl>
                                        <p:attrNameLst>
                                          <p:attrName>ppt_w</p:attrName>
                                        </p:attrNameLst>
                                      </p:cBhvr>
                                      <p:tavLst>
                                        <p:tav tm="0">
                                          <p:val>
                                            <p:fltVal val="0"/>
                                          </p:val>
                                        </p:tav>
                                        <p:tav tm="100000">
                                          <p:val>
                                            <p:strVal val="#ppt_w"/>
                                          </p:val>
                                        </p:tav>
                                      </p:tavLst>
                                    </p:anim>
                                    <p:anim calcmode="lin" valueType="num">
                                      <p:cBhvr>
                                        <p:cTn id="88" dur="3000" fill="hold"/>
                                        <p:tgtEl>
                                          <p:spTgt spid="23"/>
                                        </p:tgtEl>
                                        <p:attrNameLst>
                                          <p:attrName>ppt_h</p:attrName>
                                        </p:attrNameLst>
                                      </p:cBhvr>
                                      <p:tavLst>
                                        <p:tav tm="0">
                                          <p:val>
                                            <p:fltVal val="0"/>
                                          </p:val>
                                        </p:tav>
                                        <p:tav tm="100000">
                                          <p:val>
                                            <p:strVal val="#ppt_h"/>
                                          </p:val>
                                        </p:tav>
                                      </p:tavLst>
                                    </p:anim>
                                    <p:animEffect transition="in" filter="fade">
                                      <p:cBhvr>
                                        <p:cTn id="89" dur="3000"/>
                                        <p:tgtEl>
                                          <p:spTgt spid="23"/>
                                        </p:tgtEl>
                                      </p:cBhvr>
                                    </p:animEffect>
                                  </p:childTnLst>
                                </p:cTn>
                              </p:par>
                              <p:par>
                                <p:cTn id="90" presetID="53" presetClass="entr" presetSubtype="0"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3000" fill="hold"/>
                                        <p:tgtEl>
                                          <p:spTgt spid="24"/>
                                        </p:tgtEl>
                                        <p:attrNameLst>
                                          <p:attrName>ppt_w</p:attrName>
                                        </p:attrNameLst>
                                      </p:cBhvr>
                                      <p:tavLst>
                                        <p:tav tm="0">
                                          <p:val>
                                            <p:fltVal val="0"/>
                                          </p:val>
                                        </p:tav>
                                        <p:tav tm="100000">
                                          <p:val>
                                            <p:strVal val="#ppt_w"/>
                                          </p:val>
                                        </p:tav>
                                      </p:tavLst>
                                    </p:anim>
                                    <p:anim calcmode="lin" valueType="num">
                                      <p:cBhvr>
                                        <p:cTn id="93" dur="3000" fill="hold"/>
                                        <p:tgtEl>
                                          <p:spTgt spid="24"/>
                                        </p:tgtEl>
                                        <p:attrNameLst>
                                          <p:attrName>ppt_h</p:attrName>
                                        </p:attrNameLst>
                                      </p:cBhvr>
                                      <p:tavLst>
                                        <p:tav tm="0">
                                          <p:val>
                                            <p:fltVal val="0"/>
                                          </p:val>
                                        </p:tav>
                                        <p:tav tm="100000">
                                          <p:val>
                                            <p:strVal val="#ppt_h"/>
                                          </p:val>
                                        </p:tav>
                                      </p:tavLst>
                                    </p:anim>
                                    <p:animEffect transition="in" filter="fade">
                                      <p:cBhvr>
                                        <p:cTn id="94" dur="3000"/>
                                        <p:tgtEl>
                                          <p:spTgt spid="24"/>
                                        </p:tgtEl>
                                      </p:cBhvr>
                                    </p:animEffect>
                                  </p:childTnLst>
                                </p:cTn>
                              </p:par>
                              <p:par>
                                <p:cTn id="95" presetID="53"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3000" fill="hold"/>
                                        <p:tgtEl>
                                          <p:spTgt spid="25"/>
                                        </p:tgtEl>
                                        <p:attrNameLst>
                                          <p:attrName>ppt_w</p:attrName>
                                        </p:attrNameLst>
                                      </p:cBhvr>
                                      <p:tavLst>
                                        <p:tav tm="0">
                                          <p:val>
                                            <p:fltVal val="0"/>
                                          </p:val>
                                        </p:tav>
                                        <p:tav tm="100000">
                                          <p:val>
                                            <p:strVal val="#ppt_w"/>
                                          </p:val>
                                        </p:tav>
                                      </p:tavLst>
                                    </p:anim>
                                    <p:anim calcmode="lin" valueType="num">
                                      <p:cBhvr>
                                        <p:cTn id="98" dur="3000" fill="hold"/>
                                        <p:tgtEl>
                                          <p:spTgt spid="25"/>
                                        </p:tgtEl>
                                        <p:attrNameLst>
                                          <p:attrName>ppt_h</p:attrName>
                                        </p:attrNameLst>
                                      </p:cBhvr>
                                      <p:tavLst>
                                        <p:tav tm="0">
                                          <p:val>
                                            <p:fltVal val="0"/>
                                          </p:val>
                                        </p:tav>
                                        <p:tav tm="100000">
                                          <p:val>
                                            <p:strVal val="#ppt_h"/>
                                          </p:val>
                                        </p:tav>
                                      </p:tavLst>
                                    </p:anim>
                                    <p:animEffect transition="in" filter="fade">
                                      <p:cBhvr>
                                        <p:cTn id="99" dur="3000"/>
                                        <p:tgtEl>
                                          <p:spTgt spid="25"/>
                                        </p:tgtEl>
                                      </p:cBhvr>
                                    </p:animEffect>
                                  </p:childTnLst>
                                </p:cTn>
                              </p:par>
                            </p:childTnLst>
                          </p:cTn>
                        </p:par>
                        <p:par>
                          <p:cTn id="100" fill="hold">
                            <p:stCondLst>
                              <p:cond delay="13000"/>
                            </p:stCondLst>
                            <p:childTnLst>
                              <p:par>
                                <p:cTn id="101" presetID="53" presetClass="entr" presetSubtype="0" fill="hold" grpId="0" nodeType="afterEffect" nodePh="1">
                                  <p:stCondLst>
                                    <p:cond delay="5500"/>
                                  </p:stCondLst>
                                  <p:endCondLst>
                                    <p:cond evt="begin" delay="0">
                                      <p:tn val="101"/>
                                    </p:cond>
                                  </p:endCondLst>
                                  <p:childTnLst>
                                    <p:set>
                                      <p:cBhvr>
                                        <p:cTn id="102" dur="1" fill="hold">
                                          <p:stCondLst>
                                            <p:cond delay="0"/>
                                          </p:stCondLst>
                                        </p:cTn>
                                        <p:tgtEl>
                                          <p:spTgt spid="26"/>
                                        </p:tgtEl>
                                        <p:attrNameLst>
                                          <p:attrName>style.visibility</p:attrName>
                                        </p:attrNameLst>
                                      </p:cBhvr>
                                      <p:to>
                                        <p:strVal val="visible"/>
                                      </p:to>
                                    </p:set>
                                    <p:anim calcmode="lin" valueType="num">
                                      <p:cBhvr>
                                        <p:cTn id="103" dur="2000" fill="hold"/>
                                        <p:tgtEl>
                                          <p:spTgt spid="26"/>
                                        </p:tgtEl>
                                        <p:attrNameLst>
                                          <p:attrName>ppt_w</p:attrName>
                                        </p:attrNameLst>
                                      </p:cBhvr>
                                      <p:tavLst>
                                        <p:tav tm="0">
                                          <p:val>
                                            <p:fltVal val="0"/>
                                          </p:val>
                                        </p:tav>
                                        <p:tav tm="100000">
                                          <p:val>
                                            <p:strVal val="#ppt_w"/>
                                          </p:val>
                                        </p:tav>
                                      </p:tavLst>
                                    </p:anim>
                                    <p:anim calcmode="lin" valueType="num">
                                      <p:cBhvr>
                                        <p:cTn id="104" dur="2000" fill="hold"/>
                                        <p:tgtEl>
                                          <p:spTgt spid="26"/>
                                        </p:tgtEl>
                                        <p:attrNameLst>
                                          <p:attrName>ppt_h</p:attrName>
                                        </p:attrNameLst>
                                      </p:cBhvr>
                                      <p:tavLst>
                                        <p:tav tm="0">
                                          <p:val>
                                            <p:fltVal val="0"/>
                                          </p:val>
                                        </p:tav>
                                        <p:tav tm="100000">
                                          <p:val>
                                            <p:strVal val="#ppt_h"/>
                                          </p:val>
                                        </p:tav>
                                      </p:tavLst>
                                    </p:anim>
                                    <p:animEffect transition="in" filter="fade">
                                      <p:cBhvr>
                                        <p:cTn id="10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3" grpId="0"/>
      <p:bldP spid="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428860" y="1500174"/>
            <a:ext cx="6572296" cy="5202696"/>
          </a:xfrm>
          <a:prstGeom prst="rect">
            <a:avLst/>
          </a:prstGeom>
          <a:noFill/>
          <a:ln w="9525">
            <a:noFill/>
            <a:miter lim="800000"/>
            <a:headEnd/>
            <a:tailEnd/>
          </a:ln>
          <a:effectLst/>
        </p:spPr>
        <p:txBody>
          <a:bodyPr vert="horz" wrap="square" lIns="0" tIns="0" rIns="28566" bIns="31740" numCol="1" anchor="ctr" anchorCtr="0" compatLnSpc="1">
            <a:prstTxWarp prst="textNoShape">
              <a:avLst/>
            </a:prstTxWarp>
            <a:spAutoFit/>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cs typeface="Arial" pitchFamily="34" charset="0"/>
              </a:rPr>
              <a:t>   Склонность к музыке обнаружилась у </a:t>
            </a:r>
            <a:r>
              <a:rPr kumimoji="0" lang="ru-RU" sz="1200" b="1" i="0" u="none" strike="noStrike" cap="none" normalizeH="0" baseline="0" dirty="0" err="1" smtClean="0">
                <a:ln>
                  <a:noFill/>
                </a:ln>
                <a:solidFill>
                  <a:schemeClr val="tx1"/>
                </a:solidFill>
                <a:effectLst/>
                <a:latin typeface="Arial" pitchFamily="34" charset="0"/>
                <a:cs typeface="Arial" pitchFamily="34" charset="0"/>
              </a:rPr>
              <a:t>Бларамберга</a:t>
            </a:r>
            <a:r>
              <a:rPr kumimoji="0" lang="ru-RU" sz="1200" b="1" i="0" u="none" strike="noStrike" cap="none" normalizeH="0" baseline="0" dirty="0" smtClean="0">
                <a:ln>
                  <a:noFill/>
                </a:ln>
                <a:solidFill>
                  <a:schemeClr val="tx1"/>
                </a:solidFill>
                <a:effectLst/>
                <a:latin typeface="Arial" pitchFamily="34" charset="0"/>
                <a:cs typeface="Arial" pitchFamily="34" charset="0"/>
              </a:rPr>
              <a:t> еще в детстве. В лицее он организовал из своих сотоварищей струнный оркестр и дирижировал им, перекладывая для него нетрудные симфонии и сонаты немецких классиков, а иногда исполняя и свои собственные опыты (между прочим, отрывки из оперы "Ундина"). Осенью 1869 г. он принял участие в 7-м международном статистическом конгрессе в Гааге, в качестве официального представителя России. Выйдя в отставку, </a:t>
            </a:r>
            <a:r>
              <a:rPr kumimoji="0" lang="ru-RU" sz="1200" b="1" i="0" u="none" strike="noStrike" cap="none" normalizeH="0" baseline="0" dirty="0" err="1" smtClean="0">
                <a:ln>
                  <a:noFill/>
                </a:ln>
                <a:solidFill>
                  <a:schemeClr val="tx1"/>
                </a:solidFill>
                <a:effectLst/>
                <a:latin typeface="Arial" pitchFamily="34" charset="0"/>
                <a:cs typeface="Arial" pitchFamily="34" charset="0"/>
              </a:rPr>
              <a:t>Бларамберг</a:t>
            </a:r>
            <a:r>
              <a:rPr kumimoji="0" lang="ru-RU" sz="1200" b="1" i="0" u="none" strike="noStrike" cap="none" normalizeH="0" baseline="0" dirty="0" smtClean="0">
                <a:ln>
                  <a:noFill/>
                </a:ln>
                <a:solidFill>
                  <a:schemeClr val="tx1"/>
                </a:solidFill>
                <a:effectLst/>
                <a:latin typeface="Arial" pitchFamily="34" charset="0"/>
                <a:cs typeface="Arial" pitchFamily="34" charset="0"/>
              </a:rPr>
              <a:t> поселился на время за границей, где усиленно стал заниматься музыкой. До этого времени им было написано лишь несколько романсов и других мелких вещей, а из более крупных - только музыка к "Воеводе" Островского </a:t>
            </a:r>
            <a:r>
              <a:rPr kumimoji="0" lang="ru-RU" sz="1200" b="1" i="0" u="none" strike="noStrike" cap="none" normalizeH="0" baseline="0" dirty="0" smtClean="0">
                <a:ln>
                  <a:noFill/>
                </a:ln>
                <a:solidFill>
                  <a:schemeClr val="tx1"/>
                </a:solidFill>
                <a:effectLst/>
                <a:latin typeface="Arial" pitchFamily="34" charset="0"/>
                <a:cs typeface="Arial" pitchFamily="34" charset="0"/>
                <a:hlinkClick r:id="rId2"/>
              </a:rPr>
              <a:t>  </a:t>
            </a:r>
            <a:r>
              <a:rPr kumimoji="0" lang="ru-RU" sz="1200" b="1" i="0" u="none" strike="noStrike" cap="none" normalizeH="0" baseline="0" dirty="0" smtClean="0">
                <a:ln>
                  <a:noFill/>
                </a:ln>
                <a:solidFill>
                  <a:schemeClr val="tx1"/>
                </a:solidFill>
                <a:effectLst/>
                <a:latin typeface="Arial" pitchFamily="34" charset="0"/>
                <a:cs typeface="Arial" pitchFamily="34" charset="0"/>
              </a:rPr>
              <a:t>  (1865 г.; увертюра, впоследствии утраченная, 5 антрактов, один из которых тоже утрачен, и несколько вокальных №). За два года пребывания в Брюсселе им написана большая кантата на сюжет Лермонтова </a:t>
            </a:r>
            <a:r>
              <a:rPr kumimoji="0" lang="ru-RU" sz="1200" b="1" i="0" u="none" strike="noStrike" cap="none" normalizeH="0" dirty="0" smtClean="0">
                <a:ln>
                  <a:noFill/>
                </a:ln>
                <a:solidFill>
                  <a:schemeClr val="tx1"/>
                </a:solidFill>
                <a:effectLst/>
                <a:latin typeface="Arial" pitchFamily="34" charset="0"/>
                <a:cs typeface="Arial" pitchFamily="34" charset="0"/>
              </a:rPr>
              <a:t> - </a:t>
            </a:r>
            <a:r>
              <a:rPr kumimoji="0" lang="ru-RU" sz="1200" b="1" i="0" u="none" strike="noStrike" cap="none" normalizeH="0" baseline="0" dirty="0" smtClean="0">
                <a:ln>
                  <a:noFill/>
                </a:ln>
                <a:solidFill>
                  <a:schemeClr val="tx1"/>
                </a:solidFill>
                <a:effectLst/>
                <a:latin typeface="Arial" pitchFamily="34" charset="0"/>
                <a:cs typeface="Arial" pitchFamily="34" charset="0"/>
              </a:rPr>
              <a:t>"Демон" и половина первой его оперы "Мария Тюдор", в 1888 г. поставленной в московском Большом театре под названием "Марии Бургундской". Позднейшие его произведения: комическая опера "Скоморох" (3 д., на сюжет Островского, "Комик XVIII столетия"; представлено только одно первое действие в ученическом оперном спектакле филармонического общества: 22 марта 1887 г.); одноактная опера "Девица-Русалка" (исполнена на таком же спектакле 3 апреля 1888 г., впоследствии переделана и расширена); </a:t>
            </a:r>
            <a:r>
              <a:rPr kumimoji="0" lang="ru-RU" sz="1200" b="1" i="0" u="none" strike="noStrike" cap="none" normalizeH="0" baseline="0" dirty="0" err="1" smtClean="0">
                <a:ln>
                  <a:noFill/>
                </a:ln>
                <a:solidFill>
                  <a:schemeClr val="tx1"/>
                </a:solidFill>
                <a:effectLst/>
                <a:latin typeface="Arial" pitchFamily="34" charset="0"/>
                <a:cs typeface="Arial" pitchFamily="34" charset="0"/>
              </a:rPr>
              <a:t>четырехактная</a:t>
            </a:r>
            <a:r>
              <a:rPr kumimoji="0" lang="ru-RU" sz="1200" b="1" i="0" u="none" strike="noStrike" cap="none" normalizeH="0" baseline="0" dirty="0" smtClean="0">
                <a:ln>
                  <a:noFill/>
                </a:ln>
                <a:solidFill>
                  <a:schemeClr val="tx1"/>
                </a:solidFill>
                <a:effectLst/>
                <a:latin typeface="Arial" pitchFamily="34" charset="0"/>
                <a:cs typeface="Arial" pitchFamily="34" charset="0"/>
              </a:rPr>
              <a:t> опера "</a:t>
            </a:r>
            <a:r>
              <a:rPr kumimoji="0" lang="ru-RU" sz="1200" b="1" i="0" u="none" strike="noStrike" cap="none" normalizeH="0" baseline="0" dirty="0" err="1" smtClean="0">
                <a:ln>
                  <a:noFill/>
                </a:ln>
                <a:solidFill>
                  <a:schemeClr val="tx1"/>
                </a:solidFill>
                <a:effectLst/>
                <a:latin typeface="Arial" pitchFamily="34" charset="0"/>
                <a:cs typeface="Arial" pitchFamily="34" charset="0"/>
              </a:rPr>
              <a:t>Тушинцы</a:t>
            </a:r>
            <a:r>
              <a:rPr kumimoji="0" lang="ru-RU" sz="1200" b="1" i="0" u="none" strike="noStrike" cap="none" normalizeH="0" baseline="0" dirty="0" smtClean="0">
                <a:ln>
                  <a:noFill/>
                </a:ln>
                <a:solidFill>
                  <a:schemeClr val="tx1"/>
                </a:solidFill>
                <a:effectLst/>
                <a:latin typeface="Arial" pitchFamily="34" charset="0"/>
                <a:cs typeface="Arial" pitchFamily="34" charset="0"/>
              </a:rPr>
              <a:t>" (сюжет из драматической хроники Островского "Тушино", поставлена на сцене Большого театра 24 января 1895 г.; двухактная опера-идиллия "Волна" (исполнялись только отрывки в концертах); симфония для оркестра </a:t>
            </a:r>
            <a:r>
              <a:rPr kumimoji="0" lang="ru-RU" sz="1200" b="1" i="0" u="none" strike="noStrike" cap="none" normalizeH="0" baseline="0" dirty="0" err="1" smtClean="0">
                <a:ln>
                  <a:noFill/>
                </a:ln>
                <a:solidFill>
                  <a:schemeClr val="tx1"/>
                </a:solidFill>
                <a:effectLst/>
                <a:latin typeface="Arial" pitchFamily="34" charset="0"/>
                <a:cs typeface="Arial" pitchFamily="34" charset="0"/>
              </a:rPr>
              <a:t>H-moll</a:t>
            </a:r>
            <a:r>
              <a:rPr kumimoji="0" lang="ru-RU" sz="1200" b="1" i="0" u="none" strike="noStrike" cap="none" normalizeH="0" baseline="0" dirty="0" smtClean="0">
                <a:ln>
                  <a:noFill/>
                </a:ln>
                <a:solidFill>
                  <a:schemeClr val="tx1"/>
                </a:solidFill>
                <a:effectLst/>
                <a:latin typeface="Arial" pitchFamily="34" charset="0"/>
                <a:cs typeface="Arial" pitchFamily="34" charset="0"/>
              </a:rPr>
              <a:t>; (1886); симфоническая поэма "Умирающий Гладиатор" (1882), скерцо для оркестра </a:t>
            </a:r>
            <a:r>
              <a:rPr kumimoji="0" lang="ru-RU" sz="1200" b="1" i="0" u="none" strike="noStrike" cap="none" normalizeH="0" baseline="0" dirty="0" err="1" smtClean="0">
                <a:ln>
                  <a:noFill/>
                </a:ln>
                <a:solidFill>
                  <a:schemeClr val="tx1"/>
                </a:solidFill>
                <a:effectLst/>
                <a:latin typeface="Arial" pitchFamily="34" charset="0"/>
                <a:cs typeface="Arial" pitchFamily="34" charset="0"/>
              </a:rPr>
              <a:t>H-moll</a:t>
            </a:r>
            <a:r>
              <a:rPr kumimoji="0" lang="ru-RU" sz="1200" b="1" i="0" u="none" strike="noStrike" cap="none" normalizeH="0" baseline="0" dirty="0" smtClean="0">
                <a:ln>
                  <a:noFill/>
                </a:ln>
                <a:solidFill>
                  <a:schemeClr val="tx1"/>
                </a:solidFill>
                <a:effectLst/>
                <a:latin typeface="Arial" pitchFamily="34" charset="0"/>
                <a:cs typeface="Arial" pitchFamily="34" charset="0"/>
              </a:rPr>
              <a:t>; фантазия для пения соло, женского хора и оркестра "Стрекозы" (1879), музыкальная картина для мужского хора и оркестра "На Волге" (1880; хоры </a:t>
            </a:r>
            <a:r>
              <a:rPr kumimoji="0" lang="ru-RU" sz="1200" b="1" i="0" u="none" strike="noStrike" cap="none" normalizeH="0" baseline="0" dirty="0" err="1" smtClean="0">
                <a:ln>
                  <a:noFill/>
                </a:ln>
                <a:solidFill>
                  <a:schemeClr val="tx1"/>
                </a:solidFill>
                <a:effectLst/>
                <a:latin typeface="Arial" pitchFamily="34" charset="0"/>
                <a:cs typeface="Arial" pitchFamily="34" charset="0"/>
              </a:rPr>
              <a:t>a</a:t>
            </a:r>
            <a:r>
              <a:rPr kumimoji="0" lang="ru-RU" sz="1200" b="1" i="0" u="none" strike="noStrike" cap="none" normalizeH="0" baseline="0" dirty="0" smtClean="0">
                <a:ln>
                  <a:noFill/>
                </a:ln>
                <a:solidFill>
                  <a:schemeClr val="tx1"/>
                </a:solidFill>
                <a:effectLst/>
                <a:latin typeface="Arial" pitchFamily="34" charset="0"/>
                <a:cs typeface="Arial" pitchFamily="34" charset="0"/>
              </a:rPr>
              <a:t> </a:t>
            </a:r>
            <a:r>
              <a:rPr kumimoji="0" lang="ru-RU" sz="1200" b="1" i="0" u="none" strike="noStrike" cap="none" normalizeH="0" baseline="0" dirty="0" err="1" smtClean="0">
                <a:ln>
                  <a:noFill/>
                </a:ln>
                <a:solidFill>
                  <a:schemeClr val="tx1"/>
                </a:solidFill>
                <a:effectLst/>
                <a:latin typeface="Arial" pitchFamily="34" charset="0"/>
                <a:cs typeface="Arial" pitchFamily="34" charset="0"/>
              </a:rPr>
              <a:t>capella</a:t>
            </a:r>
            <a:r>
              <a:rPr kumimoji="0" lang="ru-RU" sz="1200" b="1" i="0" u="none" strike="noStrike" cap="none" normalizeH="0" baseline="0" dirty="0" smtClean="0">
                <a:ln>
                  <a:noFill/>
                </a:ln>
                <a:solidFill>
                  <a:schemeClr val="tx1"/>
                </a:solidFill>
                <a:effectLst/>
                <a:latin typeface="Arial" pitchFamily="34" charset="0"/>
                <a:cs typeface="Arial" pitchFamily="34" charset="0"/>
              </a:rPr>
              <a:t> премированы Императорским Русским Музыкальным Обществом), хоровые переложения русских народных песен много романсов.</a:t>
            </a:r>
          </a:p>
        </p:txBody>
      </p:sp>
      <p:sp>
        <p:nvSpPr>
          <p:cNvPr id="55298" name="AutoShape 2" descr="http://www.rulex.ru/graph/port_l.gif">
            <a:hlinkClick r:id="rId3"/>
          </p:cNvPr>
          <p:cNvSpPr>
            <a:spLocks noChangeAspect="1" noChangeArrowheads="1"/>
          </p:cNvSpPr>
          <p:nvPr/>
        </p:nvSpPr>
        <p:spPr bwMode="auto">
          <a:xfrm>
            <a:off x="9228138" y="-2197100"/>
            <a:ext cx="95250" cy="1524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5299" name="AutoShape 3" descr="http://www.rulex.ru/graph/sound_l.gif">
            <a:hlinkClick r:id="rId4"/>
          </p:cNvPr>
          <p:cNvSpPr>
            <a:spLocks noChangeAspect="1" noChangeArrowheads="1"/>
          </p:cNvSpPr>
          <p:nvPr/>
        </p:nvSpPr>
        <p:spPr bwMode="auto">
          <a:xfrm>
            <a:off x="9386888" y="-2197100"/>
            <a:ext cx="123825" cy="1619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5300" name="AutoShape 4" descr="http://www.rulex.ru/graph/port_l.gif">
            <a:hlinkClick r:id="rId2"/>
          </p:cNvPr>
          <p:cNvSpPr>
            <a:spLocks noChangeAspect="1" noChangeArrowheads="1"/>
          </p:cNvSpPr>
          <p:nvPr/>
        </p:nvSpPr>
        <p:spPr bwMode="auto">
          <a:xfrm>
            <a:off x="15714663" y="-1373188"/>
            <a:ext cx="95250" cy="1524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5301" name="Picture 5" descr="http://www.rulex.ru/graph/port_l.gif">
            <a:hlinkClick r:id="rId5"/>
          </p:cNvPr>
          <p:cNvPicPr>
            <a:picLocks noChangeAspect="1" noChangeArrowheads="1"/>
          </p:cNvPicPr>
          <p:nvPr/>
        </p:nvPicPr>
        <p:blipFill>
          <a:blip r:embed="rId6"/>
          <a:srcRect/>
          <a:stretch>
            <a:fillRect/>
          </a:stretch>
        </p:blipFill>
        <p:spPr bwMode="auto">
          <a:xfrm>
            <a:off x="2157413" y="-823913"/>
            <a:ext cx="95250" cy="152400"/>
          </a:xfrm>
          <a:prstGeom prst="rect">
            <a:avLst/>
          </a:prstGeom>
          <a:noFill/>
        </p:spPr>
      </p:pic>
      <p:pic>
        <p:nvPicPr>
          <p:cNvPr id="7" name="Picture 5"/>
          <p:cNvPicPr>
            <a:picLocks noChangeAspect="1" noChangeArrowheads="1"/>
          </p:cNvPicPr>
          <p:nvPr/>
        </p:nvPicPr>
        <p:blipFill>
          <a:blip r:embed="rId7"/>
          <a:srcRect/>
          <a:stretch>
            <a:fillRect/>
          </a:stretch>
        </p:blipFill>
        <p:spPr bwMode="auto">
          <a:xfrm>
            <a:off x="214282" y="642918"/>
            <a:ext cx="1928826" cy="2514364"/>
          </a:xfrm>
          <a:prstGeom prst="rect">
            <a:avLst/>
          </a:prstGeom>
          <a:noFill/>
          <a:ln w="9525">
            <a:noFill/>
            <a:miter lim="800000"/>
            <a:headEnd/>
            <a:tailEnd/>
          </a:ln>
          <a:effectLst/>
        </p:spPr>
      </p:pic>
      <p:sp>
        <p:nvSpPr>
          <p:cNvPr id="8" name="Text Box 6"/>
          <p:cNvSpPr txBox="1">
            <a:spLocks noChangeArrowheads="1"/>
          </p:cNvSpPr>
          <p:nvPr/>
        </p:nvSpPr>
        <p:spPr bwMode="auto">
          <a:xfrm>
            <a:off x="142844" y="3143248"/>
            <a:ext cx="2071670" cy="830997"/>
          </a:xfrm>
          <a:prstGeom prst="rect">
            <a:avLst/>
          </a:prstGeom>
          <a:noFill/>
          <a:ln w="9525">
            <a:noFill/>
            <a:miter lim="800000"/>
            <a:headEnd/>
            <a:tailEnd/>
          </a:ln>
        </p:spPr>
        <p:txBody>
          <a:bodyPr wrap="square">
            <a:spAutoFit/>
          </a:bodyPr>
          <a:lstStyle/>
          <a:p>
            <a:pPr algn="ctr">
              <a:spcBef>
                <a:spcPct val="50000"/>
              </a:spcBef>
            </a:pPr>
            <a:r>
              <a:rPr lang="ru-RU" sz="1200" b="1" dirty="0" smtClean="0">
                <a:solidFill>
                  <a:srgbClr val="993300"/>
                </a:solidFill>
              </a:rPr>
              <a:t>Портрет                композитора                  П</a:t>
            </a:r>
            <a:r>
              <a:rPr lang="ru-RU" sz="1200" b="1" dirty="0">
                <a:solidFill>
                  <a:srgbClr val="993300"/>
                </a:solidFill>
              </a:rPr>
              <a:t>. И. </a:t>
            </a:r>
            <a:r>
              <a:rPr lang="ru-RU" sz="1200" b="1" dirty="0" err="1">
                <a:solidFill>
                  <a:srgbClr val="993300"/>
                </a:solidFill>
              </a:rPr>
              <a:t>Бларамберга</a:t>
            </a:r>
            <a:r>
              <a:rPr lang="ru-RU" sz="1200" b="1" dirty="0">
                <a:solidFill>
                  <a:srgbClr val="993300"/>
                </a:solidFill>
              </a:rPr>
              <a:t>. </a:t>
            </a:r>
            <a:br>
              <a:rPr lang="ru-RU" sz="1200" b="1" dirty="0">
                <a:solidFill>
                  <a:srgbClr val="993300"/>
                </a:solidFill>
              </a:rPr>
            </a:br>
            <a:r>
              <a:rPr lang="ru-RU" sz="1200" b="1" dirty="0" smtClean="0">
                <a:solidFill>
                  <a:srgbClr val="993300"/>
                </a:solidFill>
              </a:rPr>
              <a:t>1884.</a:t>
            </a:r>
            <a:endParaRPr lang="ru-RU" sz="1200" b="1" dirty="0">
              <a:solidFill>
                <a:srgbClr val="993300"/>
              </a:solidFill>
            </a:endParaRPr>
          </a:p>
        </p:txBody>
      </p:sp>
      <p:sp>
        <p:nvSpPr>
          <p:cNvPr id="9" name="Прямоугольник 1"/>
          <p:cNvSpPr>
            <a:spLocks noChangeArrowheads="1"/>
          </p:cNvSpPr>
          <p:nvPr/>
        </p:nvSpPr>
        <p:spPr bwMode="auto">
          <a:xfrm>
            <a:off x="0" y="0"/>
            <a:ext cx="9144000" cy="523220"/>
          </a:xfrm>
          <a:prstGeom prst="rect">
            <a:avLst/>
          </a:prstGeom>
          <a:solidFill>
            <a:srgbClr val="B6793C"/>
          </a:solidFill>
          <a:ln w="9525">
            <a:noFill/>
            <a:miter lim="800000"/>
            <a:headEnd/>
            <a:tailEnd/>
          </a:ln>
        </p:spPr>
        <p:txBody>
          <a:bodyPr wrap="square">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0" name="Text Box 13"/>
          <p:cNvSpPr txBox="1">
            <a:spLocks noChangeArrowheads="1"/>
          </p:cNvSpPr>
          <p:nvPr/>
        </p:nvSpPr>
        <p:spPr bwMode="auto">
          <a:xfrm>
            <a:off x="500034" y="3857628"/>
            <a:ext cx="1285884" cy="307777"/>
          </a:xfrm>
          <a:prstGeom prst="rect">
            <a:avLst/>
          </a:prstGeom>
          <a:noFill/>
          <a:ln w="9525">
            <a:noFill/>
            <a:miter lim="800000"/>
            <a:headEnd/>
            <a:tailEnd/>
          </a:ln>
        </p:spPr>
        <p:txBody>
          <a:bodyPr wrap="square">
            <a:spAutoFit/>
          </a:bodyPr>
          <a:lstStyle/>
          <a:p>
            <a:pPr>
              <a:spcBef>
                <a:spcPct val="50000"/>
              </a:spcBef>
            </a:pPr>
            <a:r>
              <a:rPr lang="ru-RU" sz="1400" b="1" dirty="0" smtClean="0">
                <a:solidFill>
                  <a:srgbClr val="993300"/>
                </a:solidFill>
              </a:rPr>
              <a:t>Илья Репин</a:t>
            </a:r>
          </a:p>
        </p:txBody>
      </p:sp>
      <p:sp>
        <p:nvSpPr>
          <p:cNvPr id="11" name="Прямоугольник 10"/>
          <p:cNvSpPr/>
          <p:nvPr/>
        </p:nvSpPr>
        <p:spPr>
          <a:xfrm>
            <a:off x="2428860" y="571480"/>
            <a:ext cx="5500726" cy="923330"/>
          </a:xfrm>
          <a:prstGeom prst="rect">
            <a:avLst/>
          </a:prstGeom>
        </p:spPr>
        <p:txBody>
          <a:bodyPr wrap="square">
            <a:spAutoFit/>
          </a:bodyPr>
          <a:lstStyle/>
          <a:p>
            <a:pPr algn="just"/>
            <a:r>
              <a:rPr lang="ru-RU" b="1" dirty="0" err="1" smtClean="0">
                <a:solidFill>
                  <a:srgbClr val="904406"/>
                </a:solidFill>
                <a:latin typeface="Arial" pitchFamily="34" charset="0"/>
                <a:cs typeface="Arial" pitchFamily="34" charset="0"/>
              </a:rPr>
              <a:t>Бларамберг</a:t>
            </a:r>
            <a:r>
              <a:rPr lang="ru-RU" b="1" dirty="0" smtClean="0">
                <a:solidFill>
                  <a:srgbClr val="904406"/>
                </a:solidFill>
                <a:latin typeface="Arial" pitchFamily="34" charset="0"/>
                <a:cs typeface="Arial" pitchFamily="34" charset="0"/>
              </a:rPr>
              <a:t> Павел Иванович </a:t>
            </a:r>
            <a:r>
              <a:rPr lang="ru-RU" b="1" dirty="0" smtClean="0">
                <a:latin typeface="Arial" pitchFamily="34" charset="0"/>
                <a:cs typeface="Arial" pitchFamily="34" charset="0"/>
              </a:rPr>
              <a:t>- композитор и журналист. </a:t>
            </a:r>
            <a:r>
              <a:rPr lang="ru-RU" b="1" dirty="0" smtClean="0"/>
              <a:t>Родился 14 октября 1841 года в Оренбурге,</a:t>
            </a:r>
            <a:r>
              <a:rPr lang="ru-RU" b="1" dirty="0" smtClean="0">
                <a:latin typeface="Arial" pitchFamily="34" charset="0"/>
                <a:cs typeface="Arial" pitchFamily="34" charset="0"/>
              </a:rPr>
              <a:t> </a:t>
            </a:r>
            <a:endParaRPr lang="ru-RU" b="1" dirty="0"/>
          </a:p>
        </p:txBody>
      </p:sp>
      <p:pic>
        <p:nvPicPr>
          <p:cNvPr id="18434" name="Picture 2" descr="http://im3-tub-ru.yandex.net/i?id=148992031-45-72&amp;n=21"/>
          <p:cNvPicPr>
            <a:picLocks noChangeAspect="1" noChangeArrowheads="1"/>
          </p:cNvPicPr>
          <p:nvPr/>
        </p:nvPicPr>
        <p:blipFill>
          <a:blip r:embed="rId8"/>
          <a:srcRect/>
          <a:stretch>
            <a:fillRect/>
          </a:stretch>
        </p:blipFill>
        <p:spPr bwMode="auto">
          <a:xfrm>
            <a:off x="8143900" y="285728"/>
            <a:ext cx="714380" cy="908110"/>
          </a:xfrm>
          <a:prstGeom prst="rect">
            <a:avLst/>
          </a:prstGeom>
          <a:noFill/>
          <a:ln w="50800">
            <a:solidFill>
              <a:schemeClr val="bg1"/>
            </a:solidFill>
          </a:ln>
        </p:spPr>
      </p:pic>
    </p:spTree>
  </p:cSld>
  <p:clrMapOvr>
    <a:masterClrMapping/>
  </p:clrMapOvr>
  <p:transition spd="med"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1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pic>
        <p:nvPicPr>
          <p:cNvPr id="4099" name="Picture 2"/>
          <p:cNvPicPr>
            <a:picLocks noChangeAspect="1" noChangeArrowheads="1"/>
          </p:cNvPicPr>
          <p:nvPr/>
        </p:nvPicPr>
        <p:blipFill>
          <a:blip r:embed="rId2"/>
          <a:srcRect/>
          <a:stretch>
            <a:fillRect/>
          </a:stretch>
        </p:blipFill>
        <p:spPr bwMode="auto">
          <a:xfrm>
            <a:off x="107950" y="523875"/>
            <a:ext cx="2592388" cy="1614488"/>
          </a:xfrm>
          <a:prstGeom prst="rect">
            <a:avLst/>
          </a:prstGeom>
          <a:noFill/>
          <a:ln w="50800">
            <a:solidFill>
              <a:schemeClr val="bg1"/>
            </a:solidFill>
            <a:miter lim="800000"/>
            <a:headEnd/>
            <a:tailEnd/>
          </a:ln>
        </p:spPr>
      </p:pic>
      <p:pic>
        <p:nvPicPr>
          <p:cNvPr id="5124" name="Picture 4" descr="http://www.old.nkj.ru/01/0207/ptretyak.jpg"/>
          <p:cNvPicPr>
            <a:picLocks noChangeAspect="1" noChangeArrowheads="1"/>
          </p:cNvPicPr>
          <p:nvPr/>
        </p:nvPicPr>
        <p:blipFill>
          <a:blip r:embed="rId3"/>
          <a:srcRect/>
          <a:stretch>
            <a:fillRect/>
          </a:stretch>
        </p:blipFill>
        <p:spPr bwMode="auto">
          <a:xfrm>
            <a:off x="7596188" y="476250"/>
            <a:ext cx="1477962" cy="1639888"/>
          </a:xfrm>
          <a:prstGeom prst="rect">
            <a:avLst/>
          </a:prstGeom>
          <a:noFill/>
          <a:ln w="50800">
            <a:solidFill>
              <a:schemeClr val="bg1"/>
            </a:solidFill>
            <a:miter lim="800000"/>
            <a:headEnd/>
            <a:tailEnd/>
          </a:ln>
        </p:spPr>
      </p:pic>
      <p:sp>
        <p:nvSpPr>
          <p:cNvPr id="5125" name="Rectangle 5"/>
          <p:cNvSpPr>
            <a:spLocks noChangeArrowheads="1"/>
          </p:cNvSpPr>
          <p:nvPr/>
        </p:nvSpPr>
        <p:spPr bwMode="auto">
          <a:xfrm>
            <a:off x="3000375" y="500063"/>
            <a:ext cx="4286250" cy="6216650"/>
          </a:xfrm>
          <a:prstGeom prst="rect">
            <a:avLst/>
          </a:prstGeom>
          <a:noFill/>
          <a:ln w="9525">
            <a:noFill/>
            <a:miter lim="800000"/>
            <a:headEnd/>
            <a:tailEnd/>
          </a:ln>
        </p:spPr>
        <p:txBody>
          <a:bodyPr anchor="ctr">
            <a:spAutoFit/>
          </a:bodyPr>
          <a:lstStyle/>
          <a:p>
            <a:pPr algn="ctr"/>
            <a:r>
              <a:rPr lang="ru-RU" sz="3200" b="1" dirty="0">
                <a:solidFill>
                  <a:srgbClr val="663333"/>
                </a:solidFill>
                <a:latin typeface="Palatino Linotype" pitchFamily="18" charset="0"/>
                <a:cs typeface="Times New Roman" pitchFamily="18" charset="0"/>
              </a:rPr>
              <a:t>Третьяковка</a:t>
            </a:r>
            <a:endParaRPr lang="ru-RU" sz="3200" b="1" dirty="0"/>
          </a:p>
          <a:p>
            <a:pPr algn="ctr" eaLnBrk="0" hangingPunct="0"/>
            <a:r>
              <a:rPr lang="ru-RU" sz="1300" b="1" dirty="0">
                <a:solidFill>
                  <a:srgbClr val="663333"/>
                </a:solidFill>
                <a:latin typeface="Palatino Linotype" pitchFamily="18" charset="0"/>
                <a:cs typeface="Times New Roman" pitchFamily="18" charset="0"/>
              </a:rPr>
              <a:t>Рассказ И. Долгополов</a:t>
            </a:r>
            <a:r>
              <a:rPr lang="en-US" sz="1300" b="1" dirty="0">
                <a:solidFill>
                  <a:srgbClr val="663333"/>
                </a:solidFill>
                <a:latin typeface="Palatino Linotype" pitchFamily="18" charset="0"/>
                <a:cs typeface="Times New Roman" pitchFamily="18" charset="0"/>
              </a:rPr>
              <a:t>a</a:t>
            </a:r>
            <a:endParaRPr lang="ru-RU" sz="1300" b="1" dirty="0">
              <a:solidFill>
                <a:srgbClr val="663333"/>
              </a:solidFill>
              <a:latin typeface="Palatino Linotype" pitchFamily="18" charset="0"/>
              <a:cs typeface="Times New Roman" pitchFamily="18" charset="0"/>
            </a:endParaRPr>
          </a:p>
          <a:p>
            <a:pPr algn="ctr" eaLnBrk="0" hangingPunct="0"/>
            <a:endParaRPr lang="ru-RU" sz="600" b="1" dirty="0"/>
          </a:p>
          <a:p>
            <a:pPr algn="just" eaLnBrk="0" hangingPunct="0"/>
            <a:r>
              <a:rPr lang="ru-RU" sz="1100" b="1" dirty="0" smtClean="0">
                <a:cs typeface="Times New Roman" pitchFamily="18" charset="0"/>
              </a:rPr>
              <a:t>   Когда </a:t>
            </a:r>
            <a:r>
              <a:rPr lang="ru-RU" sz="1100" b="1" dirty="0">
                <a:cs typeface="Times New Roman" pitchFamily="18" charset="0"/>
              </a:rPr>
              <a:t>в мае 1856 года молодой московский купец Павел Третьяков впервые приобрел картину, никому, конечно, и в голову не пришло, что случилось нечто значительное. Возможно, что и сам Павел Михайлович не сразу осознал всю глубину движения своей души. Однако минуло менее пяти лет, и представитель „темного царства", столь ярко описанного Островским, составляет „Завещание", в котором говорится: </a:t>
            </a:r>
          </a:p>
          <a:p>
            <a:pPr algn="just" eaLnBrk="0" hangingPunct="0"/>
            <a:r>
              <a:rPr lang="ru-RU" sz="1200" b="1" i="1" dirty="0" smtClean="0">
                <a:solidFill>
                  <a:srgbClr val="993300"/>
                </a:solidFill>
                <a:cs typeface="Times New Roman" pitchFamily="18" charset="0"/>
              </a:rPr>
              <a:t>   „</a:t>
            </a:r>
            <a:r>
              <a:rPr lang="ru-RU" sz="1200" b="1" i="1" dirty="0">
                <a:solidFill>
                  <a:srgbClr val="993300"/>
                </a:solidFill>
                <a:cs typeface="Times New Roman" pitchFamily="18" charset="0"/>
              </a:rPr>
              <a:t>Я желал бы оставить национальную галерею... Для меня, истинно и пламенно любящего живопись, не может быть лучшего желания, как положить начало общественного, всем доступного хранилища изящных искусств, приносящего многим пользу, всем удовольствие«. </a:t>
            </a:r>
          </a:p>
          <a:p>
            <a:pPr algn="just" eaLnBrk="0" hangingPunct="0"/>
            <a:r>
              <a:rPr lang="ru-RU" sz="1100" b="1" dirty="0" smtClean="0">
                <a:cs typeface="Times New Roman" pitchFamily="18" charset="0"/>
              </a:rPr>
              <a:t>   С </a:t>
            </a:r>
            <a:r>
              <a:rPr lang="ru-RU" sz="1100" b="1" dirty="0">
                <a:cs typeface="Times New Roman" pitchFamily="18" charset="0"/>
              </a:rPr>
              <a:t>этого удивительного заявления до самой кончины почти сорок лет жизни Третьяков отдал все помыслы и чаяния святому делу собирательства лучших творений русских мастеров. Это был подвиг.</a:t>
            </a:r>
            <a:r>
              <a:rPr lang="en-US" sz="1100" b="1" dirty="0">
                <a:cs typeface="Times New Roman" pitchFamily="18" charset="0"/>
              </a:rPr>
              <a:t> </a:t>
            </a:r>
            <a:r>
              <a:rPr lang="ru-RU" sz="1100" b="1" dirty="0">
                <a:cs typeface="Times New Roman" pitchFamily="18" charset="0"/>
              </a:rPr>
              <a:t>С завидным упорством и твердостью, истово, самозабвенно шел он к заветной цели. С поражающей интуицией и вкусом, обладая особым художественным тактом и чутьем, порою отвергая советы, невзирая на хулу, этот человек менее чем за полвека создал фундамент собрания произведений русской школы, вложив в него само свое сердце.</a:t>
            </a:r>
            <a:endParaRPr lang="ru-RU" sz="1100" b="1" dirty="0"/>
          </a:p>
          <a:p>
            <a:pPr algn="just" eaLnBrk="0" hangingPunct="0"/>
            <a:r>
              <a:rPr lang="ru-RU" sz="1100" b="1" dirty="0" smtClean="0">
                <a:cs typeface="Times New Roman" pitchFamily="18" charset="0"/>
              </a:rPr>
              <a:t>   Спору </a:t>
            </a:r>
            <a:r>
              <a:rPr lang="ru-RU" sz="1100" b="1" dirty="0">
                <a:cs typeface="Times New Roman" pitchFamily="18" charset="0"/>
              </a:rPr>
              <a:t>нет, с Третьяковым был его брат, их окружали преданные друзья: Стасов, Крамской, Репин, страстно веровавшие в успех галереи в Лаврушинском переулке. Но запомним и повторим еще раз: всю тяжесть собирательства, всю чашу ответственности Третьяков испил до конца сам.</a:t>
            </a:r>
            <a:endParaRPr lang="ru-RU" sz="1100" b="1" dirty="0"/>
          </a:p>
        </p:txBody>
      </p:sp>
      <p:sp>
        <p:nvSpPr>
          <p:cNvPr id="5126" name="Rectangle 9"/>
          <p:cNvSpPr>
            <a:spLocks noChangeArrowheads="1"/>
          </p:cNvSpPr>
          <p:nvPr/>
        </p:nvSpPr>
        <p:spPr bwMode="auto">
          <a:xfrm>
            <a:off x="7358063" y="2257425"/>
            <a:ext cx="1785937" cy="4600575"/>
          </a:xfrm>
          <a:prstGeom prst="rect">
            <a:avLst/>
          </a:prstGeom>
          <a:noFill/>
          <a:ln w="9525">
            <a:noFill/>
            <a:miter lim="800000"/>
            <a:headEnd/>
            <a:tailEnd/>
          </a:ln>
        </p:spPr>
        <p:txBody>
          <a:bodyPr anchor="ctr">
            <a:spAutoFit/>
          </a:bodyPr>
          <a:lstStyle/>
          <a:p>
            <a:pPr algn="ctr"/>
            <a:r>
              <a:rPr lang="ru-RU" sz="1200" b="1" dirty="0">
                <a:solidFill>
                  <a:srgbClr val="993300"/>
                </a:solidFill>
                <a:latin typeface="Arial Black" pitchFamily="34" charset="0"/>
                <a:cs typeface="Times New Roman" pitchFamily="18" charset="0"/>
              </a:rPr>
              <a:t>Почётный гражданин Москвы</a:t>
            </a:r>
            <a:endParaRPr lang="en-US" sz="1200" b="1" dirty="0">
              <a:solidFill>
                <a:srgbClr val="993300"/>
              </a:solidFill>
              <a:latin typeface="Arial Black" pitchFamily="34" charset="0"/>
              <a:cs typeface="Times New Roman" pitchFamily="18" charset="0"/>
            </a:endParaRPr>
          </a:p>
          <a:p>
            <a:pPr algn="ctr" eaLnBrk="0" hangingPunct="0"/>
            <a:r>
              <a:rPr lang="ru-RU" sz="1000" dirty="0">
                <a:solidFill>
                  <a:srgbClr val="993300"/>
                </a:solidFill>
                <a:cs typeface="Times New Roman" pitchFamily="18" charset="0"/>
              </a:rPr>
              <a:t/>
            </a:r>
            <a:br>
              <a:rPr lang="ru-RU" sz="1000" dirty="0">
                <a:solidFill>
                  <a:srgbClr val="993300"/>
                </a:solidFill>
                <a:cs typeface="Times New Roman" pitchFamily="18" charset="0"/>
              </a:rPr>
            </a:br>
            <a:r>
              <a:rPr lang="ru-RU" sz="1100" b="1" dirty="0">
                <a:solidFill>
                  <a:srgbClr val="993300"/>
                </a:solidFill>
                <a:cs typeface="Times New Roman" pitchFamily="18" charset="0"/>
              </a:rPr>
              <a:t>Пожалуй, черты на первый взгляд не очень располагающие. Пожалуй, вряд ли кому захотелось бы сблизиться с таким педантом и «сухарем». Так отчего же чуть не вся передовая художественная, литературная, музыкальная Россия знала, любила, высоко ценила Павла Михайловича Третьякова, человека столь странного характера?</a:t>
            </a:r>
            <a:r>
              <a:rPr lang="ru-RU" sz="1100" b="1" dirty="0">
                <a:solidFill>
                  <a:srgbClr val="993300"/>
                </a:solidFill>
                <a:latin typeface="Calibri" pitchFamily="34" charset="0"/>
              </a:rPr>
              <a:t> </a:t>
            </a:r>
          </a:p>
          <a:p>
            <a:pPr algn="ctr" eaLnBrk="0" hangingPunct="0"/>
            <a:r>
              <a:rPr lang="ru-RU" sz="900" b="1" dirty="0" err="1">
                <a:latin typeface="Calibri" pitchFamily="34" charset="0"/>
              </a:rPr>
              <a:t>И.Ненаркомова</a:t>
            </a:r>
            <a:r>
              <a:rPr lang="ru-RU" sz="900" b="1" dirty="0">
                <a:latin typeface="Calibri" pitchFamily="34" charset="0"/>
              </a:rPr>
              <a:t> </a:t>
            </a:r>
            <a:br>
              <a:rPr lang="ru-RU" sz="900" b="1" dirty="0">
                <a:latin typeface="Calibri" pitchFamily="34" charset="0"/>
              </a:rPr>
            </a:br>
            <a:r>
              <a:rPr lang="ru-RU" sz="900" b="1" dirty="0">
                <a:latin typeface="Calibri" pitchFamily="34" charset="0"/>
              </a:rPr>
              <a:t>Москва, "Молодая гвардия", 1978 г.</a:t>
            </a:r>
          </a:p>
        </p:txBody>
      </p:sp>
      <p:sp>
        <p:nvSpPr>
          <p:cNvPr id="11" name="Прямоугольник 10"/>
          <p:cNvSpPr/>
          <p:nvPr/>
        </p:nvSpPr>
        <p:spPr>
          <a:xfrm>
            <a:off x="142875" y="2214563"/>
            <a:ext cx="2786063" cy="4370387"/>
          </a:xfrm>
          <a:prstGeom prst="rect">
            <a:avLst/>
          </a:prstGeom>
        </p:spPr>
        <p:txBody>
          <a:bodyPr>
            <a:spAutoFit/>
          </a:bodyPr>
          <a:lstStyle/>
          <a:p>
            <a:pPr algn="ctr" fontAlgn="auto">
              <a:spcBef>
                <a:spcPts val="0"/>
              </a:spcBef>
              <a:spcAft>
                <a:spcPts val="0"/>
              </a:spcAft>
              <a:defRPr/>
            </a:pPr>
            <a:r>
              <a:rPr lang="ru-RU" b="1" dirty="0">
                <a:solidFill>
                  <a:srgbClr val="993300"/>
                </a:solidFill>
                <a:latin typeface="Arial" pitchFamily="34" charset="0"/>
                <a:cs typeface="Arial" pitchFamily="34" charset="0"/>
              </a:rPr>
              <a:t>Государственная Третьяковская галерея </a:t>
            </a:r>
            <a:r>
              <a:rPr lang="ru-RU" sz="1400" b="1" dirty="0">
                <a:solidFill>
                  <a:srgbClr val="993300"/>
                </a:solidFill>
                <a:latin typeface="Arial" pitchFamily="34" charset="0"/>
                <a:cs typeface="Arial" pitchFamily="34" charset="0"/>
              </a:rPr>
              <a:t>–</a:t>
            </a:r>
          </a:p>
          <a:p>
            <a:pPr algn="ctr" fontAlgn="auto">
              <a:spcBef>
                <a:spcPts val="0"/>
              </a:spcBef>
              <a:spcAft>
                <a:spcPts val="0"/>
              </a:spcAft>
              <a:defRPr/>
            </a:pPr>
            <a:r>
              <a:rPr lang="ru-RU" sz="1400" b="1" dirty="0">
                <a:solidFill>
                  <a:srgbClr val="993300"/>
                </a:solidFill>
                <a:latin typeface="Arial" pitchFamily="34" charset="0"/>
                <a:cs typeface="Arial" pitchFamily="34" charset="0"/>
              </a:rPr>
              <a:t> художественный музей в Москве, основанный в 1856 году купцом Павлом Третьяковым и имеющий одну из самых крупных в мире коллекций русского изобразительного искусства. Экспозиция в главном корпусе «Русская живопись </a:t>
            </a:r>
            <a:r>
              <a:rPr lang="ru-RU" sz="1400" b="1" dirty="0" smtClean="0">
                <a:solidFill>
                  <a:srgbClr val="993300"/>
                </a:solidFill>
                <a:latin typeface="Arial" pitchFamily="34" charset="0"/>
                <a:cs typeface="Arial" pitchFamily="34" charset="0"/>
              </a:rPr>
              <a:t>XI  -  начала </a:t>
            </a:r>
            <a:r>
              <a:rPr lang="ru-RU" sz="1400" b="1" dirty="0">
                <a:solidFill>
                  <a:srgbClr val="993300"/>
                </a:solidFill>
                <a:latin typeface="Arial" pitchFamily="34" charset="0"/>
                <a:cs typeface="Arial" pitchFamily="34" charset="0"/>
              </a:rPr>
              <a:t>XX в» (Лаврушинский переулок, д. 10) является частью Всероссийского музейного объединения «Государственная Третьяковская галерея».</a:t>
            </a:r>
          </a:p>
        </p:txBody>
      </p:sp>
      <p:sp>
        <p:nvSpPr>
          <p:cNvPr id="8" name="Прямоугольник 7"/>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2000" fill="hold"/>
                                        <p:tgtEl>
                                          <p:spTgt spid="5124"/>
                                        </p:tgtEl>
                                        <p:attrNameLst>
                                          <p:attrName>ppt_w</p:attrName>
                                        </p:attrNameLst>
                                      </p:cBhvr>
                                      <p:tavLst>
                                        <p:tav tm="0">
                                          <p:val>
                                            <p:fltVal val="0"/>
                                          </p:val>
                                        </p:tav>
                                        <p:tav tm="100000">
                                          <p:val>
                                            <p:strVal val="#ppt_w"/>
                                          </p:val>
                                        </p:tav>
                                      </p:tavLst>
                                    </p:anim>
                                    <p:anim calcmode="lin" valueType="num">
                                      <p:cBhvr>
                                        <p:cTn id="8" dur="2000" fill="hold"/>
                                        <p:tgtEl>
                                          <p:spTgt spid="5124"/>
                                        </p:tgtEl>
                                        <p:attrNameLst>
                                          <p:attrName>ppt_h</p:attrName>
                                        </p:attrNameLst>
                                      </p:cBhvr>
                                      <p:tavLst>
                                        <p:tav tm="0">
                                          <p:val>
                                            <p:fltVal val="0"/>
                                          </p:val>
                                        </p:tav>
                                        <p:tav tm="100000">
                                          <p:val>
                                            <p:strVal val="#ppt_h"/>
                                          </p:val>
                                        </p:tav>
                                      </p:tavLst>
                                    </p:anim>
                                    <p:animEffect transition="in" filter="fade">
                                      <p:cBhvr>
                                        <p:cTn id="9" dur="2000"/>
                                        <p:tgtEl>
                                          <p:spTgt spid="5124"/>
                                        </p:tgtEl>
                                      </p:cBhvr>
                                    </p:animEffect>
                                  </p:childTnLst>
                                </p:cTn>
                              </p:par>
                            </p:childTnLst>
                          </p:cTn>
                        </p:par>
                        <p:par>
                          <p:cTn id="10" fill="hold">
                            <p:stCondLst>
                              <p:cond delay="2000"/>
                            </p:stCondLst>
                            <p:childTnLst>
                              <p:par>
                                <p:cTn id="11" presetID="22" presetClass="entr" presetSubtype="1" fill="hold" grpId="0" nodeType="afterEffect">
                                  <p:stCondLst>
                                    <p:cond delay="5000"/>
                                  </p:stCondLst>
                                  <p:childTnLst>
                                    <p:set>
                                      <p:cBhvr>
                                        <p:cTn id="12" dur="1" fill="hold">
                                          <p:stCondLst>
                                            <p:cond delay="0"/>
                                          </p:stCondLst>
                                        </p:cTn>
                                        <p:tgtEl>
                                          <p:spTgt spid="5126"/>
                                        </p:tgtEl>
                                        <p:attrNameLst>
                                          <p:attrName>style.visibility</p:attrName>
                                        </p:attrNameLst>
                                      </p:cBhvr>
                                      <p:to>
                                        <p:strVal val="visible"/>
                                      </p:to>
                                    </p:set>
                                    <p:animEffect transition="in" filter="wipe(up)">
                                      <p:cBhvr>
                                        <p:cTn id="13" dur="5000"/>
                                        <p:tgtEl>
                                          <p:spTgt spid="5126"/>
                                        </p:tgtEl>
                                      </p:cBhvr>
                                    </p:animEffect>
                                  </p:childTnLst>
                                </p:cTn>
                              </p:par>
                            </p:childTnLst>
                          </p:cTn>
                        </p:par>
                        <p:par>
                          <p:cTn id="14" fill="hold">
                            <p:stCondLst>
                              <p:cond delay="12000"/>
                            </p:stCondLst>
                            <p:childTnLst>
                              <p:par>
                                <p:cTn id="15" presetID="22" presetClass="entr" presetSubtype="1" fill="hold" grpId="0" nodeType="afterEffect">
                                  <p:stCondLst>
                                    <p:cond delay="6000"/>
                                  </p:stCondLst>
                                  <p:childTnLst>
                                    <p:set>
                                      <p:cBhvr>
                                        <p:cTn id="16" dur="1" fill="hold">
                                          <p:stCondLst>
                                            <p:cond delay="0"/>
                                          </p:stCondLst>
                                        </p:cTn>
                                        <p:tgtEl>
                                          <p:spTgt spid="5125"/>
                                        </p:tgtEl>
                                        <p:attrNameLst>
                                          <p:attrName>style.visibility</p:attrName>
                                        </p:attrNameLst>
                                      </p:cBhvr>
                                      <p:to>
                                        <p:strVal val="visible"/>
                                      </p:to>
                                    </p:set>
                                    <p:animEffect transition="in" filter="wipe(up)">
                                      <p:cBhvr>
                                        <p:cTn id="17" dur="5000"/>
                                        <p:tgtEl>
                                          <p:spTgt spid="5125"/>
                                        </p:tgtEl>
                                      </p:cBhvr>
                                    </p:animEffect>
                                  </p:childTnLst>
                                </p:cTn>
                              </p:par>
                            </p:childTnLst>
                          </p:cTn>
                        </p:par>
                        <p:par>
                          <p:cTn id="18" fill="hold">
                            <p:stCondLst>
                              <p:cond delay="23000"/>
                            </p:stCondLst>
                            <p:childTnLst>
                              <p:par>
                                <p:cTn id="19" presetID="22" presetClass="entr" presetSubtype="4" fill="hold" grpId="0" nodeType="afterEffect" nodePh="1">
                                  <p:stCondLst>
                                    <p:cond delay="2500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714884"/>
            <a:ext cx="2857520" cy="2123658"/>
          </a:xfrm>
          <a:prstGeom prst="rect">
            <a:avLst/>
          </a:prstGeom>
        </p:spPr>
        <p:txBody>
          <a:bodyPr wrap="square">
            <a:spAutoFit/>
          </a:bodyPr>
          <a:lstStyle/>
          <a:p>
            <a:pPr algn="just"/>
            <a:r>
              <a:rPr lang="ru-RU" sz="1200" b="1" i="1" dirty="0" smtClean="0"/>
              <a:t>Глинка... в такой степени соответствовал потребностям времени и коренной сущности своего народа, что начатое им дело процвело и выросло в самое короткое время и дало такие плоды, каких неизвестно было в нашем отечестве в продолжение всех столетий его исторической жизни.</a:t>
            </a:r>
          </a:p>
          <a:p>
            <a:pPr algn="r"/>
            <a:r>
              <a:rPr lang="ru-RU" sz="1200" b="1" i="1" dirty="0" smtClean="0"/>
              <a:t>В. Стасов</a:t>
            </a:r>
            <a:endParaRPr lang="ru-RU" sz="1200" b="1" i="1" dirty="0"/>
          </a:p>
        </p:txBody>
      </p:sp>
      <p:sp>
        <p:nvSpPr>
          <p:cNvPr id="3" name="Прямоугольник 2"/>
          <p:cNvSpPr/>
          <p:nvPr/>
        </p:nvSpPr>
        <p:spPr>
          <a:xfrm>
            <a:off x="3143240" y="2579906"/>
            <a:ext cx="5786478" cy="4278094"/>
          </a:xfrm>
          <a:prstGeom prst="rect">
            <a:avLst/>
          </a:prstGeom>
        </p:spPr>
        <p:txBody>
          <a:bodyPr wrap="square">
            <a:spAutoFit/>
          </a:bodyPr>
          <a:lstStyle/>
          <a:p>
            <a:pPr algn="just"/>
            <a:r>
              <a:rPr lang="ru-RU" sz="1600" b="1" dirty="0" smtClean="0">
                <a:solidFill>
                  <a:srgbClr val="904406"/>
                </a:solidFill>
              </a:rPr>
              <a:t>   В лице М. Глинки русская музыкальная культура впервые выдвинула композитора мирового значения. Опираясь на многовековые традиции русской народной и профессиональной музыки, достижения и опыт европейского искусства, Глинка завершил процесс формирования национальной композиторской школы, завоевавшей в XIX в. одно из ведущих мест в европейской культуре, стал первым русским композитором-классиком. В своем творчестве Глинка выразил передовые идейные устремления времени. Его произведения проникнуты идеями патриотизма, верой в народ. Подобно А. Пушкину, Глинка воспел красоту жизни, торжество разума, добра, справедливости. Он создал искусство, настолько гармоничное и прекрасное, что им не устаешь восхищаться, открывая в нем все новые и новые совершенства.</a:t>
            </a:r>
            <a:endParaRPr lang="ru-RU" sz="1600" b="1" dirty="0">
              <a:solidFill>
                <a:srgbClr val="904406"/>
              </a:solidFill>
            </a:endParaRPr>
          </a:p>
        </p:txBody>
      </p:sp>
      <p:sp>
        <p:nvSpPr>
          <p:cNvPr id="4" name="Прямоугольник 3"/>
          <p:cNvSpPr/>
          <p:nvPr/>
        </p:nvSpPr>
        <p:spPr>
          <a:xfrm>
            <a:off x="71406" y="571480"/>
            <a:ext cx="2857520" cy="1015663"/>
          </a:xfrm>
          <a:prstGeom prst="rect">
            <a:avLst/>
          </a:prstGeom>
        </p:spPr>
        <p:txBody>
          <a:bodyPr wrap="square">
            <a:spAutoFit/>
          </a:bodyPr>
          <a:lstStyle/>
          <a:p>
            <a:pPr algn="just"/>
            <a:r>
              <a:rPr lang="ru-RU" sz="1200" b="1" dirty="0" smtClean="0"/>
              <a:t>Нам предстоит задача серьезная! Выработать собственный свой стиль и проложить для оперной русской музыки новую дорогу. </a:t>
            </a:r>
          </a:p>
          <a:p>
            <a:pPr algn="r"/>
            <a:r>
              <a:rPr lang="ru-RU" sz="1200" b="1" dirty="0" smtClean="0"/>
              <a:t>М. Глинка</a:t>
            </a:r>
            <a:endParaRPr lang="ru-RU" sz="1200" b="1" dirty="0"/>
          </a:p>
        </p:txBody>
      </p:sp>
      <p:sp>
        <p:nvSpPr>
          <p:cNvPr id="6" name="Text Box 12"/>
          <p:cNvSpPr txBox="1">
            <a:spLocks noChangeArrowheads="1"/>
          </p:cNvSpPr>
          <p:nvPr/>
        </p:nvSpPr>
        <p:spPr bwMode="auto">
          <a:xfrm>
            <a:off x="214282" y="4000504"/>
            <a:ext cx="2736850" cy="523220"/>
          </a:xfrm>
          <a:prstGeom prst="rect">
            <a:avLst/>
          </a:prstGeom>
          <a:noFill/>
          <a:ln w="9525">
            <a:noFill/>
            <a:miter lim="800000"/>
            <a:headEnd/>
            <a:tailEnd/>
          </a:ln>
        </p:spPr>
        <p:txBody>
          <a:bodyPr>
            <a:spAutoFit/>
          </a:bodyPr>
          <a:lstStyle/>
          <a:p>
            <a:pPr algn="ctr">
              <a:spcBef>
                <a:spcPct val="50000"/>
              </a:spcBef>
            </a:pPr>
            <a:r>
              <a:rPr lang="ru-RU" sz="1400" b="1" dirty="0">
                <a:solidFill>
                  <a:srgbClr val="993300"/>
                </a:solidFill>
              </a:rPr>
              <a:t>Портрет композитора Михаила Глинки. </a:t>
            </a:r>
            <a:r>
              <a:rPr lang="ru-RU" sz="1400" b="1" dirty="0" smtClean="0">
                <a:solidFill>
                  <a:srgbClr val="993300"/>
                </a:solidFill>
              </a:rPr>
              <a:t>1887.</a:t>
            </a:r>
            <a:endParaRPr lang="ru-RU" sz="1400" b="1" dirty="0">
              <a:solidFill>
                <a:srgbClr val="993300"/>
              </a:solidFill>
            </a:endParaRPr>
          </a:p>
        </p:txBody>
      </p:sp>
      <p:sp>
        <p:nvSpPr>
          <p:cNvPr id="8" name="Прямоугольник 1"/>
          <p:cNvSpPr>
            <a:spLocks noChangeArrowheads="1"/>
          </p:cNvSpPr>
          <p:nvPr/>
        </p:nvSpPr>
        <p:spPr bwMode="auto">
          <a:xfrm>
            <a:off x="0" y="0"/>
            <a:ext cx="9144000" cy="523220"/>
          </a:xfrm>
          <a:prstGeom prst="rect">
            <a:avLst/>
          </a:prstGeom>
          <a:solidFill>
            <a:srgbClr val="B6793C"/>
          </a:solidFill>
          <a:ln w="9525">
            <a:noFill/>
            <a:miter lim="800000"/>
            <a:headEnd/>
            <a:tailEnd/>
          </a:ln>
        </p:spPr>
        <p:txBody>
          <a:bodyPr wrap="square">
            <a:spAutoFit/>
          </a:bodyPr>
          <a:lstStyle/>
          <a:p>
            <a:pPr algn="ctr"/>
            <a:r>
              <a:rPr lang="ru-RU" sz="2800" b="1" dirty="0">
                <a:latin typeface="Calibri" pitchFamily="34" charset="0"/>
              </a:rPr>
              <a:t>              </a:t>
            </a:r>
            <a:r>
              <a:rPr lang="en-US" sz="2800" b="1" dirty="0">
                <a:latin typeface="Calibri" pitchFamily="34" charset="0"/>
              </a:rPr>
              <a:t>ТРЕТЬЯКОВСКАЯ ГАЛЕРЕЯ</a:t>
            </a:r>
            <a:endParaRPr lang="ru-RU" sz="2800" b="1" dirty="0">
              <a:latin typeface="Calibri" pitchFamily="34" charset="0"/>
            </a:endParaRPr>
          </a:p>
        </p:txBody>
      </p:sp>
      <p:sp>
        <p:nvSpPr>
          <p:cNvPr id="58369" name="Rectangle 1"/>
          <p:cNvSpPr>
            <a:spLocks noChangeArrowheads="1"/>
          </p:cNvSpPr>
          <p:nvPr/>
        </p:nvSpPr>
        <p:spPr bwMode="auto">
          <a:xfrm>
            <a:off x="3143240" y="571480"/>
            <a:ext cx="4857784"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904406"/>
                </a:solidFill>
                <a:effectLst/>
                <a:latin typeface="Arial" pitchFamily="34" charset="0"/>
                <a:cs typeface="Arial" pitchFamily="34" charset="0"/>
              </a:rPr>
              <a:t>Михаил Иванович Глинка </a:t>
            </a:r>
            <a:r>
              <a:rPr kumimoji="0" lang="ru-RU" sz="1400" b="1" i="0" u="none" strike="noStrike" cap="none" normalizeH="0" baseline="0" dirty="0" smtClean="0">
                <a:ln>
                  <a:noFill/>
                </a:ln>
                <a:solidFill>
                  <a:schemeClr val="tx1"/>
                </a:solidFill>
                <a:effectLst/>
                <a:latin typeface="Arial" pitchFamily="34" charset="0"/>
                <a:cs typeface="Arial" pitchFamily="34" charset="0"/>
              </a:rPr>
              <a:t>(20 мая [1 июня] 1804 - 3 [15] февраля 1857) - русский композитор, основоположник национальной композиторской школы. Сочинения Глинки оказали сильное влияние на последующие поколения композиторов, в том числе на А. С. Даргомыжского, членов «Могучей кучки», </a:t>
            </a:r>
            <a:r>
              <a:rPr kumimoji="0" lang="ru-RU" sz="1400" b="1" u="none" strike="noStrike" cap="none" normalizeH="0" baseline="0" dirty="0" smtClean="0">
                <a:ln>
                  <a:noFill/>
                </a:ln>
                <a:solidFill>
                  <a:schemeClr val="tx1"/>
                </a:solidFill>
                <a:effectLst/>
                <a:latin typeface="Arial" pitchFamily="34" charset="0"/>
                <a:cs typeface="Arial" pitchFamily="34" charset="0"/>
              </a:rPr>
              <a:t>П. И. Чайковского,</a:t>
            </a:r>
            <a:r>
              <a:rPr kumimoji="0" lang="ru-RU" sz="1400" b="1" i="0" u="none" strike="noStrike" cap="none" normalizeH="0" baseline="0" dirty="0" smtClean="0">
                <a:ln>
                  <a:noFill/>
                </a:ln>
                <a:solidFill>
                  <a:schemeClr val="tx1"/>
                </a:solidFill>
                <a:effectLst/>
                <a:latin typeface="Arial" pitchFamily="34" charset="0"/>
                <a:cs typeface="Arial" pitchFamily="34" charset="0"/>
              </a:rPr>
              <a:t> развивавших в своей музыке его идеи. </a:t>
            </a:r>
          </a:p>
        </p:txBody>
      </p:sp>
      <p:sp>
        <p:nvSpPr>
          <p:cNvPr id="10" name="Text Box 13"/>
          <p:cNvSpPr txBox="1">
            <a:spLocks noChangeArrowheads="1"/>
          </p:cNvSpPr>
          <p:nvPr/>
        </p:nvSpPr>
        <p:spPr bwMode="auto">
          <a:xfrm>
            <a:off x="857224" y="4429132"/>
            <a:ext cx="1285884" cy="307777"/>
          </a:xfrm>
          <a:prstGeom prst="rect">
            <a:avLst/>
          </a:prstGeom>
          <a:noFill/>
          <a:ln w="9525">
            <a:noFill/>
            <a:miter lim="800000"/>
            <a:headEnd/>
            <a:tailEnd/>
          </a:ln>
        </p:spPr>
        <p:txBody>
          <a:bodyPr wrap="square">
            <a:spAutoFit/>
          </a:bodyPr>
          <a:lstStyle/>
          <a:p>
            <a:pPr>
              <a:spcBef>
                <a:spcPct val="50000"/>
              </a:spcBef>
            </a:pPr>
            <a:r>
              <a:rPr lang="ru-RU" sz="1400" b="1" dirty="0" smtClean="0">
                <a:solidFill>
                  <a:srgbClr val="993300"/>
                </a:solidFill>
              </a:rPr>
              <a:t>Илья Репин</a:t>
            </a:r>
          </a:p>
        </p:txBody>
      </p:sp>
      <p:pic>
        <p:nvPicPr>
          <p:cNvPr id="11" name="Picture 2" descr="http://im8-tub-ru.yandex.net/i?id=24255364-71-72&amp;n=21"/>
          <p:cNvPicPr>
            <a:picLocks noChangeAspect="1" noChangeArrowheads="1"/>
          </p:cNvPicPr>
          <p:nvPr/>
        </p:nvPicPr>
        <p:blipFill>
          <a:blip r:embed="rId2"/>
          <a:srcRect/>
          <a:stretch>
            <a:fillRect/>
          </a:stretch>
        </p:blipFill>
        <p:spPr bwMode="auto">
          <a:xfrm flipH="1">
            <a:off x="8143899" y="142853"/>
            <a:ext cx="660409" cy="928694"/>
          </a:xfrm>
          <a:prstGeom prst="rect">
            <a:avLst/>
          </a:prstGeom>
          <a:noFill/>
        </p:spPr>
      </p:pic>
      <p:sp>
        <p:nvSpPr>
          <p:cNvPr id="12" name="Прямоугольник 11"/>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6" name="Picture 2"/>
          <p:cNvPicPr>
            <a:picLocks noChangeAspect="1" noChangeArrowheads="1"/>
          </p:cNvPicPr>
          <p:nvPr/>
        </p:nvPicPr>
        <p:blipFill>
          <a:blip r:embed="rId3"/>
          <a:srcRect/>
          <a:stretch>
            <a:fillRect/>
          </a:stretch>
        </p:blipFill>
        <p:spPr bwMode="auto">
          <a:xfrm>
            <a:off x="214282" y="1571612"/>
            <a:ext cx="2714644" cy="2326837"/>
          </a:xfrm>
          <a:prstGeom prst="rect">
            <a:avLst/>
          </a:prstGeom>
          <a:noFill/>
          <a:ln w="9525">
            <a:noFill/>
            <a:miter lim="800000"/>
            <a:headEnd/>
            <a:tailEnd/>
          </a:ln>
          <a:effectLst/>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par>
                          <p:cTn id="8" fill="hold">
                            <p:stCondLst>
                              <p:cond delay="8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0430" y="2428868"/>
            <a:ext cx="5357818" cy="4185761"/>
          </a:xfrm>
          <a:prstGeom prst="rect">
            <a:avLst/>
          </a:prstGeom>
        </p:spPr>
        <p:txBody>
          <a:bodyPr wrap="square">
            <a:spAutoFit/>
          </a:bodyPr>
          <a:lstStyle/>
          <a:p>
            <a:pPr algn="just"/>
            <a:r>
              <a:rPr lang="ru-RU" sz="1400" b="1" dirty="0" smtClean="0">
                <a:solidFill>
                  <a:srgbClr val="993300"/>
                </a:solidFill>
              </a:rPr>
              <a:t>   Модест Петрович Мусоргский - один из самых дерзновенных новаторов XIX столетия, гениальный композитор, далеко опередивший свое время и оказавший огромное влияние на развитие русского и европейского музыкального искусства. Он жил в эпоху высочайшего духовного подъема, глубоких социальных сдвигов; это было время, когда русская общественная жизнь активно способствовала пробуждению у художников национального самосознания, когда одно за другим появлялись произведения, от </a:t>
            </a:r>
            <a:r>
              <a:rPr lang="ru-RU" sz="1400" b="1" dirty="0" err="1" smtClean="0">
                <a:solidFill>
                  <a:srgbClr val="993300"/>
                </a:solidFill>
              </a:rPr>
              <a:t>которых</a:t>
            </a:r>
            <a:r>
              <a:rPr lang="ru-RU" sz="1400" b="1" i="1" dirty="0" err="1" smtClean="0">
                <a:solidFill>
                  <a:srgbClr val="993300"/>
                </a:solidFill>
              </a:rPr>
              <a:t>веяло</a:t>
            </a:r>
            <a:r>
              <a:rPr lang="ru-RU" sz="1400" b="1" i="1" dirty="0" smtClean="0">
                <a:solidFill>
                  <a:srgbClr val="993300"/>
                </a:solidFill>
              </a:rPr>
              <a:t> свежестью, новизной и, главное, поразительной реальной правдой и поэзией настоящей русской жизни</a:t>
            </a:r>
            <a:r>
              <a:rPr lang="ru-RU" sz="1400" b="1" dirty="0" smtClean="0">
                <a:solidFill>
                  <a:srgbClr val="993300"/>
                </a:solidFill>
              </a:rPr>
              <a:t>(И. Репин). Среди своих современников Мусоргский был наиболее верным демократическим идеалам, бескомпромиссным в служении правде жизни, </a:t>
            </a:r>
            <a:r>
              <a:rPr lang="ru-RU" sz="1400" b="1" i="1" dirty="0" smtClean="0">
                <a:solidFill>
                  <a:srgbClr val="993300"/>
                </a:solidFill>
              </a:rPr>
              <a:t>как бы ни была солона</a:t>
            </a:r>
            <a:r>
              <a:rPr lang="ru-RU" sz="1400" b="1" dirty="0" smtClean="0">
                <a:solidFill>
                  <a:srgbClr val="993300"/>
                </a:solidFill>
              </a:rPr>
              <a:t>, и настолько одержим смелыми замыслами, что даже друзья-единомышленники часто бывали озадачены радикальностью его художественных исканий и не всегда одобряли их..</a:t>
            </a:r>
            <a:endParaRPr lang="ru-RU" sz="1400" b="1" dirty="0">
              <a:solidFill>
                <a:srgbClr val="993300"/>
              </a:solidFill>
            </a:endParaRPr>
          </a:p>
        </p:txBody>
      </p:sp>
      <p:pic>
        <p:nvPicPr>
          <p:cNvPr id="3" name="Picture 8" descr="Портрет композитора Модеста Петровича Мусоргского"/>
          <p:cNvPicPr>
            <a:picLocks noChangeAspect="1" noChangeArrowheads="1"/>
          </p:cNvPicPr>
          <p:nvPr/>
        </p:nvPicPr>
        <p:blipFill>
          <a:blip r:embed="rId2"/>
          <a:srcRect/>
          <a:stretch>
            <a:fillRect/>
          </a:stretch>
        </p:blipFill>
        <p:spPr bwMode="auto">
          <a:xfrm>
            <a:off x="500034" y="857232"/>
            <a:ext cx="2286016" cy="2969563"/>
          </a:xfrm>
          <a:prstGeom prst="rect">
            <a:avLst/>
          </a:prstGeom>
          <a:noFill/>
          <a:ln w="9525">
            <a:noFill/>
            <a:miter lim="800000"/>
            <a:headEnd/>
            <a:tailEnd/>
          </a:ln>
        </p:spPr>
      </p:pic>
      <p:sp>
        <p:nvSpPr>
          <p:cNvPr id="4" name="Text Box 9"/>
          <p:cNvSpPr txBox="1">
            <a:spLocks noChangeArrowheads="1"/>
          </p:cNvSpPr>
          <p:nvPr/>
        </p:nvSpPr>
        <p:spPr bwMode="auto">
          <a:xfrm>
            <a:off x="214282" y="3857628"/>
            <a:ext cx="2736850" cy="738664"/>
          </a:xfrm>
          <a:prstGeom prst="rect">
            <a:avLst/>
          </a:prstGeom>
          <a:noFill/>
          <a:ln w="9525">
            <a:noFill/>
            <a:miter lim="800000"/>
            <a:headEnd/>
            <a:tailEnd/>
          </a:ln>
        </p:spPr>
        <p:txBody>
          <a:bodyPr>
            <a:spAutoFit/>
          </a:bodyPr>
          <a:lstStyle/>
          <a:p>
            <a:pPr algn="ctr">
              <a:spcBef>
                <a:spcPct val="50000"/>
              </a:spcBef>
            </a:pPr>
            <a:r>
              <a:rPr lang="ru-RU" sz="1400" b="1" dirty="0">
                <a:solidFill>
                  <a:srgbClr val="993300"/>
                </a:solidFill>
              </a:rPr>
              <a:t>Портрет композитора Модеста Петровича Мусоргского. </a:t>
            </a:r>
            <a:r>
              <a:rPr lang="ru-RU" sz="1400" b="1" dirty="0" smtClean="0">
                <a:solidFill>
                  <a:srgbClr val="993300"/>
                </a:solidFill>
              </a:rPr>
              <a:t>1881.</a:t>
            </a:r>
            <a:endParaRPr lang="ru-RU" sz="1400" b="1" dirty="0">
              <a:solidFill>
                <a:srgbClr val="993300"/>
              </a:solidFill>
            </a:endParaRPr>
          </a:p>
        </p:txBody>
      </p:sp>
      <p:sp>
        <p:nvSpPr>
          <p:cNvPr id="5" name="Прямоугольник 4"/>
          <p:cNvSpPr/>
          <p:nvPr/>
        </p:nvSpPr>
        <p:spPr>
          <a:xfrm>
            <a:off x="142844" y="4643446"/>
            <a:ext cx="3071834" cy="2000548"/>
          </a:xfrm>
          <a:prstGeom prst="rect">
            <a:avLst/>
          </a:prstGeom>
        </p:spPr>
        <p:txBody>
          <a:bodyPr wrap="square">
            <a:spAutoFit/>
          </a:bodyPr>
          <a:lstStyle/>
          <a:p>
            <a:pPr algn="just"/>
            <a:r>
              <a:rPr lang="ru-RU" sz="1200" b="1" dirty="0" smtClean="0"/>
              <a:t>Жизнь, где бы ни сказалась; правда, как бы ни была солона, смелая, искренняя речь к людям... - вот моя закваска, вот чего хочу и вот в чем боялся бы промахнуться. </a:t>
            </a:r>
            <a:br>
              <a:rPr lang="ru-RU" sz="1200" b="1" dirty="0" smtClean="0"/>
            </a:br>
            <a:r>
              <a:rPr lang="ru-RU" sz="1000" b="1" i="1" dirty="0" smtClean="0">
                <a:solidFill>
                  <a:srgbClr val="993300"/>
                </a:solidFill>
              </a:rPr>
              <a:t>Из письма М. Мусоргского В. Стасову от 7 августа 1875 г.</a:t>
            </a:r>
          </a:p>
          <a:p>
            <a:pPr algn="just"/>
            <a:r>
              <a:rPr lang="ru-RU" sz="1200" b="1" dirty="0" smtClean="0"/>
              <a:t>Какой обширный, богатый мир искусство, если целью взят человек!</a:t>
            </a:r>
          </a:p>
          <a:p>
            <a:pPr algn="just"/>
            <a:r>
              <a:rPr lang="ru-RU" sz="1000" b="1" i="1" dirty="0" smtClean="0">
                <a:solidFill>
                  <a:srgbClr val="904406"/>
                </a:solidFill>
              </a:rPr>
              <a:t> </a:t>
            </a:r>
            <a:r>
              <a:rPr lang="ru-RU" sz="1000" b="1" i="1" dirty="0" smtClean="0">
                <a:solidFill>
                  <a:srgbClr val="993300"/>
                </a:solidFill>
              </a:rPr>
              <a:t>Из письма М. Мусоргского А. Голенищеву-Кутузову от 17 августа 1875 г.</a:t>
            </a:r>
            <a:endParaRPr lang="ru-RU" sz="1000" b="1" i="1" dirty="0">
              <a:solidFill>
                <a:srgbClr val="993300"/>
              </a:solidFill>
            </a:endParaRPr>
          </a:p>
        </p:txBody>
      </p:sp>
      <p:sp>
        <p:nvSpPr>
          <p:cNvPr id="6" name="Прямоугольник 1"/>
          <p:cNvSpPr>
            <a:spLocks noChangeArrowheads="1"/>
          </p:cNvSpPr>
          <p:nvPr/>
        </p:nvSpPr>
        <p:spPr bwMode="auto">
          <a:xfrm>
            <a:off x="0" y="0"/>
            <a:ext cx="9144000" cy="523220"/>
          </a:xfrm>
          <a:prstGeom prst="rect">
            <a:avLst/>
          </a:prstGeom>
          <a:solidFill>
            <a:srgbClr val="B6793C"/>
          </a:solidFill>
          <a:ln w="9525">
            <a:noFill/>
            <a:miter lim="800000"/>
            <a:headEnd/>
            <a:tailEnd/>
          </a:ln>
        </p:spPr>
        <p:txBody>
          <a:bodyPr wrap="square">
            <a:spAutoFit/>
          </a:bodyPr>
          <a:lstStyle/>
          <a:p>
            <a:pPr algn="ctr"/>
            <a:r>
              <a:rPr lang="ru-RU" sz="2800" b="1" dirty="0">
                <a:latin typeface="Calibri" pitchFamily="34" charset="0"/>
              </a:rPr>
              <a:t>              </a:t>
            </a:r>
            <a:r>
              <a:rPr lang="en-US" sz="2800" b="1" dirty="0">
                <a:latin typeface="Calibri" pitchFamily="34" charset="0"/>
              </a:rPr>
              <a:t>ТРЕТЬЯКОВСКАЯ ГАЛЕРЕЯ</a:t>
            </a:r>
            <a:endParaRPr lang="ru-RU" sz="2800" b="1" dirty="0">
              <a:latin typeface="Calibri" pitchFamily="34" charset="0"/>
            </a:endParaRPr>
          </a:p>
        </p:txBody>
      </p:sp>
      <p:pic>
        <p:nvPicPr>
          <p:cNvPr id="59394" name="Picture 2"/>
          <p:cNvPicPr>
            <a:picLocks noChangeAspect="1" noChangeArrowheads="1"/>
          </p:cNvPicPr>
          <p:nvPr/>
        </p:nvPicPr>
        <p:blipFill>
          <a:blip r:embed="rId3" cstate="print"/>
          <a:srcRect/>
          <a:stretch>
            <a:fillRect/>
          </a:stretch>
        </p:blipFill>
        <p:spPr bwMode="auto">
          <a:xfrm flipH="1">
            <a:off x="8001024" y="214290"/>
            <a:ext cx="857256" cy="1034753"/>
          </a:xfrm>
          <a:prstGeom prst="rect">
            <a:avLst/>
          </a:prstGeom>
          <a:noFill/>
          <a:ln w="50800">
            <a:solidFill>
              <a:schemeClr val="bg1"/>
            </a:solidFill>
            <a:miter lim="800000"/>
            <a:headEnd/>
            <a:tailEnd/>
          </a:ln>
          <a:effectLst/>
        </p:spPr>
      </p:pic>
      <p:sp>
        <p:nvSpPr>
          <p:cNvPr id="8" name="Прямоугольник 7"/>
          <p:cNvSpPr/>
          <p:nvPr/>
        </p:nvSpPr>
        <p:spPr>
          <a:xfrm>
            <a:off x="3143240" y="857232"/>
            <a:ext cx="4643470" cy="1231106"/>
          </a:xfrm>
          <a:prstGeom prst="rect">
            <a:avLst/>
          </a:prstGeom>
        </p:spPr>
        <p:txBody>
          <a:bodyPr wrap="square">
            <a:spAutoFit/>
          </a:bodyPr>
          <a:lstStyle/>
          <a:p>
            <a:pPr algn="just"/>
            <a:r>
              <a:rPr lang="ru-RU" sz="2000" b="1" dirty="0" smtClean="0">
                <a:solidFill>
                  <a:srgbClr val="993300"/>
                </a:solidFill>
              </a:rPr>
              <a:t>Модест Петрович Мусоргский </a:t>
            </a:r>
            <a:r>
              <a:rPr lang="ru-RU" b="1" dirty="0" smtClean="0"/>
              <a:t>(1839-1881) - талантливый русский композитор. Родился в </a:t>
            </a:r>
            <a:r>
              <a:rPr lang="ru-RU" b="1" dirty="0" err="1" smtClean="0"/>
              <a:t>Торопецком</a:t>
            </a:r>
            <a:r>
              <a:rPr lang="ru-RU" b="1" dirty="0" smtClean="0"/>
              <a:t> уезде Псковской губернии.</a:t>
            </a:r>
            <a:endParaRPr lang="ru-RU" b="1" dirty="0"/>
          </a:p>
        </p:txBody>
      </p:sp>
      <p:sp>
        <p:nvSpPr>
          <p:cNvPr id="9" name="Прямоугольник 8"/>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par>
                          <p:cTn id="8" fill="hold">
                            <p:stCondLst>
                              <p:cond delay="8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365010"/>
            <a:ext cx="3071834" cy="2492990"/>
          </a:xfrm>
          <a:prstGeom prst="rect">
            <a:avLst/>
          </a:prstGeom>
        </p:spPr>
        <p:txBody>
          <a:bodyPr wrap="square">
            <a:spAutoFit/>
          </a:bodyPr>
          <a:lstStyle/>
          <a:p>
            <a:pPr algn="just"/>
            <a:r>
              <a:rPr lang="ru-RU" sz="1200" b="1" i="1" dirty="0" smtClean="0"/>
              <a:t>Меня всегда интересовало исследовать, - может ли и в какой степени музыка не только передавать индивидуальность и душевное настроение того или иного сочинителя, но быть также отзвуком или отголоском времени, исторических событий, состояния общественной культуры и т. д. И я пришел к убеждению, что она может быть таким отзвуком до мельчайших подробностей…</a:t>
            </a:r>
          </a:p>
          <a:p>
            <a:pPr algn="r"/>
            <a:r>
              <a:rPr lang="ru-RU" sz="1200" b="1" i="1" dirty="0" smtClean="0"/>
              <a:t> А. Рубинштейн</a:t>
            </a:r>
            <a:endParaRPr lang="ru-RU" sz="1200" b="1" i="1" dirty="0"/>
          </a:p>
        </p:txBody>
      </p:sp>
      <p:pic>
        <p:nvPicPr>
          <p:cNvPr id="3" name="Picture 5" descr="Портрет пианиста, дирижера и композитора Антона Григорьевича Рубинштейна"/>
          <p:cNvPicPr>
            <a:picLocks noChangeAspect="1" noChangeArrowheads="1"/>
          </p:cNvPicPr>
          <p:nvPr/>
        </p:nvPicPr>
        <p:blipFill>
          <a:blip r:embed="rId2"/>
          <a:srcRect/>
          <a:stretch>
            <a:fillRect/>
          </a:stretch>
        </p:blipFill>
        <p:spPr bwMode="auto">
          <a:xfrm>
            <a:off x="642910" y="642918"/>
            <a:ext cx="1785950" cy="2338109"/>
          </a:xfrm>
          <a:prstGeom prst="rect">
            <a:avLst/>
          </a:prstGeom>
          <a:noFill/>
          <a:ln w="9525">
            <a:noFill/>
            <a:miter lim="800000"/>
            <a:headEnd/>
            <a:tailEnd/>
          </a:ln>
        </p:spPr>
      </p:pic>
      <p:sp>
        <p:nvSpPr>
          <p:cNvPr id="4" name="Text Box 6"/>
          <p:cNvSpPr txBox="1">
            <a:spLocks noChangeArrowheads="1"/>
          </p:cNvSpPr>
          <p:nvPr/>
        </p:nvSpPr>
        <p:spPr bwMode="auto">
          <a:xfrm>
            <a:off x="571472" y="3000372"/>
            <a:ext cx="2000232" cy="1015663"/>
          </a:xfrm>
          <a:prstGeom prst="rect">
            <a:avLst/>
          </a:prstGeom>
          <a:noFill/>
          <a:ln w="9525">
            <a:noFill/>
            <a:miter lim="800000"/>
            <a:headEnd/>
            <a:tailEnd/>
          </a:ln>
        </p:spPr>
        <p:txBody>
          <a:bodyPr wrap="square">
            <a:spAutoFit/>
          </a:bodyPr>
          <a:lstStyle/>
          <a:p>
            <a:pPr algn="ctr">
              <a:spcBef>
                <a:spcPct val="50000"/>
              </a:spcBef>
            </a:pPr>
            <a:r>
              <a:rPr lang="ru-RU" sz="1200" b="1" dirty="0">
                <a:solidFill>
                  <a:srgbClr val="993300"/>
                </a:solidFill>
              </a:rPr>
              <a:t>Портрет пианиста, дирижера и композитора Антона Григорьевича Рубинштейна. </a:t>
            </a:r>
            <a:r>
              <a:rPr lang="ru-RU" sz="1200" b="1" dirty="0" smtClean="0">
                <a:solidFill>
                  <a:srgbClr val="993300"/>
                </a:solidFill>
              </a:rPr>
              <a:t>1881. </a:t>
            </a:r>
            <a:endParaRPr lang="ru-RU" sz="1200" b="1" dirty="0">
              <a:solidFill>
                <a:srgbClr val="993300"/>
              </a:solidFill>
            </a:endParaRPr>
          </a:p>
        </p:txBody>
      </p:sp>
      <p:sp>
        <p:nvSpPr>
          <p:cNvPr id="5" name="Прямоугольник 4"/>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6" name="Прямоугольник 5"/>
          <p:cNvSpPr/>
          <p:nvPr/>
        </p:nvSpPr>
        <p:spPr>
          <a:xfrm>
            <a:off x="3500430" y="2285992"/>
            <a:ext cx="5357850" cy="4278094"/>
          </a:xfrm>
          <a:prstGeom prst="rect">
            <a:avLst/>
          </a:prstGeom>
        </p:spPr>
        <p:txBody>
          <a:bodyPr wrap="square">
            <a:spAutoFit/>
          </a:bodyPr>
          <a:lstStyle/>
          <a:p>
            <a:pPr algn="just"/>
            <a:r>
              <a:rPr lang="ru-RU" sz="1600" b="1" dirty="0" smtClean="0">
                <a:solidFill>
                  <a:srgbClr val="993300"/>
                </a:solidFill>
              </a:rPr>
              <a:t>   А. Рубинштейн - одна из центральных фигур русской музыкальной жизни второй половины XIX в. В его лице сочетались гениальный пианист, крупнейший организатор музыкальной жизни и композитор, работавший в разных жанрах и создавший ряд прекрасных произведений, сохраняющих значение и ценность до наших дней. О том, какое место деятельность и облик Рубинштейна занимали в отечественной культуре, свидетельствуют многие источники и факты. Его портреты написали B. Перов, И. Репин, И. Крамской, M. Врубель. Ему посвящено множество стихотворений - больше, чем какому-либо другому музыканту той эпохи. Он упоминается в переписке А. Герцена с Н. Огаревым. О нем с восхищением отзывались Л. Толстой и И. Тургенев...</a:t>
            </a:r>
            <a:endParaRPr lang="ru-RU" sz="1600" b="1" dirty="0">
              <a:solidFill>
                <a:srgbClr val="993300"/>
              </a:solidFill>
            </a:endParaRPr>
          </a:p>
        </p:txBody>
      </p:sp>
      <p:sp>
        <p:nvSpPr>
          <p:cNvPr id="8" name="Прямоугольник 7"/>
          <p:cNvSpPr/>
          <p:nvPr/>
        </p:nvSpPr>
        <p:spPr>
          <a:xfrm>
            <a:off x="2714612" y="714356"/>
            <a:ext cx="5214974" cy="1200329"/>
          </a:xfrm>
          <a:prstGeom prst="rect">
            <a:avLst/>
          </a:prstGeom>
        </p:spPr>
        <p:txBody>
          <a:bodyPr wrap="square">
            <a:spAutoFit/>
          </a:bodyPr>
          <a:lstStyle/>
          <a:p>
            <a:pPr algn="just"/>
            <a:r>
              <a:rPr lang="ru-RU" b="1" dirty="0" smtClean="0">
                <a:solidFill>
                  <a:srgbClr val="993300"/>
                </a:solidFill>
              </a:rPr>
              <a:t>РУБИНШТЕЙН, АНТОН ГРИГОРЬЕВИЧ </a:t>
            </a:r>
            <a:r>
              <a:rPr lang="ru-RU" b="1" dirty="0" smtClean="0">
                <a:solidFill>
                  <a:srgbClr val="904406"/>
                </a:solidFill>
              </a:rPr>
              <a:t>(</a:t>
            </a:r>
            <a:r>
              <a:rPr lang="ru-RU" b="1" dirty="0" smtClean="0"/>
              <a:t>1829–1894), русский композитор и пианист. Родился 16 (28 ноября) 1829 в деревне </a:t>
            </a:r>
            <a:r>
              <a:rPr lang="ru-RU" b="1" dirty="0" err="1" smtClean="0"/>
              <a:t>Выхватинцы</a:t>
            </a:r>
            <a:r>
              <a:rPr lang="ru-RU" b="1" dirty="0" smtClean="0"/>
              <a:t> Подольской губернии.</a:t>
            </a:r>
            <a:endParaRPr lang="ru-RU" b="1" dirty="0"/>
          </a:p>
        </p:txBody>
      </p:sp>
      <p:pic>
        <p:nvPicPr>
          <p:cNvPr id="60419" name="Picture 3"/>
          <p:cNvPicPr>
            <a:picLocks noChangeAspect="1" noChangeArrowheads="1"/>
          </p:cNvPicPr>
          <p:nvPr/>
        </p:nvPicPr>
        <p:blipFill>
          <a:blip r:embed="rId3"/>
          <a:srcRect/>
          <a:stretch>
            <a:fillRect/>
          </a:stretch>
        </p:blipFill>
        <p:spPr bwMode="auto">
          <a:xfrm>
            <a:off x="8143900" y="142852"/>
            <a:ext cx="714380" cy="852991"/>
          </a:xfrm>
          <a:prstGeom prst="rect">
            <a:avLst/>
          </a:prstGeom>
          <a:noFill/>
          <a:ln w="9525">
            <a:noFill/>
            <a:miter lim="800000"/>
            <a:headEnd/>
            <a:tailEnd/>
          </a:ln>
          <a:effectLst/>
        </p:spPr>
      </p:pic>
      <p:sp>
        <p:nvSpPr>
          <p:cNvPr id="10" name="Text Box 13"/>
          <p:cNvSpPr txBox="1">
            <a:spLocks noChangeArrowheads="1"/>
          </p:cNvSpPr>
          <p:nvPr/>
        </p:nvSpPr>
        <p:spPr bwMode="auto">
          <a:xfrm>
            <a:off x="928662" y="4000504"/>
            <a:ext cx="1285884" cy="276999"/>
          </a:xfrm>
          <a:prstGeom prst="rect">
            <a:avLst/>
          </a:prstGeom>
          <a:noFill/>
          <a:ln w="9525">
            <a:noFill/>
            <a:miter lim="800000"/>
            <a:headEnd/>
            <a:tailEnd/>
          </a:ln>
        </p:spPr>
        <p:txBody>
          <a:bodyPr wrap="square">
            <a:spAutoFit/>
          </a:bodyPr>
          <a:lstStyle/>
          <a:p>
            <a:pPr>
              <a:spcBef>
                <a:spcPct val="50000"/>
              </a:spcBef>
            </a:pPr>
            <a:r>
              <a:rPr lang="ru-RU" sz="1200" b="1" dirty="0" smtClean="0">
                <a:solidFill>
                  <a:srgbClr val="993300"/>
                </a:solidFill>
              </a:rPr>
              <a:t>Илья Репин</a:t>
            </a:r>
          </a:p>
        </p:txBody>
      </p:sp>
      <p:sp>
        <p:nvSpPr>
          <p:cNvPr id="11" name="Прямоугольник 10"/>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8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par>
                          <p:cTn id="8" fill="hold">
                            <p:stCondLst>
                              <p:cond delay="11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3" name="Text Box 12"/>
          <p:cNvSpPr txBox="1">
            <a:spLocks noChangeArrowheads="1"/>
          </p:cNvSpPr>
          <p:nvPr/>
        </p:nvSpPr>
        <p:spPr bwMode="auto">
          <a:xfrm>
            <a:off x="0" y="4047658"/>
            <a:ext cx="2576110" cy="738664"/>
          </a:xfrm>
          <a:prstGeom prst="rect">
            <a:avLst/>
          </a:prstGeom>
          <a:noFill/>
          <a:ln w="9525">
            <a:noFill/>
            <a:miter lim="800000"/>
            <a:headEnd/>
            <a:tailEnd/>
          </a:ln>
        </p:spPr>
        <p:txBody>
          <a:bodyPr wrap="square">
            <a:spAutoFit/>
          </a:bodyPr>
          <a:lstStyle/>
          <a:p>
            <a:pPr algn="ctr">
              <a:spcBef>
                <a:spcPct val="50000"/>
              </a:spcBef>
            </a:pPr>
            <a:r>
              <a:rPr lang="ru-RU" sz="1400" b="1" dirty="0">
                <a:solidFill>
                  <a:srgbClr val="993300"/>
                </a:solidFill>
              </a:rPr>
              <a:t>Портрет композитора Александра Глазунова. </a:t>
            </a:r>
            <a:r>
              <a:rPr lang="ru-RU" sz="1400" b="1" dirty="0" smtClean="0">
                <a:solidFill>
                  <a:srgbClr val="993300"/>
                </a:solidFill>
              </a:rPr>
              <a:t>1887.</a:t>
            </a:r>
            <a:endParaRPr lang="ru-RU" sz="1400" b="1" dirty="0">
              <a:solidFill>
                <a:srgbClr val="993300"/>
              </a:solidFill>
            </a:endParaRPr>
          </a:p>
        </p:txBody>
      </p:sp>
      <p:pic>
        <p:nvPicPr>
          <p:cNvPr id="4" name="Picture 3"/>
          <p:cNvPicPr>
            <a:picLocks noChangeAspect="1" noChangeArrowheads="1"/>
          </p:cNvPicPr>
          <p:nvPr/>
        </p:nvPicPr>
        <p:blipFill>
          <a:blip r:embed="rId2"/>
          <a:srcRect/>
          <a:stretch>
            <a:fillRect/>
          </a:stretch>
        </p:blipFill>
        <p:spPr bwMode="auto">
          <a:xfrm>
            <a:off x="214281" y="642918"/>
            <a:ext cx="2500331" cy="3425532"/>
          </a:xfrm>
          <a:prstGeom prst="rect">
            <a:avLst/>
          </a:prstGeom>
          <a:noFill/>
          <a:ln w="9525">
            <a:noFill/>
            <a:miter lim="800000"/>
            <a:headEnd/>
            <a:tailEnd/>
          </a:ln>
          <a:effectLst/>
        </p:spPr>
      </p:pic>
      <p:pic>
        <p:nvPicPr>
          <p:cNvPr id="57346" name="Picture 2" descr="http://www.rulex.ru/graph/port_l.gif">
            <a:hlinkClick r:id="rId3"/>
          </p:cNvPr>
          <p:cNvPicPr>
            <a:picLocks noChangeAspect="1" noChangeArrowheads="1"/>
          </p:cNvPicPr>
          <p:nvPr/>
        </p:nvPicPr>
        <p:blipFill>
          <a:blip r:embed="rId4"/>
          <a:srcRect/>
          <a:stretch>
            <a:fillRect/>
          </a:stretch>
        </p:blipFill>
        <p:spPr bwMode="auto">
          <a:xfrm>
            <a:off x="15860713" y="3417888"/>
            <a:ext cx="95250" cy="152400"/>
          </a:xfrm>
          <a:prstGeom prst="rect">
            <a:avLst/>
          </a:prstGeom>
          <a:noFill/>
        </p:spPr>
      </p:pic>
      <p:sp>
        <p:nvSpPr>
          <p:cNvPr id="7" name="Прямоугольник 6"/>
          <p:cNvSpPr/>
          <p:nvPr/>
        </p:nvSpPr>
        <p:spPr>
          <a:xfrm>
            <a:off x="142844" y="5000636"/>
            <a:ext cx="3071818" cy="1569660"/>
          </a:xfrm>
          <a:prstGeom prst="rect">
            <a:avLst/>
          </a:prstGeom>
        </p:spPr>
        <p:txBody>
          <a:bodyPr wrap="square">
            <a:spAutoFit/>
          </a:bodyPr>
          <a:lstStyle/>
          <a:p>
            <a:pPr algn="just"/>
            <a:r>
              <a:rPr lang="ru-RU" sz="1200" b="1" i="1" dirty="0" smtClean="0"/>
              <a:t>Глазунов создал мир счастья, веселья, покоя, полета, упоения, задумчивости и многого, многого другого, всегда счастливого, всегда ясного и глубокого, всегда необыкновенно благородного, крылатого...</a:t>
            </a:r>
          </a:p>
          <a:p>
            <a:pPr algn="r"/>
            <a:r>
              <a:rPr lang="ru-RU" sz="1200" b="1" i="1" dirty="0" smtClean="0"/>
              <a:t>А. Луначарский</a:t>
            </a:r>
            <a:endParaRPr lang="ru-RU" sz="1200" b="1" i="1" dirty="0"/>
          </a:p>
        </p:txBody>
      </p:sp>
      <p:sp>
        <p:nvSpPr>
          <p:cNvPr id="8" name="Text Box 13"/>
          <p:cNvSpPr txBox="1">
            <a:spLocks noChangeArrowheads="1"/>
          </p:cNvSpPr>
          <p:nvPr/>
        </p:nvSpPr>
        <p:spPr bwMode="auto">
          <a:xfrm>
            <a:off x="714348" y="4714884"/>
            <a:ext cx="1285884" cy="276999"/>
          </a:xfrm>
          <a:prstGeom prst="rect">
            <a:avLst/>
          </a:prstGeom>
          <a:noFill/>
          <a:ln w="9525">
            <a:noFill/>
            <a:miter lim="800000"/>
            <a:headEnd/>
            <a:tailEnd/>
          </a:ln>
        </p:spPr>
        <p:txBody>
          <a:bodyPr wrap="square">
            <a:spAutoFit/>
          </a:bodyPr>
          <a:lstStyle/>
          <a:p>
            <a:pPr>
              <a:spcBef>
                <a:spcPct val="50000"/>
              </a:spcBef>
            </a:pPr>
            <a:r>
              <a:rPr lang="ru-RU" sz="1200" b="1" dirty="0" smtClean="0">
                <a:solidFill>
                  <a:srgbClr val="993300"/>
                </a:solidFill>
              </a:rPr>
              <a:t>Илья Репин</a:t>
            </a:r>
          </a:p>
        </p:txBody>
      </p:sp>
      <p:sp>
        <p:nvSpPr>
          <p:cNvPr id="9" name="Прямоугольник 8"/>
          <p:cNvSpPr/>
          <p:nvPr/>
        </p:nvSpPr>
        <p:spPr>
          <a:xfrm>
            <a:off x="3428992" y="1500174"/>
            <a:ext cx="5500726" cy="5262979"/>
          </a:xfrm>
          <a:prstGeom prst="rect">
            <a:avLst/>
          </a:prstGeom>
        </p:spPr>
        <p:txBody>
          <a:bodyPr wrap="square">
            <a:spAutoFit/>
          </a:bodyPr>
          <a:lstStyle/>
          <a:p>
            <a:pPr algn="just"/>
            <a:r>
              <a:rPr lang="ru-RU" sz="1600" b="1" dirty="0" smtClean="0">
                <a:solidFill>
                  <a:srgbClr val="993300"/>
                </a:solidFill>
              </a:rPr>
              <a:t>   Путь Глазунова в музыке охватывает около полувека. В нем были подъемы и спады. Вдали от Родины Глазунов почти ничего не сочинял, за исключением двух инструментальных концертов (для саксофона и виолончели) и двух квартетов. Основной взлет его творчества приходится на 80-90-е гг. XIX в. и начало 1900-х гг. Несмотря на периоды творческих кризисов, на растущее число музыкально-общественных и педагогических дел, в эти годы Глазунов создал множество масштабных симфонических сочинений (поэмы, увертюры, фантазии), среди которых "Стенька Разин", "Лес", "Море", "Кремль", симфоническую сюиту "Из средних веков". Тогда же появляется большинство струнных квартетов (5 из семи) и других ансамблевых произведений. Есть в творческом наследии Глазунова и инструментальные концерты (помимо упомянутых - 2 фортепианных и особенно популярный скрипичный), романсы, хоры, кантаты. Однако главные достижения композитора связаны с симфонической музыкой.</a:t>
            </a:r>
            <a:endParaRPr lang="ru-RU" sz="1600" b="1" dirty="0">
              <a:solidFill>
                <a:srgbClr val="993300"/>
              </a:solidFill>
            </a:endParaRPr>
          </a:p>
        </p:txBody>
      </p:sp>
      <p:pic>
        <p:nvPicPr>
          <p:cNvPr id="15362" name="Picture 2" descr="http://im0-tub-ru.yandex.net/i?id=53579252-10-72&amp;n=21"/>
          <p:cNvPicPr>
            <a:picLocks noChangeAspect="1" noChangeArrowheads="1"/>
          </p:cNvPicPr>
          <p:nvPr/>
        </p:nvPicPr>
        <p:blipFill>
          <a:blip r:embed="rId5"/>
          <a:srcRect/>
          <a:stretch>
            <a:fillRect/>
          </a:stretch>
        </p:blipFill>
        <p:spPr bwMode="auto">
          <a:xfrm flipH="1">
            <a:off x="8143900" y="142852"/>
            <a:ext cx="714380" cy="892969"/>
          </a:xfrm>
          <a:prstGeom prst="rect">
            <a:avLst/>
          </a:prstGeom>
          <a:noFill/>
        </p:spPr>
      </p:pic>
      <p:sp>
        <p:nvSpPr>
          <p:cNvPr id="11" name="Прямоугольник 10"/>
          <p:cNvSpPr/>
          <p:nvPr/>
        </p:nvSpPr>
        <p:spPr>
          <a:xfrm>
            <a:off x="2928926" y="642918"/>
            <a:ext cx="5072098" cy="923330"/>
          </a:xfrm>
          <a:prstGeom prst="rect">
            <a:avLst/>
          </a:prstGeom>
        </p:spPr>
        <p:txBody>
          <a:bodyPr wrap="square">
            <a:spAutoFit/>
          </a:bodyPr>
          <a:lstStyle/>
          <a:p>
            <a:pPr algn="just"/>
            <a:r>
              <a:rPr lang="ru-RU" b="1" dirty="0" smtClean="0">
                <a:solidFill>
                  <a:srgbClr val="993300"/>
                </a:solidFill>
              </a:rPr>
              <a:t>Александр Константинович Глазунов </a:t>
            </a:r>
            <a:r>
              <a:rPr lang="ru-RU" b="1" dirty="0" smtClean="0"/>
              <a:t>- русский композитор, дирижёр, музыкально-общественный деятель.</a:t>
            </a:r>
            <a:endParaRPr lang="ru-RU" b="1" dirty="0"/>
          </a:p>
        </p:txBody>
      </p:sp>
      <p:sp>
        <p:nvSpPr>
          <p:cNvPr id="12" name="Прямоугольник 11"/>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45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000"/>
                                        <p:tgtEl>
                                          <p:spTgt spid="9"/>
                                        </p:tgtEl>
                                      </p:cBhvr>
                                    </p:animEffect>
                                  </p:childTnLst>
                                </p:cTn>
                              </p:par>
                            </p:childTnLst>
                          </p:cTn>
                        </p:par>
                        <p:par>
                          <p:cTn id="8" fill="hold">
                            <p:stCondLst>
                              <p:cond delay="75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4786322"/>
            <a:ext cx="3143272" cy="1938992"/>
          </a:xfrm>
          <a:prstGeom prst="rect">
            <a:avLst/>
          </a:prstGeom>
        </p:spPr>
        <p:txBody>
          <a:bodyPr wrap="square">
            <a:spAutoFit/>
          </a:bodyPr>
          <a:lstStyle/>
          <a:p>
            <a:pPr algn="just"/>
            <a:r>
              <a:rPr lang="ru-RU" sz="1200" b="1" i="1" dirty="0" smtClean="0"/>
              <a:t>В свете романтического универсализма с его «культурой чувства» понятен не только весь ранний мелос Кюи с его тематикой и поэтикой романса и оперы; понятно и увлечение молодых друзей Кюи (в том числе и Римского-Корсакова) действительно пламенным лиризмом «</a:t>
            </a:r>
            <a:r>
              <a:rPr lang="ru-RU" sz="1200" b="1" i="1" dirty="0" err="1" smtClean="0"/>
              <a:t>Ратклифа</a:t>
            </a:r>
            <a:r>
              <a:rPr lang="ru-RU" sz="1200" b="1" i="1" dirty="0" smtClean="0"/>
              <a:t>». </a:t>
            </a:r>
          </a:p>
          <a:p>
            <a:pPr algn="r"/>
            <a:r>
              <a:rPr lang="ru-RU" sz="1200" b="1" i="1" dirty="0" smtClean="0"/>
              <a:t>Б. Асафьев</a:t>
            </a:r>
            <a:endParaRPr lang="ru-RU" sz="1200" b="1" i="1" dirty="0"/>
          </a:p>
        </p:txBody>
      </p:sp>
      <p:sp>
        <p:nvSpPr>
          <p:cNvPr id="4" name="Text Box 9"/>
          <p:cNvSpPr txBox="1">
            <a:spLocks noChangeArrowheads="1"/>
          </p:cNvSpPr>
          <p:nvPr/>
        </p:nvSpPr>
        <p:spPr bwMode="auto">
          <a:xfrm>
            <a:off x="428596" y="3764165"/>
            <a:ext cx="2143140" cy="738664"/>
          </a:xfrm>
          <a:prstGeom prst="rect">
            <a:avLst/>
          </a:prstGeom>
          <a:noFill/>
          <a:ln w="9525">
            <a:noFill/>
            <a:miter lim="800000"/>
            <a:headEnd/>
            <a:tailEnd/>
          </a:ln>
        </p:spPr>
        <p:txBody>
          <a:bodyPr wrap="square">
            <a:spAutoFit/>
          </a:bodyPr>
          <a:lstStyle/>
          <a:p>
            <a:pPr algn="ctr">
              <a:spcBef>
                <a:spcPct val="50000"/>
              </a:spcBef>
            </a:pPr>
            <a:r>
              <a:rPr lang="ru-RU" sz="1400" b="1" dirty="0">
                <a:solidFill>
                  <a:srgbClr val="993300"/>
                </a:solidFill>
              </a:rPr>
              <a:t>Портрет композитора </a:t>
            </a:r>
            <a:br>
              <a:rPr lang="ru-RU" sz="1400" b="1" dirty="0">
                <a:solidFill>
                  <a:srgbClr val="993300"/>
                </a:solidFill>
              </a:rPr>
            </a:br>
            <a:r>
              <a:rPr lang="ru-RU" sz="1400" b="1" dirty="0">
                <a:solidFill>
                  <a:srgbClr val="993300"/>
                </a:solidFill>
              </a:rPr>
              <a:t>Ц. А. Кюи</a:t>
            </a:r>
            <a:r>
              <a:rPr lang="ru-RU" sz="1400" b="1" dirty="0" smtClean="0">
                <a:solidFill>
                  <a:srgbClr val="993300"/>
                </a:solidFill>
              </a:rPr>
              <a:t>.              1890.</a:t>
            </a:r>
            <a:endParaRPr lang="ru-RU" sz="1400" b="1" dirty="0">
              <a:solidFill>
                <a:srgbClr val="993300"/>
              </a:solidFill>
            </a:endParaRPr>
          </a:p>
        </p:txBody>
      </p:sp>
      <p:sp>
        <p:nvSpPr>
          <p:cNvPr id="5" name="Text Box 13"/>
          <p:cNvSpPr txBox="1">
            <a:spLocks noChangeArrowheads="1"/>
          </p:cNvSpPr>
          <p:nvPr/>
        </p:nvSpPr>
        <p:spPr bwMode="auto">
          <a:xfrm>
            <a:off x="857224" y="4478545"/>
            <a:ext cx="1285884" cy="307777"/>
          </a:xfrm>
          <a:prstGeom prst="rect">
            <a:avLst/>
          </a:prstGeom>
          <a:noFill/>
          <a:ln w="9525">
            <a:noFill/>
            <a:miter lim="800000"/>
            <a:headEnd/>
            <a:tailEnd/>
          </a:ln>
        </p:spPr>
        <p:txBody>
          <a:bodyPr wrap="square">
            <a:spAutoFit/>
          </a:bodyPr>
          <a:lstStyle/>
          <a:p>
            <a:pPr>
              <a:spcBef>
                <a:spcPct val="50000"/>
              </a:spcBef>
            </a:pPr>
            <a:r>
              <a:rPr lang="ru-RU" sz="1400" b="1" dirty="0" smtClean="0">
                <a:solidFill>
                  <a:srgbClr val="993300"/>
                </a:solidFill>
              </a:rPr>
              <a:t>Илья Репин</a:t>
            </a:r>
          </a:p>
        </p:txBody>
      </p:sp>
      <p:sp>
        <p:nvSpPr>
          <p:cNvPr id="6" name="Прямоугольник 5"/>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7" name="Прямоугольник 6"/>
          <p:cNvSpPr/>
          <p:nvPr/>
        </p:nvSpPr>
        <p:spPr>
          <a:xfrm>
            <a:off x="3643306" y="2786058"/>
            <a:ext cx="5214974" cy="3785652"/>
          </a:xfrm>
          <a:prstGeom prst="rect">
            <a:avLst/>
          </a:prstGeom>
        </p:spPr>
        <p:txBody>
          <a:bodyPr wrap="square">
            <a:spAutoFit/>
          </a:bodyPr>
          <a:lstStyle/>
          <a:p>
            <a:pPr algn="just"/>
            <a:r>
              <a:rPr lang="ru-RU" sz="1600" b="1" dirty="0" smtClean="0">
                <a:solidFill>
                  <a:srgbClr val="993300"/>
                </a:solidFill>
              </a:rPr>
              <a:t> Цезарь Кюи - русский композитор, член </a:t>
            </a:r>
            <a:r>
              <a:rPr lang="ru-RU" sz="1600" b="1" dirty="0" err="1" smtClean="0">
                <a:solidFill>
                  <a:srgbClr val="993300"/>
                </a:solidFill>
              </a:rPr>
              <a:t>балакиревского</a:t>
            </a:r>
            <a:r>
              <a:rPr lang="ru-RU" sz="1600" b="1" dirty="0" smtClean="0">
                <a:solidFill>
                  <a:srgbClr val="993300"/>
                </a:solidFill>
              </a:rPr>
              <a:t> содружества, музыкальный критик, активный пропагандист идей и творчества «Могучей кучки», крупный ученый в области фортификации, инженер-генерал. Во всех сферах своей деятельности достиг значительных успехов, внес весомый вклад в развитие отечественной музыкальной культуры и военной науки. Музыкальное наследие Кюи чрезвычайно обширно и разнообразно: 14 опер (из них 4 детских), несколько сот романсов, оркестровые, хоровые, ансамблевые произведения, сочинения для фортепиано. Он - автор свыше 700 музыкально-критических работ.</a:t>
            </a:r>
            <a:endParaRPr lang="ru-RU" sz="1600" b="1" dirty="0">
              <a:solidFill>
                <a:srgbClr val="993300"/>
              </a:solidFill>
            </a:endParaRPr>
          </a:p>
        </p:txBody>
      </p:sp>
      <p:pic>
        <p:nvPicPr>
          <p:cNvPr id="61442" name="Picture 2" descr="http://im3-tub-ru.yandex.net/i?id=259227167-22-72&amp;n=21"/>
          <p:cNvPicPr>
            <a:picLocks noChangeAspect="1" noChangeArrowheads="1"/>
          </p:cNvPicPr>
          <p:nvPr/>
        </p:nvPicPr>
        <p:blipFill>
          <a:blip r:embed="rId2"/>
          <a:srcRect/>
          <a:stretch>
            <a:fillRect/>
          </a:stretch>
        </p:blipFill>
        <p:spPr bwMode="auto">
          <a:xfrm flipH="1">
            <a:off x="8072462" y="142852"/>
            <a:ext cx="714380" cy="827171"/>
          </a:xfrm>
          <a:prstGeom prst="rect">
            <a:avLst/>
          </a:prstGeom>
          <a:noFill/>
        </p:spPr>
      </p:pic>
      <p:sp>
        <p:nvSpPr>
          <p:cNvPr id="9" name="Прямоугольник 8"/>
          <p:cNvSpPr/>
          <p:nvPr/>
        </p:nvSpPr>
        <p:spPr>
          <a:xfrm>
            <a:off x="3000364" y="1000108"/>
            <a:ext cx="4857784" cy="1477328"/>
          </a:xfrm>
          <a:prstGeom prst="rect">
            <a:avLst/>
          </a:prstGeom>
        </p:spPr>
        <p:txBody>
          <a:bodyPr wrap="square">
            <a:spAutoFit/>
          </a:bodyPr>
          <a:lstStyle/>
          <a:p>
            <a:pPr algn="just"/>
            <a:r>
              <a:rPr lang="ru-RU" b="1" dirty="0" smtClean="0">
                <a:solidFill>
                  <a:srgbClr val="993300"/>
                </a:solidFill>
              </a:rPr>
              <a:t>Цезарь Антонович Кюи </a:t>
            </a:r>
            <a:r>
              <a:rPr lang="ru-RU" b="1" dirty="0" smtClean="0"/>
              <a:t>- русский композитор и музыкальный критик, инженер-генерал Ц.А. Кюи родился 6 (18) января 1835 года в Вильно (ныне Вильнюс, Литва). </a:t>
            </a:r>
            <a:endParaRPr lang="ru-RU" b="1" dirty="0"/>
          </a:p>
        </p:txBody>
      </p:sp>
      <p:pic>
        <p:nvPicPr>
          <p:cNvPr id="2050" name="Picture 2"/>
          <p:cNvPicPr>
            <a:picLocks noChangeAspect="1" noChangeArrowheads="1"/>
          </p:cNvPicPr>
          <p:nvPr/>
        </p:nvPicPr>
        <p:blipFill>
          <a:blip r:embed="rId3"/>
          <a:srcRect/>
          <a:stretch>
            <a:fillRect/>
          </a:stretch>
        </p:blipFill>
        <p:spPr bwMode="auto">
          <a:xfrm>
            <a:off x="428596" y="642917"/>
            <a:ext cx="2428892" cy="3108403"/>
          </a:xfrm>
          <a:prstGeom prst="rect">
            <a:avLst/>
          </a:prstGeom>
          <a:noFill/>
          <a:ln w="9525">
            <a:noFill/>
            <a:miter lim="800000"/>
            <a:headEnd/>
            <a:tailEnd/>
          </a:ln>
          <a:effectLst/>
        </p:spPr>
      </p:pic>
      <p:sp>
        <p:nvSpPr>
          <p:cNvPr id="10" name="Прямоугольник 9"/>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childTnLst>
                          </p:cTn>
                        </p:par>
                        <p:par>
                          <p:cTn id="8" fill="hold">
                            <p:stCondLst>
                              <p:cond delay="8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549676"/>
            <a:ext cx="3357586" cy="2308324"/>
          </a:xfrm>
          <a:prstGeom prst="rect">
            <a:avLst/>
          </a:prstGeom>
        </p:spPr>
        <p:txBody>
          <a:bodyPr wrap="square">
            <a:spAutoFit/>
          </a:bodyPr>
          <a:lstStyle/>
          <a:p>
            <a:pPr algn="just"/>
            <a:r>
              <a:rPr lang="ru-RU" sz="1200" b="1" i="1" dirty="0" smtClean="0"/>
              <a:t>Ни его талант, ни его энергия, ни беспредельное доброжелательство к ученикам и товарищам никогда не слабели. Славная жизнь и глубоко национальная деятельность такого человека должны составлять нашу гордость и радость. ...много ли можно указать во всей истории музыки таких высоких натур, таких великих художников и таких необычайных людей, как Римский-Корсаков?                  </a:t>
            </a:r>
          </a:p>
          <a:p>
            <a:pPr algn="r"/>
            <a:r>
              <a:rPr lang="ru-RU" sz="1200" b="1" i="1" dirty="0" smtClean="0"/>
              <a:t>В. Стасов</a:t>
            </a:r>
            <a:endParaRPr lang="ru-RU" sz="1200" b="1" i="1" dirty="0"/>
          </a:p>
        </p:txBody>
      </p:sp>
      <p:sp>
        <p:nvSpPr>
          <p:cNvPr id="3" name="AutoShape 9"/>
          <p:cNvSpPr>
            <a:spLocks noChangeAspect="1" noChangeArrowheads="1"/>
          </p:cNvSpPr>
          <p:nvPr/>
        </p:nvSpPr>
        <p:spPr bwMode="auto">
          <a:xfrm>
            <a:off x="1562112" y="776270"/>
            <a:ext cx="304800" cy="304800"/>
          </a:xfrm>
          <a:prstGeom prst="rect">
            <a:avLst/>
          </a:prstGeom>
          <a:noFill/>
          <a:ln w="9525">
            <a:noFill/>
            <a:miter lim="800000"/>
            <a:headEnd/>
            <a:tailEnd/>
          </a:ln>
        </p:spPr>
        <p:txBody>
          <a:bodyPr/>
          <a:lstStyle/>
          <a:p>
            <a:pPr algn="ctr"/>
            <a:endParaRPr lang="ru-RU" sz="1400" b="1">
              <a:solidFill>
                <a:srgbClr val="993300"/>
              </a:solidFill>
            </a:endParaRPr>
          </a:p>
        </p:txBody>
      </p:sp>
      <p:sp>
        <p:nvSpPr>
          <p:cNvPr id="4" name="AutoShape 11"/>
          <p:cNvSpPr>
            <a:spLocks noChangeAspect="1" noChangeArrowheads="1"/>
          </p:cNvSpPr>
          <p:nvPr/>
        </p:nvSpPr>
        <p:spPr bwMode="auto">
          <a:xfrm>
            <a:off x="1562112" y="776270"/>
            <a:ext cx="304800" cy="304800"/>
          </a:xfrm>
          <a:prstGeom prst="rect">
            <a:avLst/>
          </a:prstGeom>
          <a:noFill/>
          <a:ln w="9525">
            <a:noFill/>
            <a:miter lim="800000"/>
            <a:headEnd/>
            <a:tailEnd/>
          </a:ln>
        </p:spPr>
        <p:txBody>
          <a:bodyPr/>
          <a:lstStyle/>
          <a:p>
            <a:pPr algn="ctr"/>
            <a:endParaRPr lang="ru-RU" sz="1400" b="1">
              <a:solidFill>
                <a:srgbClr val="993300"/>
              </a:solidFill>
            </a:endParaRPr>
          </a:p>
        </p:txBody>
      </p:sp>
      <p:sp>
        <p:nvSpPr>
          <p:cNvPr id="5" name="AutoShape 13"/>
          <p:cNvSpPr>
            <a:spLocks noChangeAspect="1" noChangeArrowheads="1"/>
          </p:cNvSpPr>
          <p:nvPr/>
        </p:nvSpPr>
        <p:spPr bwMode="auto">
          <a:xfrm>
            <a:off x="1562112" y="776270"/>
            <a:ext cx="304800" cy="304800"/>
          </a:xfrm>
          <a:prstGeom prst="rect">
            <a:avLst/>
          </a:prstGeom>
          <a:noFill/>
          <a:ln w="9525">
            <a:noFill/>
            <a:miter lim="800000"/>
            <a:headEnd/>
            <a:tailEnd/>
          </a:ln>
        </p:spPr>
        <p:txBody>
          <a:bodyPr/>
          <a:lstStyle/>
          <a:p>
            <a:pPr algn="ctr"/>
            <a:endParaRPr lang="ru-RU" sz="1400" b="1">
              <a:solidFill>
                <a:srgbClr val="993300"/>
              </a:solidFill>
            </a:endParaRPr>
          </a:p>
        </p:txBody>
      </p:sp>
      <p:sp>
        <p:nvSpPr>
          <p:cNvPr id="6" name="Text Box 18"/>
          <p:cNvSpPr txBox="1">
            <a:spLocks noChangeArrowheads="1"/>
          </p:cNvSpPr>
          <p:nvPr/>
        </p:nvSpPr>
        <p:spPr bwMode="auto">
          <a:xfrm>
            <a:off x="0" y="3500438"/>
            <a:ext cx="3816350" cy="738664"/>
          </a:xfrm>
          <a:prstGeom prst="rect">
            <a:avLst/>
          </a:prstGeom>
          <a:noFill/>
          <a:ln w="9525">
            <a:noFill/>
            <a:miter lim="800000"/>
            <a:headEnd/>
            <a:tailEnd/>
          </a:ln>
        </p:spPr>
        <p:txBody>
          <a:bodyPr>
            <a:spAutoFit/>
          </a:bodyPr>
          <a:lstStyle/>
          <a:p>
            <a:pPr algn="ctr">
              <a:spcBef>
                <a:spcPct val="50000"/>
              </a:spcBef>
            </a:pPr>
            <a:r>
              <a:rPr lang="ru-RU" sz="1400" b="1" dirty="0">
                <a:solidFill>
                  <a:srgbClr val="993300"/>
                </a:solidFill>
              </a:rPr>
              <a:t>Серов Валентин Александрович. Портрет </a:t>
            </a:r>
            <a:r>
              <a:rPr lang="ru-RU" sz="1400" b="1" dirty="0" smtClean="0">
                <a:solidFill>
                  <a:srgbClr val="993300"/>
                </a:solidFill>
              </a:rPr>
              <a:t>композитора                                </a:t>
            </a:r>
            <a:r>
              <a:rPr lang="ru-RU" sz="1400" b="1" dirty="0">
                <a:solidFill>
                  <a:srgbClr val="993300"/>
                </a:solidFill>
              </a:rPr>
              <a:t>Н. А. Римского- Корсакова. </a:t>
            </a:r>
            <a:r>
              <a:rPr lang="ru-RU" sz="1400" b="1" dirty="0" smtClean="0">
                <a:solidFill>
                  <a:srgbClr val="993300"/>
                </a:solidFill>
              </a:rPr>
              <a:t>1898.  </a:t>
            </a:r>
            <a:endParaRPr lang="ru-RU" sz="1400" b="1" dirty="0">
              <a:solidFill>
                <a:srgbClr val="993300"/>
              </a:solidFill>
            </a:endParaRPr>
          </a:p>
        </p:txBody>
      </p:sp>
      <p:pic>
        <p:nvPicPr>
          <p:cNvPr id="7" name="Picture 3"/>
          <p:cNvPicPr>
            <a:picLocks noChangeAspect="1" noChangeArrowheads="1"/>
          </p:cNvPicPr>
          <p:nvPr/>
        </p:nvPicPr>
        <p:blipFill>
          <a:blip r:embed="rId2"/>
          <a:srcRect/>
          <a:stretch>
            <a:fillRect/>
          </a:stretch>
        </p:blipFill>
        <p:spPr bwMode="auto">
          <a:xfrm>
            <a:off x="214314" y="714356"/>
            <a:ext cx="3284529" cy="2779853"/>
          </a:xfrm>
          <a:prstGeom prst="rect">
            <a:avLst/>
          </a:prstGeom>
          <a:noFill/>
          <a:ln w="9525">
            <a:noFill/>
            <a:miter lim="800000"/>
            <a:headEnd/>
            <a:tailEnd/>
          </a:ln>
          <a:effectLst/>
        </p:spPr>
      </p:pic>
      <p:sp>
        <p:nvSpPr>
          <p:cNvPr id="9" name="Прямоугольник 8"/>
          <p:cNvSpPr/>
          <p:nvPr/>
        </p:nvSpPr>
        <p:spPr>
          <a:xfrm>
            <a:off x="3643306" y="2571744"/>
            <a:ext cx="5286412" cy="4293483"/>
          </a:xfrm>
          <a:prstGeom prst="rect">
            <a:avLst/>
          </a:prstGeom>
        </p:spPr>
        <p:txBody>
          <a:bodyPr wrap="square">
            <a:spAutoFit/>
          </a:bodyPr>
          <a:lstStyle/>
          <a:p>
            <a:pPr algn="just"/>
            <a:r>
              <a:rPr lang="ru-RU" sz="1300" b="1" dirty="0" smtClean="0">
                <a:solidFill>
                  <a:srgbClr val="993300"/>
                </a:solidFill>
              </a:rPr>
              <a:t>   Более 40 лет длился творческий путь композитора. Вступив на него как продолжатель традиций Глинки, он и в XX в. достойно представляет -русское искусство в мировой музыкальной культуре. Творческая и музыкально-общественная деятельность Римского-Корсакова многогранна: композитор и дирижер, автор теоретических трудов и рецензий, редактор сочинений Даргомыжского, Мусоргского и Бородина, он оказал сильнейшее воздействие на развитие русской музыки. За 37 лет педагогической работы в консерватории у него училось более 200 композиторов: А. Глазунов, А. </a:t>
            </a:r>
            <a:r>
              <a:rPr lang="ru-RU" sz="1300" b="1" dirty="0" err="1" smtClean="0">
                <a:solidFill>
                  <a:srgbClr val="993300"/>
                </a:solidFill>
              </a:rPr>
              <a:t>Лядов</a:t>
            </a:r>
            <a:r>
              <a:rPr lang="ru-RU" sz="1300" b="1" dirty="0" smtClean="0">
                <a:solidFill>
                  <a:srgbClr val="993300"/>
                </a:solidFill>
              </a:rPr>
              <a:t>, А. Аренский, М. Ипполитов-Иванов, И. Стравинский, Н. Черепнин, А. Гречанинов, Н. </a:t>
            </a:r>
            <a:r>
              <a:rPr lang="ru-RU" sz="1300" b="1" dirty="0" err="1" smtClean="0">
                <a:solidFill>
                  <a:srgbClr val="993300"/>
                </a:solidFill>
              </a:rPr>
              <a:t>Мясковский</a:t>
            </a:r>
            <a:r>
              <a:rPr lang="ru-RU" sz="1300" b="1" dirty="0" smtClean="0">
                <a:solidFill>
                  <a:srgbClr val="993300"/>
                </a:solidFill>
              </a:rPr>
              <a:t>, С. Прокофьев и др. Разработка Римским-Корсаковым ориентальной тематики («</a:t>
            </a:r>
            <a:r>
              <a:rPr lang="ru-RU" sz="1300" b="1" dirty="0" err="1" smtClean="0">
                <a:solidFill>
                  <a:srgbClr val="993300"/>
                </a:solidFill>
              </a:rPr>
              <a:t>Антар</a:t>
            </a:r>
            <a:r>
              <a:rPr lang="ru-RU" sz="1300" b="1" dirty="0" smtClean="0">
                <a:solidFill>
                  <a:srgbClr val="993300"/>
                </a:solidFill>
              </a:rPr>
              <a:t>», «</a:t>
            </a:r>
            <a:r>
              <a:rPr lang="ru-RU" sz="1300" b="1" dirty="0" err="1" smtClean="0">
                <a:solidFill>
                  <a:srgbClr val="993300"/>
                </a:solidFill>
              </a:rPr>
              <a:t>Шехеразада</a:t>
            </a:r>
            <a:r>
              <a:rPr lang="ru-RU" sz="1300" b="1" dirty="0" smtClean="0">
                <a:solidFill>
                  <a:srgbClr val="993300"/>
                </a:solidFill>
              </a:rPr>
              <a:t>», «Золотой петушок») имела неоценимое значение для развития национальных музыкальных культур Закавказья и Средней Азии, а многообразные морские пейзажи («Садко», «</a:t>
            </a:r>
            <a:r>
              <a:rPr lang="ru-RU" sz="1300" b="1" dirty="0" err="1" smtClean="0">
                <a:solidFill>
                  <a:srgbClr val="993300"/>
                </a:solidFill>
              </a:rPr>
              <a:t>Шехеразада</a:t>
            </a:r>
            <a:r>
              <a:rPr lang="ru-RU" sz="1300" b="1" dirty="0" smtClean="0">
                <a:solidFill>
                  <a:srgbClr val="993300"/>
                </a:solidFill>
              </a:rPr>
              <a:t>», «Сказка о царе </a:t>
            </a:r>
            <a:r>
              <a:rPr lang="ru-RU" sz="1300" b="1" dirty="0" err="1" smtClean="0">
                <a:solidFill>
                  <a:srgbClr val="993300"/>
                </a:solidFill>
              </a:rPr>
              <a:t>Салтане</a:t>
            </a:r>
            <a:r>
              <a:rPr lang="ru-RU" sz="1300" b="1" dirty="0" smtClean="0">
                <a:solidFill>
                  <a:srgbClr val="993300"/>
                </a:solidFill>
              </a:rPr>
              <a:t>», цикл романсов «У моря» и др.) многое определили в </a:t>
            </a:r>
            <a:r>
              <a:rPr lang="ru-RU" sz="1300" b="1" dirty="0" err="1" smtClean="0">
                <a:solidFill>
                  <a:srgbClr val="993300"/>
                </a:solidFill>
              </a:rPr>
              <a:t>пленерной</a:t>
            </a:r>
            <a:r>
              <a:rPr lang="ru-RU" sz="1300" b="1" dirty="0" smtClean="0">
                <a:solidFill>
                  <a:srgbClr val="993300"/>
                </a:solidFill>
              </a:rPr>
              <a:t> звукописи француза К. Дебюсси и итальянца О. </a:t>
            </a:r>
            <a:r>
              <a:rPr lang="ru-RU" sz="1300" b="1" dirty="0" err="1" smtClean="0">
                <a:solidFill>
                  <a:srgbClr val="993300"/>
                </a:solidFill>
              </a:rPr>
              <a:t>Респиги</a:t>
            </a:r>
            <a:r>
              <a:rPr lang="ru-RU" sz="1300" b="1" dirty="0" smtClean="0">
                <a:solidFill>
                  <a:srgbClr val="993300"/>
                </a:solidFill>
              </a:rPr>
              <a:t>.</a:t>
            </a:r>
            <a:endParaRPr lang="ru-RU" sz="1300" b="1" dirty="0">
              <a:solidFill>
                <a:srgbClr val="993300"/>
              </a:solidFill>
            </a:endParaRPr>
          </a:p>
        </p:txBody>
      </p:sp>
      <p:sp>
        <p:nvSpPr>
          <p:cNvPr id="10" name="Прямоугольник 1"/>
          <p:cNvSpPr>
            <a:spLocks noChangeArrowheads="1"/>
          </p:cNvSpPr>
          <p:nvPr/>
        </p:nvSpPr>
        <p:spPr bwMode="auto">
          <a:xfrm>
            <a:off x="0" y="0"/>
            <a:ext cx="9144000" cy="523220"/>
          </a:xfrm>
          <a:prstGeom prst="rect">
            <a:avLst/>
          </a:prstGeom>
          <a:solidFill>
            <a:srgbClr val="B6793C"/>
          </a:solidFill>
          <a:ln w="9525">
            <a:noFill/>
            <a:miter lim="800000"/>
            <a:headEnd/>
            <a:tailEnd/>
          </a:ln>
        </p:spPr>
        <p:txBody>
          <a:bodyPr wrap="square">
            <a:spAutoFit/>
          </a:bodyPr>
          <a:lstStyle/>
          <a:p>
            <a:pPr algn="ctr"/>
            <a:r>
              <a:rPr lang="ru-RU" sz="2800" b="1" dirty="0">
                <a:latin typeface="Calibri" pitchFamily="34" charset="0"/>
              </a:rPr>
              <a:t>              </a:t>
            </a:r>
            <a:r>
              <a:rPr lang="en-US" sz="2800" b="1" dirty="0">
                <a:latin typeface="Calibri" pitchFamily="34" charset="0"/>
              </a:rPr>
              <a:t>ТРЕТЬЯКОВСКАЯ ГАЛЕРЕЯ</a:t>
            </a:r>
            <a:endParaRPr lang="ru-RU" sz="2800" b="1" dirty="0">
              <a:latin typeface="Calibri" pitchFamily="34" charset="0"/>
            </a:endParaRPr>
          </a:p>
        </p:txBody>
      </p:sp>
      <p:sp>
        <p:nvSpPr>
          <p:cNvPr id="1025" name="Rectangle 1"/>
          <p:cNvSpPr>
            <a:spLocks noChangeArrowheads="1"/>
          </p:cNvSpPr>
          <p:nvPr/>
        </p:nvSpPr>
        <p:spPr bwMode="auto">
          <a:xfrm>
            <a:off x="3643306" y="571480"/>
            <a:ext cx="535785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993300"/>
                </a:solidFill>
                <a:effectLst/>
                <a:latin typeface="Arial" pitchFamily="34" charset="0"/>
                <a:cs typeface="Arial" pitchFamily="34" charset="0"/>
              </a:rPr>
              <a:t>Николай Андреевич Римский-Корсаков </a:t>
            </a:r>
            <a:r>
              <a:rPr kumimoji="0" lang="ru-RU" sz="1400" b="1" i="0" u="none" strike="noStrike" cap="none" normalizeH="0" baseline="0" dirty="0" smtClean="0">
                <a:ln>
                  <a:noFill/>
                </a:ln>
                <a:solidFill>
                  <a:schemeClr val="tx1"/>
                </a:solidFill>
                <a:effectLst/>
                <a:latin typeface="Arial" pitchFamily="34" charset="0"/>
                <a:cs typeface="Arial" pitchFamily="34" charset="0"/>
              </a:rPr>
              <a:t>(6 [18] марта 1844, Тихвин — 8 [21] июня 1908, усадьба </a:t>
            </a:r>
            <a:r>
              <a:rPr kumimoji="0" lang="ru-RU" sz="1400" b="1" i="0" u="none" strike="noStrike" cap="none" normalizeH="0" baseline="0" dirty="0" err="1" smtClean="0">
                <a:ln>
                  <a:noFill/>
                </a:ln>
                <a:solidFill>
                  <a:schemeClr val="tx1"/>
                </a:solidFill>
                <a:effectLst/>
                <a:latin typeface="Arial" pitchFamily="34" charset="0"/>
                <a:cs typeface="Arial" pitchFamily="34" charset="0"/>
              </a:rPr>
              <a:t>Любенск</a:t>
            </a:r>
            <a:r>
              <a:rPr kumimoji="0" lang="ru-RU" sz="1400" b="1" i="0" u="none" strike="noStrike" cap="none" normalizeH="0" baseline="0" dirty="0" smtClean="0">
                <a:ln>
                  <a:noFill/>
                </a:ln>
                <a:solidFill>
                  <a:schemeClr val="tx1"/>
                </a:solidFill>
                <a:effectLst/>
                <a:latin typeface="Arial" pitchFamily="34" charset="0"/>
                <a:cs typeface="Arial" pitchFamily="34" charset="0"/>
              </a:rPr>
              <a:t>, близ Луги, Санкт-Петербургская губерния) — русский композитор, </a:t>
            </a:r>
            <a:r>
              <a:rPr kumimoji="0" lang="ru-RU" sz="1400" b="1" i="1" u="none" strike="noStrike" cap="none" normalizeH="0" baseline="0" dirty="0" smtClean="0">
                <a:ln>
                  <a:noFill/>
                </a:ln>
                <a:solidFill>
                  <a:schemeClr val="tx1"/>
                </a:solidFill>
                <a:effectLst/>
                <a:latin typeface="Arial" pitchFamily="34" charset="0"/>
                <a:cs typeface="Arial" pitchFamily="34" charset="0"/>
              </a:rPr>
              <a:t>педагог</a:t>
            </a:r>
            <a:r>
              <a:rPr kumimoji="0" lang="ru-RU" sz="1400" b="1" i="0" u="none" strike="noStrike" cap="none" normalizeH="0" baseline="0" dirty="0" smtClean="0">
                <a:ln>
                  <a:noFill/>
                </a:ln>
                <a:solidFill>
                  <a:schemeClr val="tx1"/>
                </a:solidFill>
                <a:effectLst/>
                <a:latin typeface="Arial" pitchFamily="34" charset="0"/>
                <a:cs typeface="Arial" pitchFamily="34" charset="0"/>
              </a:rPr>
              <a:t>, дирижёр, общественный деятель, музыкальный критик; участник «Могучей кучки». Среди его сочинений — 15 опер, 3 симфонии, симфонические произведения, инструментальные концерты, кантаты, камерно-инструментальная, вокальная и духовная музыка. </a:t>
            </a:r>
          </a:p>
        </p:txBody>
      </p:sp>
      <p:sp>
        <p:nvSpPr>
          <p:cNvPr id="12" name="Text Box 13"/>
          <p:cNvSpPr txBox="1">
            <a:spLocks noChangeArrowheads="1"/>
          </p:cNvSpPr>
          <p:nvPr/>
        </p:nvSpPr>
        <p:spPr bwMode="auto">
          <a:xfrm>
            <a:off x="1142976" y="4214818"/>
            <a:ext cx="1285884" cy="307777"/>
          </a:xfrm>
          <a:prstGeom prst="rect">
            <a:avLst/>
          </a:prstGeom>
          <a:noFill/>
          <a:ln w="9525">
            <a:noFill/>
            <a:miter lim="800000"/>
            <a:headEnd/>
            <a:tailEnd/>
          </a:ln>
        </p:spPr>
        <p:txBody>
          <a:bodyPr wrap="square">
            <a:spAutoFit/>
          </a:bodyPr>
          <a:lstStyle/>
          <a:p>
            <a:pPr>
              <a:spcBef>
                <a:spcPct val="50000"/>
              </a:spcBef>
            </a:pPr>
            <a:r>
              <a:rPr lang="ru-RU" sz="1400" b="1" dirty="0" smtClean="0">
                <a:solidFill>
                  <a:srgbClr val="993300"/>
                </a:solidFill>
              </a:rPr>
              <a:t>Илья Репин</a:t>
            </a:r>
          </a:p>
        </p:txBody>
      </p:sp>
      <p:sp>
        <p:nvSpPr>
          <p:cNvPr id="13" name="Прямоугольник 12"/>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5362" name="Picture 2" descr="http://im4-tub-ru.yandex.net/i?id=408264759-51-72&amp;n=21"/>
          <p:cNvPicPr>
            <a:picLocks noChangeAspect="1" noChangeArrowheads="1"/>
          </p:cNvPicPr>
          <p:nvPr/>
        </p:nvPicPr>
        <p:blipFill>
          <a:blip r:embed="rId3"/>
          <a:srcRect/>
          <a:stretch>
            <a:fillRect/>
          </a:stretch>
        </p:blipFill>
        <p:spPr bwMode="auto">
          <a:xfrm>
            <a:off x="8358214" y="71414"/>
            <a:ext cx="571504" cy="571504"/>
          </a:xfrm>
          <a:prstGeom prst="rect">
            <a:avLst/>
          </a:prstGeom>
          <a:noFill/>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000"/>
                                        <p:tgtEl>
                                          <p:spTgt spid="9"/>
                                        </p:tgtEl>
                                      </p:cBhvr>
                                    </p:animEffect>
                                  </p:childTnLst>
                                </p:cTn>
                              </p:par>
                            </p:childTnLst>
                          </p:cTn>
                        </p:par>
                        <p:par>
                          <p:cTn id="8" fill="hold">
                            <p:stCondLst>
                              <p:cond delay="8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14282" y="571480"/>
            <a:ext cx="2403060" cy="3929090"/>
          </a:xfrm>
          <a:prstGeom prst="rect">
            <a:avLst/>
          </a:prstGeom>
          <a:noFill/>
          <a:ln w="9525">
            <a:noFill/>
            <a:miter lim="800000"/>
            <a:headEnd/>
            <a:tailEnd/>
          </a:ln>
          <a:effectLst/>
        </p:spPr>
      </p:pic>
      <p:sp>
        <p:nvSpPr>
          <p:cNvPr id="3" name="Прямоугольник 1"/>
          <p:cNvSpPr>
            <a:spLocks noChangeArrowheads="1"/>
          </p:cNvSpPr>
          <p:nvPr/>
        </p:nvSpPr>
        <p:spPr bwMode="auto">
          <a:xfrm>
            <a:off x="0" y="0"/>
            <a:ext cx="9144000" cy="523220"/>
          </a:xfrm>
          <a:prstGeom prst="rect">
            <a:avLst/>
          </a:prstGeom>
          <a:solidFill>
            <a:srgbClr val="B6793C"/>
          </a:solidFill>
          <a:ln w="9525">
            <a:noFill/>
            <a:miter lim="800000"/>
            <a:headEnd/>
            <a:tailEnd/>
          </a:ln>
        </p:spPr>
        <p:txBody>
          <a:bodyPr wrap="square">
            <a:spAutoFit/>
          </a:bodyPr>
          <a:lstStyle/>
          <a:p>
            <a:pPr algn="ctr"/>
            <a:r>
              <a:rPr lang="ru-RU" sz="2800" b="1" dirty="0">
                <a:latin typeface="Calibri" pitchFamily="34" charset="0"/>
              </a:rPr>
              <a:t>              </a:t>
            </a:r>
            <a:r>
              <a:rPr lang="en-US" sz="2800" b="1" dirty="0">
                <a:latin typeface="Calibri" pitchFamily="34" charset="0"/>
              </a:rPr>
              <a:t>ТРЕТЬЯКОВСКАЯ ГАЛЕРЕЯ</a:t>
            </a:r>
            <a:endParaRPr lang="ru-RU" sz="2800" b="1" dirty="0">
              <a:latin typeface="Calibri" pitchFamily="34" charset="0"/>
            </a:endParaRPr>
          </a:p>
        </p:txBody>
      </p:sp>
      <p:sp>
        <p:nvSpPr>
          <p:cNvPr id="4" name="Text Box 14"/>
          <p:cNvSpPr txBox="1">
            <a:spLocks noChangeArrowheads="1"/>
          </p:cNvSpPr>
          <p:nvPr/>
        </p:nvSpPr>
        <p:spPr bwMode="auto">
          <a:xfrm>
            <a:off x="0" y="4714884"/>
            <a:ext cx="2520950" cy="738664"/>
          </a:xfrm>
          <a:prstGeom prst="rect">
            <a:avLst/>
          </a:prstGeom>
          <a:noFill/>
          <a:ln w="9525">
            <a:noFill/>
            <a:miter lim="800000"/>
            <a:headEnd/>
            <a:tailEnd/>
          </a:ln>
        </p:spPr>
        <p:txBody>
          <a:bodyPr>
            <a:spAutoFit/>
          </a:bodyPr>
          <a:lstStyle/>
          <a:p>
            <a:pPr algn="ctr">
              <a:spcBef>
                <a:spcPct val="50000"/>
              </a:spcBef>
            </a:pPr>
            <a:r>
              <a:rPr lang="ru-RU" sz="1400" b="1" dirty="0">
                <a:solidFill>
                  <a:srgbClr val="993300"/>
                </a:solidFill>
              </a:rPr>
              <a:t>Валентин </a:t>
            </a:r>
            <a:r>
              <a:rPr lang="ru-RU" sz="1400" b="1" dirty="0" smtClean="0">
                <a:solidFill>
                  <a:srgbClr val="993300"/>
                </a:solidFill>
              </a:rPr>
              <a:t>Серов             </a:t>
            </a:r>
            <a:r>
              <a:rPr lang="ru-RU" sz="1400" b="1" dirty="0">
                <a:solidFill>
                  <a:srgbClr val="993300"/>
                </a:solidFill>
              </a:rPr>
              <a:t>Портрет композитора </a:t>
            </a:r>
            <a:r>
              <a:rPr lang="ru-RU" sz="1400" b="1" dirty="0" smtClean="0">
                <a:solidFill>
                  <a:srgbClr val="993300"/>
                </a:solidFill>
              </a:rPr>
              <a:t>А.Н.Серова. </a:t>
            </a:r>
            <a:endParaRPr lang="ru-RU" sz="1400" b="1" dirty="0">
              <a:solidFill>
                <a:srgbClr val="993300"/>
              </a:solidFill>
            </a:endParaRPr>
          </a:p>
        </p:txBody>
      </p:sp>
      <p:sp>
        <p:nvSpPr>
          <p:cNvPr id="5" name="Прямоугольник 4"/>
          <p:cNvSpPr/>
          <p:nvPr/>
        </p:nvSpPr>
        <p:spPr>
          <a:xfrm>
            <a:off x="142844" y="5500702"/>
            <a:ext cx="2571768" cy="1015663"/>
          </a:xfrm>
          <a:prstGeom prst="rect">
            <a:avLst/>
          </a:prstGeom>
        </p:spPr>
        <p:txBody>
          <a:bodyPr wrap="square">
            <a:spAutoFit/>
          </a:bodyPr>
          <a:lstStyle/>
          <a:p>
            <a:pPr algn="just"/>
            <a:r>
              <a:rPr lang="ru-RU" sz="1200" b="1" i="1" dirty="0" smtClean="0"/>
              <a:t>Вся жизнь его была служением искусству, и ему он принес в жертву все остальное…</a:t>
            </a:r>
          </a:p>
          <a:p>
            <a:pPr algn="r"/>
            <a:r>
              <a:rPr lang="ru-RU" sz="1200" b="1" i="1" dirty="0" smtClean="0"/>
              <a:t>В. Стасов</a:t>
            </a:r>
            <a:endParaRPr lang="ru-RU" sz="1200" b="1" i="1" dirty="0"/>
          </a:p>
        </p:txBody>
      </p:sp>
      <p:sp>
        <p:nvSpPr>
          <p:cNvPr id="6" name="Прямоугольник 5"/>
          <p:cNvSpPr/>
          <p:nvPr/>
        </p:nvSpPr>
        <p:spPr>
          <a:xfrm>
            <a:off x="2786050" y="2428868"/>
            <a:ext cx="6215074" cy="4247317"/>
          </a:xfrm>
          <a:prstGeom prst="rect">
            <a:avLst/>
          </a:prstGeom>
        </p:spPr>
        <p:txBody>
          <a:bodyPr wrap="square">
            <a:spAutoFit/>
          </a:bodyPr>
          <a:lstStyle/>
          <a:p>
            <a:pPr algn="just"/>
            <a:r>
              <a:rPr lang="ru-RU" b="1" dirty="0" smtClean="0">
                <a:solidFill>
                  <a:srgbClr val="744D26"/>
                </a:solidFill>
              </a:rPr>
              <a:t> </a:t>
            </a:r>
          </a:p>
          <a:p>
            <a:pPr algn="just"/>
            <a:r>
              <a:rPr lang="ru-RU" b="1" dirty="0" smtClean="0">
                <a:solidFill>
                  <a:srgbClr val="993300"/>
                </a:solidFill>
              </a:rPr>
              <a:t>   А.Н. Серов - известный русский композитор, выдающийся музыкальный критик, один из основоположников отечественного музыкознания. Его перу принадлежат 3 оперы, 2 кантаты, оркестровые, инструментальные, хоровые, вокальные произведения, музыка к драматическим спектаклям, обработки народных песен. Он автор значительного числа музыкально - критических работ.</a:t>
            </a:r>
          </a:p>
          <a:p>
            <a:pPr algn="just"/>
            <a:r>
              <a:rPr lang="ru-RU" b="1" dirty="0" smtClean="0">
                <a:solidFill>
                  <a:srgbClr val="744D26"/>
                </a:solidFill>
              </a:rPr>
              <a:t>  </a:t>
            </a:r>
            <a:r>
              <a:rPr lang="ru-RU" b="1" dirty="0" smtClean="0">
                <a:solidFill>
                  <a:srgbClr val="993300"/>
                </a:solidFill>
              </a:rPr>
              <a:t>Серов пропагандировал творчество М. Глинки, А. Даргомыжского, В. А. Моцарта, Л. Бетховена и других выдающихся композиторов.</a:t>
            </a:r>
          </a:p>
          <a:p>
            <a:pPr algn="just"/>
            <a:r>
              <a:rPr lang="ru-RU" b="1" dirty="0" smtClean="0">
                <a:solidFill>
                  <a:srgbClr val="993300"/>
                </a:solidFill>
              </a:rPr>
              <a:t>А. Н. Серов был первым, кто во всей истории мировой музыки употребил термин «симфонизм».</a:t>
            </a:r>
            <a:endParaRPr lang="ru-RU" b="1" dirty="0">
              <a:solidFill>
                <a:srgbClr val="993300"/>
              </a:solidFill>
            </a:endParaRPr>
          </a:p>
        </p:txBody>
      </p:sp>
      <p:sp>
        <p:nvSpPr>
          <p:cNvPr id="7" name="Прямоугольник 6"/>
          <p:cNvSpPr/>
          <p:nvPr/>
        </p:nvSpPr>
        <p:spPr>
          <a:xfrm>
            <a:off x="2786050" y="928670"/>
            <a:ext cx="5143536" cy="1508105"/>
          </a:xfrm>
          <a:prstGeom prst="rect">
            <a:avLst/>
          </a:prstGeom>
        </p:spPr>
        <p:txBody>
          <a:bodyPr wrap="square">
            <a:spAutoFit/>
          </a:bodyPr>
          <a:lstStyle/>
          <a:p>
            <a:pPr algn="just"/>
            <a:r>
              <a:rPr lang="ru-RU" sz="2000" b="1" dirty="0" smtClean="0">
                <a:solidFill>
                  <a:srgbClr val="993300"/>
                </a:solidFill>
              </a:rPr>
              <a:t>Александр Николаевич Серов </a:t>
            </a:r>
            <a:r>
              <a:rPr lang="ru-RU" b="1" dirty="0" smtClean="0"/>
              <a:t>(11 (23) января 1820 - 20 января (1 февраля) 1871) - русский композитор и музыкальный критик; отец живописца Валентина Александровича Серова.</a:t>
            </a:r>
            <a:endParaRPr lang="ru-RU" b="1" dirty="0"/>
          </a:p>
        </p:txBody>
      </p:sp>
      <p:pic>
        <p:nvPicPr>
          <p:cNvPr id="2050" name="Picture 2" descr="http://im6-tub-ru.yandex.net/i?id=397935042-42-72&amp;n=21"/>
          <p:cNvPicPr>
            <a:picLocks noChangeAspect="1" noChangeArrowheads="1"/>
          </p:cNvPicPr>
          <p:nvPr/>
        </p:nvPicPr>
        <p:blipFill>
          <a:blip r:embed="rId3"/>
          <a:srcRect/>
          <a:stretch>
            <a:fillRect/>
          </a:stretch>
        </p:blipFill>
        <p:spPr bwMode="auto">
          <a:xfrm flipH="1">
            <a:off x="8143900" y="285728"/>
            <a:ext cx="642942" cy="857250"/>
          </a:xfrm>
          <a:prstGeom prst="rect">
            <a:avLst/>
          </a:prstGeom>
          <a:noFill/>
        </p:spPr>
      </p:pic>
      <p:sp>
        <p:nvSpPr>
          <p:cNvPr id="9" name="Прямоугольник 8"/>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par>
                          <p:cTn id="8" fill="hold">
                            <p:stCondLst>
                              <p:cond delay="8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9219" name="Прямоугольник 3"/>
          <p:cNvSpPr>
            <a:spLocks noChangeArrowheads="1"/>
          </p:cNvSpPr>
          <p:nvPr/>
        </p:nvSpPr>
        <p:spPr bwMode="auto">
          <a:xfrm>
            <a:off x="3654425" y="642938"/>
            <a:ext cx="4467225" cy="523875"/>
          </a:xfrm>
          <a:prstGeom prst="rect">
            <a:avLst/>
          </a:prstGeom>
          <a:noFill/>
          <a:ln w="9525">
            <a:noFill/>
            <a:miter lim="800000"/>
            <a:headEnd/>
            <a:tailEnd/>
          </a:ln>
        </p:spPr>
        <p:txBody>
          <a:bodyPr wrap="none">
            <a:spAutoFit/>
          </a:bodyPr>
          <a:lstStyle/>
          <a:p>
            <a:r>
              <a:rPr lang="ru-RU" sz="2800" b="1" dirty="0">
                <a:solidFill>
                  <a:srgbClr val="993300"/>
                </a:solidFill>
              </a:rPr>
              <a:t>Пётр Петрович Булахов</a:t>
            </a:r>
            <a:endParaRPr lang="ru-RU" sz="2800" dirty="0">
              <a:solidFill>
                <a:srgbClr val="993300"/>
              </a:solidFill>
            </a:endParaRPr>
          </a:p>
        </p:txBody>
      </p:sp>
      <p:sp>
        <p:nvSpPr>
          <p:cNvPr id="9220" name="Text Box 6"/>
          <p:cNvSpPr txBox="1">
            <a:spLocks noChangeArrowheads="1"/>
          </p:cNvSpPr>
          <p:nvPr/>
        </p:nvSpPr>
        <p:spPr bwMode="auto">
          <a:xfrm>
            <a:off x="285720" y="3714752"/>
            <a:ext cx="2160588" cy="738188"/>
          </a:xfrm>
          <a:prstGeom prst="rect">
            <a:avLst/>
          </a:prstGeom>
          <a:noFill/>
          <a:ln w="9525">
            <a:noFill/>
            <a:miter lim="800000"/>
            <a:headEnd/>
            <a:tailEnd/>
          </a:ln>
        </p:spPr>
        <p:txBody>
          <a:bodyPr>
            <a:spAutoFit/>
          </a:bodyPr>
          <a:lstStyle/>
          <a:p>
            <a:pPr algn="ctr">
              <a:spcBef>
                <a:spcPct val="50000"/>
              </a:spcBef>
            </a:pPr>
            <a:r>
              <a:rPr lang="ru-RU" sz="1400" b="1" dirty="0">
                <a:solidFill>
                  <a:srgbClr val="993300"/>
                </a:solidFill>
                <a:latin typeface="Arial" pitchFamily="34" charset="0"/>
                <a:cs typeface="Arial" pitchFamily="34" charset="0"/>
              </a:rPr>
              <a:t>Василий </a:t>
            </a:r>
            <a:r>
              <a:rPr lang="ru-RU" sz="1400" b="1" dirty="0" err="1">
                <a:solidFill>
                  <a:srgbClr val="993300"/>
                </a:solidFill>
                <a:latin typeface="Arial" pitchFamily="34" charset="0"/>
                <a:cs typeface="Arial" pitchFamily="34" charset="0"/>
              </a:rPr>
              <a:t>Тропинин</a:t>
            </a:r>
            <a:r>
              <a:rPr lang="ru-RU" sz="1400" b="1" dirty="0">
                <a:solidFill>
                  <a:srgbClr val="993300"/>
                </a:solidFill>
                <a:latin typeface="Arial" pitchFamily="34" charset="0"/>
                <a:cs typeface="Arial" pitchFamily="34" charset="0"/>
              </a:rPr>
              <a:t>.          Портрет композитора    П. П. Булахова. 1823 г.</a:t>
            </a:r>
          </a:p>
        </p:txBody>
      </p:sp>
      <p:sp>
        <p:nvSpPr>
          <p:cNvPr id="9221" name="Rectangle 2"/>
          <p:cNvSpPr>
            <a:spLocks noChangeArrowheads="1"/>
          </p:cNvSpPr>
          <p:nvPr/>
        </p:nvSpPr>
        <p:spPr bwMode="auto">
          <a:xfrm>
            <a:off x="2714612" y="1214422"/>
            <a:ext cx="6102350" cy="4031873"/>
          </a:xfrm>
          <a:prstGeom prst="rect">
            <a:avLst/>
          </a:prstGeom>
          <a:noFill/>
          <a:ln w="9525">
            <a:noFill/>
            <a:miter lim="800000"/>
            <a:headEnd/>
            <a:tailEnd/>
          </a:ln>
        </p:spPr>
        <p:txBody>
          <a:bodyPr anchor="ctr">
            <a:spAutoFit/>
          </a:bodyPr>
          <a:lstStyle/>
          <a:p>
            <a:pPr algn="just"/>
            <a:r>
              <a:rPr lang="ru-RU" sz="1600" b="1" dirty="0" smtClean="0">
                <a:solidFill>
                  <a:srgbClr val="993300"/>
                </a:solidFill>
              </a:rPr>
              <a:t>   Русский </a:t>
            </a:r>
            <a:r>
              <a:rPr lang="ru-RU" sz="1600" b="1" dirty="0">
                <a:solidFill>
                  <a:srgbClr val="993300"/>
                </a:solidFill>
              </a:rPr>
              <a:t>композитор, автор множества популярных романсов.</a:t>
            </a:r>
          </a:p>
          <a:p>
            <a:pPr algn="just"/>
            <a:r>
              <a:rPr lang="ru-RU" sz="1600" b="1" dirty="0"/>
              <a:t>Петр Петрович Булахов </a:t>
            </a:r>
            <a:r>
              <a:rPr lang="ru-RU" sz="1600" b="1" dirty="0" smtClean="0">
                <a:solidFill>
                  <a:srgbClr val="993300"/>
                </a:solidFill>
              </a:rPr>
              <a:t>- </a:t>
            </a:r>
            <a:r>
              <a:rPr lang="ru-RU" sz="1600" b="1" dirty="0">
                <a:solidFill>
                  <a:srgbClr val="993300"/>
                </a:solidFill>
              </a:rPr>
              <a:t>автор мелодически привлекательных, широко популярных романсов и песен, близких городскому фольклору эпохи, в том числе «Колокольчики мои», «В минуту жизни трудную», «И нет в мире очей», «Вот на пути село большое», «Не пробуждай воспоминаний», «Нет, не люблю я вас», «Тихо вечер догорает» и др. Одним из самых популярных произведений Булахова является романс для вокального дуэта «Тройка» на стихи Петра Андреевича Вяземского.</a:t>
            </a:r>
          </a:p>
          <a:p>
            <a:pPr algn="just"/>
            <a:r>
              <a:rPr lang="ru-RU" sz="1600" b="1" dirty="0">
                <a:solidFill>
                  <a:srgbClr val="993300"/>
                </a:solidFill>
              </a:rPr>
              <a:t>Значительную часть жизни страдал от мучительной болезни, был парализован. Последние годы жизни вместе с семьей провел на даче в Кусково </a:t>
            </a:r>
            <a:r>
              <a:rPr lang="ru-RU" sz="1600" b="1" dirty="0" smtClean="0">
                <a:solidFill>
                  <a:srgbClr val="993300"/>
                </a:solidFill>
              </a:rPr>
              <a:t>- </a:t>
            </a:r>
            <a:r>
              <a:rPr lang="ru-RU" sz="1600" b="1" dirty="0">
                <a:solidFill>
                  <a:srgbClr val="993300"/>
                </a:solidFill>
              </a:rPr>
              <a:t>имении графа Шереметева </a:t>
            </a:r>
            <a:r>
              <a:rPr lang="ru-RU" sz="1600" b="1" dirty="0" smtClean="0">
                <a:solidFill>
                  <a:srgbClr val="993300"/>
                </a:solidFill>
              </a:rPr>
              <a:t>- большого </a:t>
            </a:r>
            <a:r>
              <a:rPr lang="ru-RU" sz="1600" b="1" dirty="0">
                <a:solidFill>
                  <a:srgbClr val="993300"/>
                </a:solidFill>
              </a:rPr>
              <a:t>поклонника творчества композитора.</a:t>
            </a:r>
          </a:p>
        </p:txBody>
      </p:sp>
      <p:sp>
        <p:nvSpPr>
          <p:cNvPr id="7" name="Прямоугольник 6"/>
          <p:cNvSpPr/>
          <p:nvPr/>
        </p:nvSpPr>
        <p:spPr>
          <a:xfrm>
            <a:off x="142844" y="4429132"/>
            <a:ext cx="2428860" cy="646331"/>
          </a:xfrm>
          <a:prstGeom prst="rect">
            <a:avLst/>
          </a:prstGeom>
        </p:spPr>
        <p:txBody>
          <a:bodyPr wrap="square">
            <a:spAutoFit/>
          </a:bodyPr>
          <a:lstStyle/>
          <a:p>
            <a:r>
              <a:rPr lang="ru-RU" sz="1200" b="1" i="1" dirty="0" smtClean="0"/>
              <a:t>Булахов! Ты сердце знаешь,</a:t>
            </a:r>
            <a:br>
              <a:rPr lang="ru-RU" sz="1200" b="1" i="1" dirty="0" smtClean="0"/>
            </a:br>
            <a:r>
              <a:rPr lang="ru-RU" sz="1200" b="1" i="1" dirty="0" smtClean="0"/>
              <a:t>Из него ты извлекаешь</a:t>
            </a:r>
            <a:br>
              <a:rPr lang="ru-RU" sz="1200" b="1" i="1" dirty="0" smtClean="0"/>
            </a:br>
            <a:r>
              <a:rPr lang="ru-RU" sz="1200" b="1" i="1" dirty="0" smtClean="0"/>
              <a:t>Голос сладостный - души.</a:t>
            </a:r>
            <a:endParaRPr lang="ru-RU" sz="1200" b="1" i="1" dirty="0"/>
          </a:p>
        </p:txBody>
      </p:sp>
      <p:sp>
        <p:nvSpPr>
          <p:cNvPr id="8" name="Прямоугольник 7"/>
          <p:cNvSpPr/>
          <p:nvPr/>
        </p:nvSpPr>
        <p:spPr>
          <a:xfrm>
            <a:off x="214282" y="5214950"/>
            <a:ext cx="8643998" cy="1600438"/>
          </a:xfrm>
          <a:prstGeom prst="rect">
            <a:avLst/>
          </a:prstGeom>
        </p:spPr>
        <p:txBody>
          <a:bodyPr wrap="square">
            <a:spAutoFit/>
          </a:bodyPr>
          <a:lstStyle/>
          <a:p>
            <a:pPr algn="just"/>
            <a:r>
              <a:rPr lang="ru-RU" sz="1400" b="1" dirty="0" smtClean="0"/>
              <a:t>   Общее количество вокальных произведений П. П. Булахова до сих пор неизвестно. Это связано как с печальной участью большого количества сочинений, погибших во время пожара, так и с трудностями в вопросе установления авторства Петра и Павла Булаховых. Однако те романсы, принадлежность которых перу П. П. Булахова бесспорна, свидетельствуют о тонком ощущении поэтической речи и щедром мелодическом таланте композитора - одного из самых ярких представителей русского бытового романса второй половины XIX в.</a:t>
            </a:r>
            <a:endParaRPr lang="ru-RU" sz="1400" b="1" dirty="0"/>
          </a:p>
        </p:txBody>
      </p:sp>
      <p:sp>
        <p:nvSpPr>
          <p:cNvPr id="9" name="Прямоугольник 8"/>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6" name="Picture 2"/>
          <p:cNvPicPr>
            <a:picLocks noChangeAspect="1" noChangeArrowheads="1"/>
          </p:cNvPicPr>
          <p:nvPr/>
        </p:nvPicPr>
        <p:blipFill>
          <a:blip r:embed="rId2"/>
          <a:srcRect/>
          <a:stretch>
            <a:fillRect/>
          </a:stretch>
        </p:blipFill>
        <p:spPr bwMode="auto">
          <a:xfrm>
            <a:off x="285720" y="714356"/>
            <a:ext cx="2302401" cy="2987639"/>
          </a:xfrm>
          <a:prstGeom prst="rect">
            <a:avLst/>
          </a:prstGeom>
          <a:noFill/>
          <a:ln w="9525">
            <a:noFill/>
            <a:miter lim="800000"/>
            <a:headEnd/>
            <a:tailEnd/>
          </a:ln>
          <a:effectLst/>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par>
                          <p:cTn id="8" fill="hold">
                            <p:stCondLst>
                              <p:cond delay="17000"/>
                            </p:stCondLst>
                            <p:childTnLst>
                              <p:par>
                                <p:cTn id="9" presetID="22" presetClass="entr" presetSubtype="4" fill="hold" grpId="0" nodeType="afterEffect" nodePh="1">
                                  <p:stCondLst>
                                    <p:cond delay="1100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8196" name="Прямоугольник 3"/>
          <p:cNvSpPr>
            <a:spLocks noChangeArrowheads="1"/>
          </p:cNvSpPr>
          <p:nvPr/>
        </p:nvSpPr>
        <p:spPr bwMode="auto">
          <a:xfrm>
            <a:off x="2714612" y="692150"/>
            <a:ext cx="5514975" cy="519113"/>
          </a:xfrm>
          <a:prstGeom prst="rect">
            <a:avLst/>
          </a:prstGeom>
          <a:noFill/>
          <a:ln w="9525">
            <a:noFill/>
            <a:miter lim="800000"/>
            <a:headEnd/>
            <a:tailEnd/>
          </a:ln>
        </p:spPr>
        <p:txBody>
          <a:bodyPr wrap="none">
            <a:spAutoFit/>
          </a:bodyPr>
          <a:lstStyle/>
          <a:p>
            <a:r>
              <a:rPr lang="ru-RU" sz="2800" b="1" dirty="0" smtClean="0">
                <a:solidFill>
                  <a:srgbClr val="993300"/>
                </a:solidFill>
              </a:rPr>
              <a:t>Сергей Сергеевич Прокофьев</a:t>
            </a:r>
            <a:endParaRPr lang="ru-RU" sz="2800" dirty="0">
              <a:solidFill>
                <a:srgbClr val="993300"/>
              </a:solidFill>
            </a:endParaRPr>
          </a:p>
        </p:txBody>
      </p:sp>
      <p:sp>
        <p:nvSpPr>
          <p:cNvPr id="8197" name="Text Box 6"/>
          <p:cNvSpPr txBox="1">
            <a:spLocks noChangeArrowheads="1"/>
          </p:cNvSpPr>
          <p:nvPr/>
        </p:nvSpPr>
        <p:spPr bwMode="auto">
          <a:xfrm>
            <a:off x="142844" y="2571744"/>
            <a:ext cx="2317750" cy="646331"/>
          </a:xfrm>
          <a:prstGeom prst="rect">
            <a:avLst/>
          </a:prstGeom>
          <a:noFill/>
          <a:ln w="9525">
            <a:noFill/>
            <a:miter lim="800000"/>
            <a:headEnd/>
            <a:tailEnd/>
          </a:ln>
        </p:spPr>
        <p:txBody>
          <a:bodyPr>
            <a:spAutoFit/>
          </a:bodyPr>
          <a:lstStyle/>
          <a:p>
            <a:pPr algn="ctr">
              <a:spcBef>
                <a:spcPct val="50000"/>
              </a:spcBef>
            </a:pPr>
            <a:r>
              <a:rPr lang="ru-RU" sz="1200" b="1" dirty="0">
                <a:solidFill>
                  <a:srgbClr val="993300"/>
                </a:solidFill>
                <a:latin typeface="Arial" pitchFamily="34" charset="0"/>
                <a:cs typeface="Arial" pitchFamily="34" charset="0"/>
              </a:rPr>
              <a:t>Пётр </a:t>
            </a:r>
            <a:r>
              <a:rPr lang="ru-RU" sz="1200" b="1" dirty="0" err="1">
                <a:solidFill>
                  <a:srgbClr val="993300"/>
                </a:solidFill>
                <a:latin typeface="Arial" pitchFamily="34" charset="0"/>
                <a:cs typeface="Arial" pitchFamily="34" charset="0"/>
              </a:rPr>
              <a:t>Кончаловский</a:t>
            </a:r>
            <a:r>
              <a:rPr lang="ru-RU" sz="1200" b="1" dirty="0">
                <a:solidFill>
                  <a:srgbClr val="993300"/>
                </a:solidFill>
                <a:latin typeface="Arial" pitchFamily="34" charset="0"/>
                <a:cs typeface="Arial" pitchFamily="34" charset="0"/>
              </a:rPr>
              <a:t>.          Портрет </a:t>
            </a:r>
            <a:r>
              <a:rPr lang="ru-RU" sz="1200" b="1" dirty="0" smtClean="0">
                <a:solidFill>
                  <a:srgbClr val="993300"/>
                </a:solidFill>
                <a:latin typeface="Arial" pitchFamily="34" charset="0"/>
                <a:cs typeface="Arial" pitchFamily="34" charset="0"/>
              </a:rPr>
              <a:t>композитора       </a:t>
            </a:r>
            <a:r>
              <a:rPr lang="en-US" sz="1200" b="1" dirty="0" smtClean="0">
                <a:solidFill>
                  <a:srgbClr val="993300"/>
                </a:solidFill>
                <a:latin typeface="Arial" pitchFamily="34" charset="0"/>
                <a:cs typeface="Arial" pitchFamily="34" charset="0"/>
              </a:rPr>
              <a:t> </a:t>
            </a:r>
            <a:r>
              <a:rPr lang="ru-RU" sz="1200" b="1" dirty="0">
                <a:solidFill>
                  <a:srgbClr val="993300"/>
                </a:solidFill>
                <a:latin typeface="Arial" pitchFamily="34" charset="0"/>
                <a:cs typeface="Arial" pitchFamily="34" charset="0"/>
              </a:rPr>
              <a:t>С.</a:t>
            </a:r>
            <a:r>
              <a:rPr lang="en-US" sz="1200" b="1" dirty="0">
                <a:solidFill>
                  <a:srgbClr val="993300"/>
                </a:solidFill>
                <a:latin typeface="Arial" pitchFamily="34" charset="0"/>
                <a:cs typeface="Arial" pitchFamily="34" charset="0"/>
              </a:rPr>
              <a:t> </a:t>
            </a:r>
            <a:r>
              <a:rPr lang="ru-RU" sz="1200" b="1" dirty="0">
                <a:solidFill>
                  <a:srgbClr val="993300"/>
                </a:solidFill>
                <a:latin typeface="Arial" pitchFamily="34" charset="0"/>
                <a:cs typeface="Arial" pitchFamily="34" charset="0"/>
              </a:rPr>
              <a:t>С. Прокофьева. 1934 г.</a:t>
            </a:r>
          </a:p>
        </p:txBody>
      </p:sp>
      <p:sp>
        <p:nvSpPr>
          <p:cNvPr id="8199" name="Text Box 6"/>
          <p:cNvSpPr txBox="1">
            <a:spLocks noChangeArrowheads="1"/>
          </p:cNvSpPr>
          <p:nvPr/>
        </p:nvSpPr>
        <p:spPr bwMode="auto">
          <a:xfrm>
            <a:off x="0" y="5000636"/>
            <a:ext cx="2457436" cy="646331"/>
          </a:xfrm>
          <a:prstGeom prst="rect">
            <a:avLst/>
          </a:prstGeom>
          <a:noFill/>
          <a:ln w="9525">
            <a:noFill/>
            <a:miter lim="800000"/>
            <a:headEnd/>
            <a:tailEnd/>
          </a:ln>
        </p:spPr>
        <p:txBody>
          <a:bodyPr wrap="square">
            <a:spAutoFit/>
          </a:bodyPr>
          <a:lstStyle/>
          <a:p>
            <a:pPr algn="ctr">
              <a:spcBef>
                <a:spcPct val="50000"/>
              </a:spcBef>
            </a:pPr>
            <a:r>
              <a:rPr lang="ru-RU" sz="1200" b="1" dirty="0">
                <a:solidFill>
                  <a:srgbClr val="993300"/>
                </a:solidFill>
                <a:latin typeface="Arial" pitchFamily="34" charset="0"/>
                <a:cs typeface="Arial" pitchFamily="34" charset="0"/>
              </a:rPr>
              <a:t>Зинаида Серебрякова.          Портрет композитора   </a:t>
            </a:r>
            <a:r>
              <a:rPr lang="ru-RU" sz="1200" b="1" dirty="0" smtClean="0">
                <a:solidFill>
                  <a:srgbClr val="993300"/>
                </a:solidFill>
                <a:latin typeface="Arial" pitchFamily="34" charset="0"/>
                <a:cs typeface="Arial" pitchFamily="34" charset="0"/>
              </a:rPr>
              <a:t>         </a:t>
            </a:r>
            <a:r>
              <a:rPr lang="ru-RU" sz="1200" b="1" dirty="0">
                <a:solidFill>
                  <a:srgbClr val="993300"/>
                </a:solidFill>
                <a:latin typeface="Arial" pitchFamily="34" charset="0"/>
                <a:cs typeface="Arial" pitchFamily="34" charset="0"/>
              </a:rPr>
              <a:t>С. С. Прокофьева.</a:t>
            </a:r>
            <a:r>
              <a:rPr lang="en-US" sz="1200" b="1" dirty="0">
                <a:solidFill>
                  <a:srgbClr val="993300"/>
                </a:solidFill>
                <a:latin typeface="Arial" pitchFamily="34" charset="0"/>
                <a:cs typeface="Arial" pitchFamily="34" charset="0"/>
              </a:rPr>
              <a:t> </a:t>
            </a:r>
            <a:r>
              <a:rPr lang="ru-RU" sz="1200" b="1" dirty="0">
                <a:solidFill>
                  <a:srgbClr val="993300"/>
                </a:solidFill>
                <a:latin typeface="Arial" pitchFamily="34" charset="0"/>
                <a:cs typeface="Arial" pitchFamily="34" charset="0"/>
              </a:rPr>
              <a:t>1926 г.</a:t>
            </a:r>
          </a:p>
        </p:txBody>
      </p:sp>
      <p:sp>
        <p:nvSpPr>
          <p:cNvPr id="8200" name="Rectangle 2"/>
          <p:cNvSpPr>
            <a:spLocks noChangeArrowheads="1"/>
          </p:cNvSpPr>
          <p:nvPr/>
        </p:nvSpPr>
        <p:spPr bwMode="auto">
          <a:xfrm>
            <a:off x="2484438" y="1268413"/>
            <a:ext cx="6516718" cy="3493264"/>
          </a:xfrm>
          <a:prstGeom prst="rect">
            <a:avLst/>
          </a:prstGeom>
          <a:noFill/>
          <a:ln w="9525">
            <a:noFill/>
            <a:miter lim="800000"/>
            <a:headEnd/>
            <a:tailEnd/>
          </a:ln>
        </p:spPr>
        <p:txBody>
          <a:bodyPr wrap="square" anchor="ctr">
            <a:spAutoFit/>
          </a:bodyPr>
          <a:lstStyle/>
          <a:p>
            <a:pPr algn="just"/>
            <a:r>
              <a:rPr lang="ru-RU" sz="1300" b="1" dirty="0" smtClean="0">
                <a:solidFill>
                  <a:srgbClr val="993300"/>
                </a:solidFill>
              </a:rPr>
              <a:t>   Советский композитор, дирижёр и пианист. Народный артист РСФСР. Лауреат Ленинской и шести Сталинских премий. Мальчик начал заниматься музыкой с 5 лет и уже тогда проявлял интерес к сочинительству. Мать записывала сочиненные им пьесы: рондо, вальсы, песенки, «Индийский галоп». В возрасте 9-10 лет мальчик-композитор написал 2 оперы: «Великан» и «На пустынных островах». Сергей Прокофьев вошел в историю музыки как новатор, начавший вслед за Стравинским отход от ладовых гармоний романтизма XIX века. В результате чего композитор добился новых сверхмощных звучаний, основанных на диссонирующих медных духовых и сложных полифонических узорах струнной группы.</a:t>
            </a:r>
          </a:p>
          <a:p>
            <a:pPr algn="just"/>
            <a:r>
              <a:rPr lang="ru-RU" sz="1300" b="1" dirty="0" smtClean="0">
                <a:solidFill>
                  <a:srgbClr val="993300"/>
                </a:solidFill>
              </a:rPr>
              <a:t>   В </a:t>
            </a:r>
            <a:r>
              <a:rPr lang="ru-RU" sz="1300" b="1" dirty="0">
                <a:solidFill>
                  <a:srgbClr val="993300"/>
                </a:solidFill>
              </a:rPr>
              <a:t>мае 1918 года Прокофьев выезжает на заграничные гастроли, которые затянулись на восемнадцать лет.</a:t>
            </a:r>
            <a:endParaRPr lang="ru-RU" sz="1300" dirty="0">
              <a:solidFill>
                <a:srgbClr val="993300"/>
              </a:solidFill>
            </a:endParaRPr>
          </a:p>
          <a:p>
            <a:pPr algn="just"/>
            <a:r>
              <a:rPr lang="ru-RU" sz="1300" b="1" dirty="0" smtClean="0">
                <a:solidFill>
                  <a:srgbClr val="993300"/>
                </a:solidFill>
              </a:rPr>
              <a:t>   С </a:t>
            </a:r>
            <a:r>
              <a:rPr lang="ru-RU" sz="1300" b="1" dirty="0">
                <a:solidFill>
                  <a:srgbClr val="993300"/>
                </a:solidFill>
              </a:rPr>
              <a:t>начала 30-х годов музыкальный стиль Прокофьева становится более умеренным, сочетая в себе модернизм, импрессионизм и поздний романтизм. Композитор уменьшил долю резких и мрачных звучаний в своих сочинениях. Музыка стала более светлой и мелодичной, сочетая в себе как новаторские, так и традиционные приемы композиции. </a:t>
            </a:r>
          </a:p>
        </p:txBody>
      </p:sp>
      <p:sp>
        <p:nvSpPr>
          <p:cNvPr id="8201" name="Rectangle 7"/>
          <p:cNvSpPr>
            <a:spLocks noChangeArrowheads="1"/>
          </p:cNvSpPr>
          <p:nvPr/>
        </p:nvSpPr>
        <p:spPr bwMode="auto">
          <a:xfrm>
            <a:off x="4429124" y="4643446"/>
            <a:ext cx="4429111" cy="1892826"/>
          </a:xfrm>
          <a:prstGeom prst="rect">
            <a:avLst/>
          </a:prstGeom>
          <a:noFill/>
          <a:ln w="9525">
            <a:noFill/>
            <a:miter lim="800000"/>
            <a:headEnd/>
            <a:tailEnd/>
          </a:ln>
        </p:spPr>
        <p:txBody>
          <a:bodyPr wrap="square" anchor="ctr">
            <a:spAutoFit/>
          </a:bodyPr>
          <a:lstStyle/>
          <a:p>
            <a:pPr algn="just"/>
            <a:r>
              <a:rPr lang="ru-RU" sz="1300" b="1" dirty="0" smtClean="0">
                <a:solidFill>
                  <a:srgbClr val="993300"/>
                </a:solidFill>
              </a:rPr>
              <a:t>   Прокофьев </a:t>
            </a:r>
            <a:r>
              <a:rPr lang="ru-RU" sz="1300" b="1" dirty="0">
                <a:solidFill>
                  <a:srgbClr val="993300"/>
                </a:solidFill>
              </a:rPr>
              <a:t>написал и симфонические сюиты </a:t>
            </a:r>
            <a:r>
              <a:rPr lang="ru-RU" sz="1300" b="1" dirty="0" smtClean="0">
                <a:solidFill>
                  <a:srgbClr val="993300"/>
                </a:solidFill>
              </a:rPr>
              <a:t>- </a:t>
            </a:r>
            <a:r>
              <a:rPr lang="ru-RU" sz="1300" b="1" dirty="0">
                <a:solidFill>
                  <a:srgbClr val="993300"/>
                </a:solidFill>
              </a:rPr>
              <a:t>музыку к фильмам «Александр Невский»(1938) и «Иван Грозный» (В двух сериях </a:t>
            </a:r>
            <a:r>
              <a:rPr lang="ru-RU" sz="1300" b="1" dirty="0" smtClean="0">
                <a:solidFill>
                  <a:srgbClr val="993300"/>
                </a:solidFill>
              </a:rPr>
              <a:t>1944-1945</a:t>
            </a:r>
            <a:r>
              <a:rPr lang="ru-RU" sz="1300" b="1" dirty="0">
                <a:solidFill>
                  <a:srgbClr val="993300"/>
                </a:solidFill>
              </a:rPr>
              <a:t>). Они выполнены в стилистике позднего романтизма, немного отличаясь от собственного стиля Прокофьева. Это свидетельствует о его исключительно высоком композиционном мастерстве и умении писать в разных академических стилях.</a:t>
            </a:r>
            <a:r>
              <a:rPr lang="ru-RU" sz="1300" dirty="0">
                <a:solidFill>
                  <a:srgbClr val="993300"/>
                </a:solidFill>
              </a:rPr>
              <a:t> </a:t>
            </a:r>
          </a:p>
        </p:txBody>
      </p:sp>
      <p:pic>
        <p:nvPicPr>
          <p:cNvPr id="11" name="Picture 2"/>
          <p:cNvPicPr>
            <a:picLocks noChangeAspect="1" noChangeArrowheads="1"/>
          </p:cNvPicPr>
          <p:nvPr/>
        </p:nvPicPr>
        <p:blipFill>
          <a:blip r:embed="rId2"/>
          <a:srcRect/>
          <a:stretch>
            <a:fillRect/>
          </a:stretch>
        </p:blipFill>
        <p:spPr bwMode="auto">
          <a:xfrm>
            <a:off x="571472" y="3214686"/>
            <a:ext cx="1431431" cy="1785950"/>
          </a:xfrm>
          <a:prstGeom prst="rect">
            <a:avLst/>
          </a:prstGeom>
          <a:noFill/>
          <a:ln w="50800">
            <a:solidFill>
              <a:schemeClr val="bg1"/>
            </a:solidFill>
            <a:miter lim="800000"/>
            <a:headEnd/>
            <a:tailEnd/>
          </a:ln>
          <a:effectLst/>
        </p:spPr>
      </p:pic>
      <p:pic>
        <p:nvPicPr>
          <p:cNvPr id="12" name="Picture 5" descr="Петр Петрович Кончаловский - Портрет композитора Сергея Сергеевича Прокофьева"/>
          <p:cNvPicPr>
            <a:picLocks noChangeAspect="1" noChangeArrowheads="1"/>
          </p:cNvPicPr>
          <p:nvPr/>
        </p:nvPicPr>
        <p:blipFill>
          <a:blip r:embed="rId3" cstate="print"/>
          <a:srcRect/>
          <a:stretch>
            <a:fillRect/>
          </a:stretch>
        </p:blipFill>
        <p:spPr bwMode="auto">
          <a:xfrm>
            <a:off x="500034" y="571480"/>
            <a:ext cx="1500198" cy="1987138"/>
          </a:xfrm>
          <a:prstGeom prst="rect">
            <a:avLst/>
          </a:prstGeom>
          <a:noFill/>
          <a:ln w="50800">
            <a:solidFill>
              <a:schemeClr val="bg1"/>
            </a:solidFill>
            <a:miter lim="800000"/>
            <a:headEnd/>
            <a:tailEnd/>
          </a:ln>
        </p:spPr>
      </p:pic>
      <p:sp>
        <p:nvSpPr>
          <p:cNvPr id="10" name="Прямоугольник 9"/>
          <p:cNvSpPr/>
          <p:nvPr/>
        </p:nvSpPr>
        <p:spPr>
          <a:xfrm>
            <a:off x="0" y="5572140"/>
            <a:ext cx="4357686" cy="1169551"/>
          </a:xfrm>
          <a:prstGeom prst="rect">
            <a:avLst/>
          </a:prstGeom>
        </p:spPr>
        <p:txBody>
          <a:bodyPr wrap="square">
            <a:spAutoFit/>
          </a:bodyPr>
          <a:lstStyle/>
          <a:p>
            <a:pPr algn="just"/>
            <a:r>
              <a:rPr lang="ru-RU" sz="1000" b="1" i="1" dirty="0" smtClean="0"/>
              <a:t>  Кардинальным достоинством, (или, если хотите, недостатком) моей жизни всегда были поиски оригинального, своего музыкального языка. Я ненавижу подражание, я ненавижу избитые приемы... Можно быть как угодно долго за границей, но надо непременно время от времени возвращаться на Родину за настоящим русским духом.</a:t>
            </a:r>
          </a:p>
          <a:p>
            <a:pPr algn="r"/>
            <a:r>
              <a:rPr lang="ru-RU" sz="1000" b="1" i="1" dirty="0" smtClean="0"/>
              <a:t>С. Прокофьев</a:t>
            </a:r>
            <a:endParaRPr lang="ru-RU" sz="1000" b="1" i="1" dirty="0"/>
          </a:p>
        </p:txBody>
      </p:sp>
      <p:sp>
        <p:nvSpPr>
          <p:cNvPr id="13" name="Прямоугольник 12"/>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0" name="Picture 2" descr="http://im7-tub-ru.yandex.net/i?id=19640679-12-72&amp;n=21">
            <a:hlinkClick r:id="rId4"/>
          </p:cNvPr>
          <p:cNvPicPr>
            <a:picLocks noChangeAspect="1" noChangeArrowheads="1"/>
          </p:cNvPicPr>
          <p:nvPr/>
        </p:nvPicPr>
        <p:blipFill>
          <a:blip r:embed="rId5"/>
          <a:srcRect l="37500"/>
          <a:stretch>
            <a:fillRect/>
          </a:stretch>
        </p:blipFill>
        <p:spPr bwMode="auto">
          <a:xfrm>
            <a:off x="8286776" y="214290"/>
            <a:ext cx="714381" cy="852991"/>
          </a:xfrm>
          <a:prstGeom prst="rect">
            <a:avLst/>
          </a:prstGeom>
          <a:noFill/>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1000"/>
                                  </p:stCondLst>
                                  <p:childTnLst>
                                    <p:set>
                                      <p:cBhvr>
                                        <p:cTn id="6" dur="1" fill="hold">
                                          <p:stCondLst>
                                            <p:cond delay="0"/>
                                          </p:stCondLst>
                                        </p:cTn>
                                        <p:tgtEl>
                                          <p:spTgt spid="8201"/>
                                        </p:tgtEl>
                                        <p:attrNameLst>
                                          <p:attrName>style.visibility</p:attrName>
                                        </p:attrNameLst>
                                      </p:cBhvr>
                                      <p:to>
                                        <p:strVal val="visible"/>
                                      </p:to>
                                    </p:set>
                                    <p:anim calcmode="lin" valueType="num">
                                      <p:cBhvr>
                                        <p:cTn id="7" dur="3000" fill="hold"/>
                                        <p:tgtEl>
                                          <p:spTgt spid="8201"/>
                                        </p:tgtEl>
                                        <p:attrNameLst>
                                          <p:attrName>ppt_w</p:attrName>
                                        </p:attrNameLst>
                                      </p:cBhvr>
                                      <p:tavLst>
                                        <p:tav tm="0">
                                          <p:val>
                                            <p:fltVal val="0"/>
                                          </p:val>
                                        </p:tav>
                                        <p:tav tm="100000">
                                          <p:val>
                                            <p:strVal val="#ppt_w"/>
                                          </p:val>
                                        </p:tav>
                                      </p:tavLst>
                                    </p:anim>
                                    <p:anim calcmode="lin" valueType="num">
                                      <p:cBhvr>
                                        <p:cTn id="8" dur="3000" fill="hold"/>
                                        <p:tgtEl>
                                          <p:spTgt spid="8201"/>
                                        </p:tgtEl>
                                        <p:attrNameLst>
                                          <p:attrName>ppt_h</p:attrName>
                                        </p:attrNameLst>
                                      </p:cBhvr>
                                      <p:tavLst>
                                        <p:tav tm="0">
                                          <p:val>
                                            <p:fltVal val="0"/>
                                          </p:val>
                                        </p:tav>
                                        <p:tav tm="100000">
                                          <p:val>
                                            <p:strVal val="#ppt_h"/>
                                          </p:val>
                                        </p:tav>
                                      </p:tavLst>
                                    </p:anim>
                                    <p:animEffect transition="in" filter="fade">
                                      <p:cBhvr>
                                        <p:cTn id="9" dur="3000"/>
                                        <p:tgtEl>
                                          <p:spTgt spid="8201"/>
                                        </p:tgtEl>
                                      </p:cBhvr>
                                    </p:animEffect>
                                  </p:childTnLst>
                                </p:cTn>
                              </p:par>
                            </p:childTnLst>
                          </p:cTn>
                        </p:par>
                        <p:par>
                          <p:cTn id="10" fill="hold">
                            <p:stCondLst>
                              <p:cond delay="14000"/>
                            </p:stCondLst>
                            <p:childTnLst>
                              <p:par>
                                <p:cTn id="11" presetID="22" presetClass="entr" presetSubtype="4" fill="hold" grpId="0" nodeType="afterEffect" nodePh="1">
                                  <p:stCondLst>
                                    <p:cond delay="2000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0244" name="Прямоугольник 3"/>
          <p:cNvSpPr>
            <a:spLocks noChangeArrowheads="1"/>
          </p:cNvSpPr>
          <p:nvPr/>
        </p:nvSpPr>
        <p:spPr bwMode="auto">
          <a:xfrm>
            <a:off x="3132138" y="642938"/>
            <a:ext cx="5151437" cy="523875"/>
          </a:xfrm>
          <a:prstGeom prst="rect">
            <a:avLst/>
          </a:prstGeom>
          <a:noFill/>
          <a:ln w="9525">
            <a:noFill/>
            <a:miter lim="800000"/>
            <a:headEnd/>
            <a:tailEnd/>
          </a:ln>
        </p:spPr>
        <p:txBody>
          <a:bodyPr wrap="none">
            <a:spAutoFit/>
          </a:bodyPr>
          <a:lstStyle/>
          <a:p>
            <a:r>
              <a:rPr lang="ru-RU" sz="2800" b="1" dirty="0">
                <a:solidFill>
                  <a:srgbClr val="993300"/>
                </a:solidFill>
              </a:rPr>
              <a:t>Михаил Алексеевич Кузмин</a:t>
            </a:r>
            <a:endParaRPr lang="ru-RU" sz="2800" dirty="0">
              <a:solidFill>
                <a:srgbClr val="993300"/>
              </a:solidFill>
            </a:endParaRPr>
          </a:p>
        </p:txBody>
      </p:sp>
      <p:sp>
        <p:nvSpPr>
          <p:cNvPr id="10245" name="Text Box 6"/>
          <p:cNvSpPr txBox="1">
            <a:spLocks noChangeArrowheads="1"/>
          </p:cNvSpPr>
          <p:nvPr/>
        </p:nvSpPr>
        <p:spPr bwMode="auto">
          <a:xfrm>
            <a:off x="285720" y="4286256"/>
            <a:ext cx="2286016" cy="954107"/>
          </a:xfrm>
          <a:prstGeom prst="rect">
            <a:avLst/>
          </a:prstGeom>
          <a:noFill/>
          <a:ln w="9525">
            <a:noFill/>
            <a:miter lim="800000"/>
            <a:headEnd/>
            <a:tailEnd/>
          </a:ln>
        </p:spPr>
        <p:txBody>
          <a:bodyPr wrap="square">
            <a:spAutoFit/>
          </a:bodyPr>
          <a:lstStyle/>
          <a:p>
            <a:pPr algn="ctr">
              <a:spcBef>
                <a:spcPct val="50000"/>
              </a:spcBef>
            </a:pPr>
            <a:r>
              <a:rPr lang="ru-RU" sz="1400" b="1" dirty="0">
                <a:solidFill>
                  <a:srgbClr val="993300"/>
                </a:solidFill>
                <a:latin typeface="Arial" pitchFamily="34" charset="0"/>
                <a:cs typeface="Arial" pitchFamily="34" charset="0"/>
              </a:rPr>
              <a:t>Александр Головин.          Портрет поэта и </a:t>
            </a:r>
            <a:r>
              <a:rPr lang="ru-RU" sz="1400" b="1" dirty="0" smtClean="0">
                <a:solidFill>
                  <a:srgbClr val="993300"/>
                </a:solidFill>
                <a:latin typeface="Arial" pitchFamily="34" charset="0"/>
                <a:cs typeface="Arial" pitchFamily="34" charset="0"/>
              </a:rPr>
              <a:t>композитора                 </a:t>
            </a:r>
            <a:r>
              <a:rPr lang="ru-RU" sz="1400" b="1" dirty="0">
                <a:solidFill>
                  <a:srgbClr val="993300"/>
                </a:solidFill>
                <a:latin typeface="Arial" pitchFamily="34" charset="0"/>
                <a:cs typeface="Arial" pitchFamily="34" charset="0"/>
              </a:rPr>
              <a:t>М. А. Кузмина. 1910 г.</a:t>
            </a:r>
          </a:p>
        </p:txBody>
      </p:sp>
      <p:sp>
        <p:nvSpPr>
          <p:cNvPr id="10246" name="Rectangle 2"/>
          <p:cNvSpPr>
            <a:spLocks noChangeArrowheads="1"/>
          </p:cNvSpPr>
          <p:nvPr/>
        </p:nvSpPr>
        <p:spPr bwMode="auto">
          <a:xfrm>
            <a:off x="2719388" y="1400175"/>
            <a:ext cx="6245225" cy="3323987"/>
          </a:xfrm>
          <a:prstGeom prst="rect">
            <a:avLst/>
          </a:prstGeom>
          <a:noFill/>
          <a:ln w="9525">
            <a:noFill/>
            <a:miter lim="800000"/>
            <a:headEnd/>
            <a:tailEnd/>
          </a:ln>
        </p:spPr>
        <p:txBody>
          <a:bodyPr anchor="ctr">
            <a:spAutoFit/>
          </a:bodyPr>
          <a:lstStyle/>
          <a:p>
            <a:pPr algn="just"/>
            <a:r>
              <a:rPr lang="ru-RU" sz="1400" b="1" dirty="0" smtClean="0">
                <a:solidFill>
                  <a:srgbClr val="993300"/>
                </a:solidFill>
              </a:rPr>
              <a:t>   Русский</a:t>
            </a:r>
            <a:r>
              <a:rPr lang="ru-RU" sz="1400" b="1" dirty="0">
                <a:solidFill>
                  <a:srgbClr val="993300"/>
                </a:solidFill>
              </a:rPr>
              <a:t> поэт Серебряного века, переводчик, прозаик, композитор.</a:t>
            </a:r>
            <a:r>
              <a:rPr lang="ru-RU" sz="1400" dirty="0">
                <a:solidFill>
                  <a:srgbClr val="993300"/>
                </a:solidFill>
              </a:rPr>
              <a:t> </a:t>
            </a:r>
            <a:r>
              <a:rPr lang="ru-RU" sz="1400" b="1" dirty="0">
                <a:solidFill>
                  <a:srgbClr val="993300"/>
                </a:solidFill>
              </a:rPr>
              <a:t>Семья Кузмина переехала в Петербург в 1884 году, где Михаил окончил 8-ю Санкт-Петербургскую гимназию, после чего несколько лет проучился в консерватории у Н. А. Римского-Корсакова и А. К. </a:t>
            </a:r>
            <a:r>
              <a:rPr lang="ru-RU" sz="1400" b="1" dirty="0" err="1">
                <a:solidFill>
                  <a:srgbClr val="993300"/>
                </a:solidFill>
              </a:rPr>
              <a:t>Лядова</a:t>
            </a:r>
            <a:r>
              <a:rPr lang="ru-RU" sz="1400" b="1" dirty="0">
                <a:solidFill>
                  <a:srgbClr val="993300"/>
                </a:solidFill>
              </a:rPr>
              <a:t>. Впоследствии М. Кузмин выступал как автор и исполнитель музыкальных произведений на свои тексты. Определённая известность пришла к М. Кузмину после его музыкальных выступлений на </a:t>
            </a:r>
            <a:r>
              <a:rPr lang="en-US" sz="1400" b="1" dirty="0">
                <a:solidFill>
                  <a:srgbClr val="993300"/>
                </a:solidFill>
              </a:rPr>
              <a:t>“</a:t>
            </a:r>
            <a:r>
              <a:rPr lang="ru-RU" sz="1400" b="1" dirty="0">
                <a:solidFill>
                  <a:srgbClr val="993300"/>
                </a:solidFill>
              </a:rPr>
              <a:t>Вечерах современной музыки</a:t>
            </a:r>
            <a:r>
              <a:rPr lang="en-US" sz="1400" b="1" dirty="0">
                <a:solidFill>
                  <a:srgbClr val="993300"/>
                </a:solidFill>
              </a:rPr>
              <a:t>”</a:t>
            </a:r>
            <a:r>
              <a:rPr lang="ru-RU" sz="1400" b="1" dirty="0">
                <a:solidFill>
                  <a:srgbClr val="993300"/>
                </a:solidFill>
              </a:rPr>
              <a:t> </a:t>
            </a:r>
            <a:r>
              <a:rPr lang="ru-RU" sz="1400" b="1" dirty="0" smtClean="0">
                <a:solidFill>
                  <a:srgbClr val="993300"/>
                </a:solidFill>
              </a:rPr>
              <a:t>- </a:t>
            </a:r>
            <a:r>
              <a:rPr lang="ru-RU" sz="1400" b="1" dirty="0">
                <a:solidFill>
                  <a:srgbClr val="993300"/>
                </a:solidFill>
              </a:rPr>
              <a:t>музыкального отделения журнала </a:t>
            </a:r>
            <a:r>
              <a:rPr lang="en-US" sz="1400" b="1" dirty="0">
                <a:solidFill>
                  <a:srgbClr val="993300"/>
                </a:solidFill>
              </a:rPr>
              <a:t>“</a:t>
            </a:r>
            <a:r>
              <a:rPr lang="ru-RU" sz="1400" b="1" dirty="0">
                <a:solidFill>
                  <a:srgbClr val="993300"/>
                </a:solidFill>
              </a:rPr>
              <a:t>Мир искусства</a:t>
            </a:r>
            <a:r>
              <a:rPr lang="en-US" sz="1400" b="1" dirty="0">
                <a:solidFill>
                  <a:srgbClr val="993300"/>
                </a:solidFill>
              </a:rPr>
              <a:t>”. </a:t>
            </a:r>
            <a:r>
              <a:rPr lang="ru-RU" sz="1400" b="1" dirty="0">
                <a:solidFill>
                  <a:srgbClr val="993300"/>
                </a:solidFill>
              </a:rPr>
              <a:t>Большое влияние на Кузмина оказала юношеская дружба и переписка с Г. В. Чичериным и путешествия по Египту и Италии, а затем по русскому Северу</a:t>
            </a:r>
            <a:r>
              <a:rPr lang="en-US" sz="1400" dirty="0">
                <a:solidFill>
                  <a:srgbClr val="993300"/>
                </a:solidFill>
              </a:rPr>
              <a:t>. </a:t>
            </a:r>
            <a:r>
              <a:rPr lang="ru-RU" sz="1400" b="1" dirty="0">
                <a:solidFill>
                  <a:srgbClr val="993300"/>
                </a:solidFill>
              </a:rPr>
              <a:t>По некоторым данным, в 1905 году Кузмин вступил в Союз русского народа, во всяком случае, его устойчивый интерес к националистическому движению хорошо засвидетельствован современниками</a:t>
            </a:r>
            <a:r>
              <a:rPr lang="en-US" sz="1400" b="1" dirty="0">
                <a:solidFill>
                  <a:srgbClr val="993300"/>
                </a:solidFill>
              </a:rPr>
              <a:t>. </a:t>
            </a:r>
            <a:endParaRPr lang="ru-RU" sz="1400" dirty="0">
              <a:solidFill>
                <a:srgbClr val="993300"/>
              </a:solidFill>
            </a:endParaRPr>
          </a:p>
        </p:txBody>
      </p:sp>
      <p:sp>
        <p:nvSpPr>
          <p:cNvPr id="10247" name="Rectangle 7"/>
          <p:cNvSpPr>
            <a:spLocks noChangeArrowheads="1"/>
          </p:cNvSpPr>
          <p:nvPr/>
        </p:nvSpPr>
        <p:spPr bwMode="auto">
          <a:xfrm>
            <a:off x="2700338" y="4797425"/>
            <a:ext cx="6229380" cy="1600438"/>
          </a:xfrm>
          <a:prstGeom prst="rect">
            <a:avLst/>
          </a:prstGeom>
          <a:noFill/>
          <a:ln w="9525">
            <a:noFill/>
            <a:miter lim="800000"/>
            <a:headEnd/>
            <a:tailEnd/>
          </a:ln>
        </p:spPr>
        <p:txBody>
          <a:bodyPr wrap="square" anchor="ctr">
            <a:spAutoFit/>
          </a:bodyPr>
          <a:lstStyle/>
          <a:p>
            <a:pPr algn="just"/>
            <a:r>
              <a:rPr lang="ru-RU" sz="1400" b="1" dirty="0" smtClean="0"/>
              <a:t>   В </a:t>
            </a:r>
            <a:r>
              <a:rPr lang="ru-RU" sz="1400" b="1" dirty="0"/>
              <a:t>20-30-е гг. Михаил Алексеевич вынужденно перестал печатать свои стихи и прозу, временами он принимал участие в театральных постановках в качестве музыкального руководителя, писал театральные рецензии. По приглашению Максима Горького Кузмин участвовал в составлении планов французской секции издательства «Всемирная литература», переводил прозу Анатоля Франса и редактировал собрание его сочинений. </a:t>
            </a:r>
          </a:p>
        </p:txBody>
      </p:sp>
      <p:pic>
        <p:nvPicPr>
          <p:cNvPr id="8" name="Picture 2"/>
          <p:cNvPicPr>
            <a:picLocks noChangeAspect="1" noChangeArrowheads="1"/>
          </p:cNvPicPr>
          <p:nvPr/>
        </p:nvPicPr>
        <p:blipFill>
          <a:blip r:embed="rId2"/>
          <a:srcRect/>
          <a:stretch>
            <a:fillRect/>
          </a:stretch>
        </p:blipFill>
        <p:spPr bwMode="auto">
          <a:xfrm>
            <a:off x="214281" y="714356"/>
            <a:ext cx="2343693" cy="3571900"/>
          </a:xfrm>
          <a:prstGeom prst="rect">
            <a:avLst/>
          </a:prstGeom>
          <a:noFill/>
          <a:ln w="50800">
            <a:solidFill>
              <a:schemeClr val="bg1"/>
            </a:solidFill>
            <a:miter lim="800000"/>
            <a:headEnd/>
            <a:tailEnd/>
          </a:ln>
          <a:effectLst/>
        </p:spPr>
      </p:pic>
      <p:sp>
        <p:nvSpPr>
          <p:cNvPr id="9" name="Прямоугольник 8"/>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66" name="Picture 2" descr="http://im3-tub-ru.yandex.net/i?id=206380699-37-72&amp;n=21"/>
          <p:cNvPicPr>
            <a:picLocks noChangeAspect="1" noChangeArrowheads="1"/>
          </p:cNvPicPr>
          <p:nvPr/>
        </p:nvPicPr>
        <p:blipFill>
          <a:blip r:embed="rId3"/>
          <a:srcRect/>
          <a:stretch>
            <a:fillRect/>
          </a:stretch>
        </p:blipFill>
        <p:spPr bwMode="auto">
          <a:xfrm>
            <a:off x="8286776" y="142852"/>
            <a:ext cx="642942" cy="861083"/>
          </a:xfrm>
          <a:prstGeom prst="rect">
            <a:avLst/>
          </a:prstGeom>
          <a:noFill/>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8500"/>
                                  </p:stCondLst>
                                  <p:childTnLst>
                                    <p:set>
                                      <p:cBhvr>
                                        <p:cTn id="6" dur="1" fill="hold">
                                          <p:stCondLst>
                                            <p:cond delay="0"/>
                                          </p:stCondLst>
                                        </p:cTn>
                                        <p:tgtEl>
                                          <p:spTgt spid="10247"/>
                                        </p:tgtEl>
                                        <p:attrNameLst>
                                          <p:attrName>style.visibility</p:attrName>
                                        </p:attrNameLst>
                                      </p:cBhvr>
                                      <p:to>
                                        <p:strVal val="visible"/>
                                      </p:to>
                                    </p:set>
                                    <p:animEffect transition="in" filter="wipe(up)">
                                      <p:cBhvr>
                                        <p:cTn id="7" dur="3000"/>
                                        <p:tgtEl>
                                          <p:spTgt spid="10247"/>
                                        </p:tgtEl>
                                      </p:cBhvr>
                                    </p:animEffect>
                                  </p:childTnLst>
                                </p:cTn>
                              </p:par>
                            </p:childTnLst>
                          </p:cTn>
                        </p:par>
                        <p:par>
                          <p:cTn id="8" fill="hold">
                            <p:stCondLst>
                              <p:cond delay="11500"/>
                            </p:stCondLst>
                            <p:childTnLst>
                              <p:par>
                                <p:cTn id="9" presetID="22" presetClass="entr" presetSubtype="4" fill="hold" grpId="0" nodeType="afterEffect" nodePh="1">
                                  <p:stCondLst>
                                    <p:cond delay="1500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2857500" y="541338"/>
            <a:ext cx="6143625" cy="2562179"/>
          </a:xfrm>
          <a:prstGeom prst="rect">
            <a:avLst/>
          </a:prstGeom>
          <a:noFill/>
          <a:ln w="9525">
            <a:noFill/>
            <a:miter lim="800000"/>
            <a:headEnd/>
            <a:tailEnd/>
          </a:ln>
        </p:spPr>
        <p:txBody>
          <a:bodyPr tIns="152352" bIns="38088" anchor="ctr">
            <a:spAutoFit/>
          </a:bodyPr>
          <a:lstStyle/>
          <a:p>
            <a:pPr algn="just"/>
            <a:r>
              <a:rPr lang="ru-RU" sz="1400" b="1" dirty="0" smtClean="0"/>
              <a:t>   Этот </a:t>
            </a:r>
            <a:r>
              <a:rPr lang="ru-RU" sz="1400" b="1" dirty="0"/>
              <a:t>холст Ивана Крамского чрезвычайно напоминает гризайль. До того собранна гамма теплых </a:t>
            </a:r>
            <a:r>
              <a:rPr lang="ru-RU" sz="1400" b="1" dirty="0" smtClean="0"/>
              <a:t>золотисто - коричневых </a:t>
            </a:r>
            <a:r>
              <a:rPr lang="ru-RU" sz="1400" b="1" dirty="0"/>
              <a:t>тонов. Но зато как просторно мысли, духовности, царящей в портрете. Внимательный, задумчивый, с тонким, чуть иконописным лицом, глядит на нас выдающийся собиратель... Высокий лоб, осененный постоянной, не покидающей думой. Необычайно живые, добрые карие глаза. В них смысл картины. Взор Третьякова словно проникает в душу. Ничто не отвлекает от этого взгляда. Никакой манерности, цветистости. Только свет деликатно очерчивает благородные черты создателя знаменитой галереи - одного из крупнейших и интереснейших собраний планеты. </a:t>
            </a:r>
            <a:endParaRPr lang="en-US" sz="1400" b="1" dirty="0">
              <a:latin typeface="Times New Roman" pitchFamily="18" charset="0"/>
              <a:cs typeface="Times New Roman" pitchFamily="18" charset="0"/>
            </a:endParaRPr>
          </a:p>
        </p:txBody>
      </p:sp>
      <p:sp>
        <p:nvSpPr>
          <p:cNvPr id="5123" name="Rectangle 7"/>
          <p:cNvSpPr>
            <a:spLocks noChangeArrowheads="1"/>
          </p:cNvSpPr>
          <p:nvPr/>
        </p:nvSpPr>
        <p:spPr bwMode="auto">
          <a:xfrm>
            <a:off x="0" y="3500438"/>
            <a:ext cx="2714625" cy="707886"/>
          </a:xfrm>
          <a:prstGeom prst="rect">
            <a:avLst/>
          </a:prstGeom>
          <a:noFill/>
          <a:ln w="9525">
            <a:noFill/>
            <a:miter lim="800000"/>
            <a:headEnd/>
            <a:tailEnd/>
          </a:ln>
        </p:spPr>
        <p:txBody>
          <a:bodyPr anchor="ctr">
            <a:spAutoFit/>
          </a:bodyPr>
          <a:lstStyle/>
          <a:p>
            <a:pPr algn="ctr"/>
            <a:r>
              <a:rPr lang="ru-RU" sz="1200" b="1" dirty="0">
                <a:cs typeface="Times New Roman" pitchFamily="18" charset="0"/>
              </a:rPr>
              <a:t>          „Портрет П. М. Третьякова,</a:t>
            </a:r>
          </a:p>
          <a:p>
            <a:pPr algn="ctr"/>
            <a:r>
              <a:rPr lang="ru-RU" sz="1400" b="1" dirty="0" smtClean="0">
                <a:latin typeface="Arial" pitchFamily="34" charset="0"/>
                <a:cs typeface="Arial" pitchFamily="34" charset="0"/>
              </a:rPr>
              <a:t>Портрет П.М. Третьякова</a:t>
            </a:r>
            <a:endParaRPr lang="ru-RU" sz="1400" dirty="0" smtClean="0">
              <a:latin typeface="Arial" pitchFamily="34" charset="0"/>
              <a:cs typeface="Arial" pitchFamily="34" charset="0"/>
            </a:endParaRPr>
          </a:p>
          <a:p>
            <a:pPr algn="ctr"/>
            <a:r>
              <a:rPr lang="ru-RU" sz="1400" b="1" dirty="0" smtClean="0">
                <a:cs typeface="Times New Roman" pitchFamily="18" charset="0"/>
              </a:rPr>
              <a:t>1876 г. И.Н.Крамской.</a:t>
            </a:r>
            <a:endParaRPr lang="en-US" sz="1400" b="1" dirty="0">
              <a:cs typeface="Times New Roman" pitchFamily="18" charset="0"/>
            </a:endParaRPr>
          </a:p>
        </p:txBody>
      </p:sp>
      <p:sp>
        <p:nvSpPr>
          <p:cNvPr id="6149" name="Прямоугольник 10"/>
          <p:cNvSpPr>
            <a:spLocks noChangeArrowheads="1"/>
          </p:cNvSpPr>
          <p:nvPr/>
        </p:nvSpPr>
        <p:spPr bwMode="auto">
          <a:xfrm>
            <a:off x="6500826" y="6215082"/>
            <a:ext cx="2643174" cy="461665"/>
          </a:xfrm>
          <a:prstGeom prst="rect">
            <a:avLst/>
          </a:prstGeom>
          <a:noFill/>
          <a:ln w="9525">
            <a:noFill/>
            <a:miter lim="800000"/>
            <a:headEnd/>
            <a:tailEnd/>
          </a:ln>
        </p:spPr>
        <p:txBody>
          <a:bodyPr wrap="square">
            <a:spAutoFit/>
          </a:bodyPr>
          <a:lstStyle/>
          <a:p>
            <a:pPr algn="ctr"/>
            <a:r>
              <a:rPr lang="ru-RU" sz="1200" b="1" dirty="0">
                <a:latin typeface="Arial" pitchFamily="34" charset="0"/>
                <a:cs typeface="Arial" pitchFamily="34" charset="0"/>
              </a:rPr>
              <a:t>И.Е.Репин </a:t>
            </a:r>
          </a:p>
          <a:p>
            <a:pPr algn="ctr"/>
            <a:r>
              <a:rPr lang="ru-RU" sz="1200" b="1" dirty="0">
                <a:latin typeface="Arial" pitchFamily="34" charset="0"/>
                <a:cs typeface="Arial" pitchFamily="34" charset="0"/>
              </a:rPr>
              <a:t>Портрет </a:t>
            </a:r>
            <a:r>
              <a:rPr lang="ru-RU" sz="1200" b="1" dirty="0" smtClean="0">
                <a:latin typeface="Arial" pitchFamily="34" charset="0"/>
                <a:cs typeface="Arial" pitchFamily="34" charset="0"/>
              </a:rPr>
              <a:t>П.М. Третьякова. 1883 г.</a:t>
            </a:r>
            <a:endParaRPr lang="ru-RU" sz="1200" dirty="0">
              <a:latin typeface="Arial" pitchFamily="34" charset="0"/>
              <a:cs typeface="Arial" pitchFamily="34" charset="0"/>
            </a:endParaRPr>
          </a:p>
        </p:txBody>
      </p:sp>
      <p:sp>
        <p:nvSpPr>
          <p:cNvPr id="6150" name="Прямоугольник 12"/>
          <p:cNvSpPr>
            <a:spLocks noChangeArrowheads="1"/>
          </p:cNvSpPr>
          <p:nvPr/>
        </p:nvSpPr>
        <p:spPr bwMode="auto">
          <a:xfrm>
            <a:off x="71451" y="4214818"/>
            <a:ext cx="6357937" cy="2462212"/>
          </a:xfrm>
          <a:prstGeom prst="rect">
            <a:avLst/>
          </a:prstGeom>
          <a:noFill/>
          <a:ln w="9525">
            <a:noFill/>
            <a:miter lim="800000"/>
            <a:headEnd/>
            <a:tailEnd/>
          </a:ln>
        </p:spPr>
        <p:txBody>
          <a:bodyPr>
            <a:spAutoFit/>
          </a:bodyPr>
          <a:lstStyle/>
          <a:p>
            <a:pPr algn="just"/>
            <a:r>
              <a:rPr lang="ru-RU" sz="1400" b="1" dirty="0" smtClean="0">
                <a:solidFill>
                  <a:srgbClr val="993300"/>
                </a:solidFill>
              </a:rPr>
              <a:t>   Портрет </a:t>
            </a:r>
            <a:r>
              <a:rPr lang="ru-RU" sz="1400" b="1" dirty="0">
                <a:solidFill>
                  <a:srgbClr val="993300"/>
                </a:solidFill>
              </a:rPr>
              <a:t>не выделяется темпераментностью кисти и живостью колорита. Репин понимает, что сдержанность и скромность П. М. Третьякова мало гармонировала бы с более активной техникой и яркими красками. Художник нашел сдержанную, суховатую манеру письма. Третьяков показан на фоне своей любимой галереи. Он сидит, осторожно облокотившись на мягкую спинку стула. Павел Михайлович задумчив, спокоен, он глубоко ушел в себя. Еще молодое лицо с правильными, строгими чертами и рыжеватой бородой выражает собранность, организованность. Превосходно написана рука коллекционера – с красивыми длинными пальцами, лежащими на драпе купеческого сюртука.</a:t>
            </a:r>
            <a:endParaRPr lang="ru-RU" sz="1400" dirty="0">
              <a:solidFill>
                <a:srgbClr val="993300"/>
              </a:solidFill>
            </a:endParaRPr>
          </a:p>
        </p:txBody>
      </p:sp>
      <p:cxnSp>
        <p:nvCxnSpPr>
          <p:cNvPr id="15" name="Прямая соединительная линия 14"/>
          <p:cNvCxnSpPr/>
          <p:nvPr/>
        </p:nvCxnSpPr>
        <p:spPr>
          <a:xfrm>
            <a:off x="142844" y="4214818"/>
            <a:ext cx="6215063" cy="1587"/>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857500" y="642938"/>
            <a:ext cx="6143625" cy="1587"/>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128" name="Прямоугольник 18"/>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3" name="Прямоугольник 12"/>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6" name="Picture 2"/>
          <p:cNvPicPr>
            <a:picLocks noChangeAspect="1" noChangeArrowheads="1"/>
          </p:cNvPicPr>
          <p:nvPr/>
        </p:nvPicPr>
        <p:blipFill>
          <a:blip r:embed="rId2"/>
          <a:srcRect/>
          <a:stretch>
            <a:fillRect/>
          </a:stretch>
        </p:blipFill>
        <p:spPr bwMode="auto">
          <a:xfrm>
            <a:off x="6643702" y="3143248"/>
            <a:ext cx="2286016" cy="3094064"/>
          </a:xfrm>
          <a:prstGeom prst="rect">
            <a:avLst/>
          </a:prstGeom>
          <a:noFill/>
          <a:ln w="9525">
            <a:noFill/>
            <a:miter lim="800000"/>
            <a:headEnd/>
            <a:tailEnd/>
          </a:ln>
          <a:effectLst/>
        </p:spPr>
      </p:pic>
      <p:pic>
        <p:nvPicPr>
          <p:cNvPr id="2" name="Picture 2" descr="C:\Users\direktor\Pictures\ЦВЕТЫ\Рисунок1.jpg"/>
          <p:cNvPicPr>
            <a:picLocks noChangeAspect="1" noChangeArrowheads="1"/>
          </p:cNvPicPr>
          <p:nvPr/>
        </p:nvPicPr>
        <p:blipFill>
          <a:blip r:embed="rId3"/>
          <a:srcRect/>
          <a:stretch>
            <a:fillRect/>
          </a:stretch>
        </p:blipFill>
        <p:spPr bwMode="auto">
          <a:xfrm>
            <a:off x="142844" y="571480"/>
            <a:ext cx="2571768" cy="3153477"/>
          </a:xfrm>
          <a:prstGeom prst="rect">
            <a:avLst/>
          </a:prstGeom>
          <a:noFill/>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3000"/>
                                        <p:tgtEl>
                                          <p:spTgt spid="4098"/>
                                        </p:tgtEl>
                                      </p:cBhvr>
                                    </p:animEffect>
                                  </p:childTnLst>
                                </p:cTn>
                              </p:par>
                            </p:childTnLst>
                          </p:cTn>
                        </p:par>
                        <p:par>
                          <p:cTn id="8" fill="hold">
                            <p:stCondLst>
                              <p:cond delay="5000"/>
                            </p:stCondLst>
                            <p:childTnLst>
                              <p:par>
                                <p:cTn id="9" presetID="22" presetClass="entr" presetSubtype="4" fill="hold" grpId="0" nodeType="afterEffect">
                                  <p:stCondLst>
                                    <p:cond delay="5000"/>
                                  </p:stCondLst>
                                  <p:childTnLst>
                                    <p:set>
                                      <p:cBhvr>
                                        <p:cTn id="10" dur="1" fill="hold">
                                          <p:stCondLst>
                                            <p:cond delay="0"/>
                                          </p:stCondLst>
                                        </p:cTn>
                                        <p:tgtEl>
                                          <p:spTgt spid="6149"/>
                                        </p:tgtEl>
                                        <p:attrNameLst>
                                          <p:attrName>style.visibility</p:attrName>
                                        </p:attrNameLst>
                                      </p:cBhvr>
                                      <p:to>
                                        <p:strVal val="visible"/>
                                      </p:to>
                                    </p:set>
                                    <p:animEffect transition="in" filter="wipe(down)">
                                      <p:cBhvr>
                                        <p:cTn id="11" dur="1000"/>
                                        <p:tgtEl>
                                          <p:spTgt spid="6149"/>
                                        </p:tgtEl>
                                      </p:cBhvr>
                                    </p:animEffect>
                                  </p:childTnLst>
                                </p:cTn>
                              </p:par>
                            </p:childTnLst>
                          </p:cTn>
                        </p:par>
                        <p:par>
                          <p:cTn id="12" fill="hold">
                            <p:stCondLst>
                              <p:cond delay="11000"/>
                            </p:stCondLst>
                            <p:childTnLst>
                              <p:par>
                                <p:cTn id="13" presetID="22" presetClass="entr" presetSubtype="1" fill="hold" grpId="0" nodeType="afterEffect">
                                  <p:stCondLst>
                                    <p:cond delay="2000"/>
                                  </p:stCondLst>
                                  <p:childTnLst>
                                    <p:set>
                                      <p:cBhvr>
                                        <p:cTn id="14" dur="1" fill="hold">
                                          <p:stCondLst>
                                            <p:cond delay="0"/>
                                          </p:stCondLst>
                                        </p:cTn>
                                        <p:tgtEl>
                                          <p:spTgt spid="6150"/>
                                        </p:tgtEl>
                                        <p:attrNameLst>
                                          <p:attrName>style.visibility</p:attrName>
                                        </p:attrNameLst>
                                      </p:cBhvr>
                                      <p:to>
                                        <p:strVal val="visible"/>
                                      </p:to>
                                    </p:set>
                                    <p:animEffect transition="in" filter="wipe(up)">
                                      <p:cBhvr>
                                        <p:cTn id="15" dur="2000"/>
                                        <p:tgtEl>
                                          <p:spTgt spid="6150"/>
                                        </p:tgtEl>
                                      </p:cBhvr>
                                    </p:animEffect>
                                  </p:childTnLst>
                                </p:cTn>
                              </p:par>
                            </p:childTnLst>
                          </p:cTn>
                        </p:par>
                        <p:par>
                          <p:cTn id="16" fill="hold">
                            <p:stCondLst>
                              <p:cond delay="15000"/>
                            </p:stCondLst>
                            <p:childTnLst>
                              <p:par>
                                <p:cTn id="17" presetID="22" presetClass="entr" presetSubtype="4" fill="hold" grpId="0" nodeType="afterEffect" nodePh="1">
                                  <p:stCondLst>
                                    <p:cond delay="2000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6149" grpId="0"/>
      <p:bldP spid="6150"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2292" name="Прямоугольник 3"/>
          <p:cNvSpPr>
            <a:spLocks noChangeArrowheads="1"/>
          </p:cNvSpPr>
          <p:nvPr/>
        </p:nvSpPr>
        <p:spPr bwMode="auto">
          <a:xfrm>
            <a:off x="1428728" y="571480"/>
            <a:ext cx="6923088" cy="519112"/>
          </a:xfrm>
          <a:prstGeom prst="rect">
            <a:avLst/>
          </a:prstGeom>
          <a:noFill/>
          <a:ln w="9525">
            <a:noFill/>
            <a:miter lim="800000"/>
            <a:headEnd/>
            <a:tailEnd/>
          </a:ln>
        </p:spPr>
        <p:txBody>
          <a:bodyPr wrap="none">
            <a:spAutoFit/>
          </a:bodyPr>
          <a:lstStyle/>
          <a:p>
            <a:r>
              <a:rPr lang="ru-RU" sz="2800" b="1" dirty="0">
                <a:solidFill>
                  <a:srgbClr val="993300"/>
                </a:solidFill>
              </a:rPr>
              <a:t>Александр Сергеевич Даргомыжский</a:t>
            </a:r>
            <a:r>
              <a:rPr lang="ru-RU" sz="2800" dirty="0">
                <a:solidFill>
                  <a:srgbClr val="993300"/>
                </a:solidFill>
              </a:rPr>
              <a:t> </a:t>
            </a:r>
          </a:p>
        </p:txBody>
      </p:sp>
      <p:sp>
        <p:nvSpPr>
          <p:cNvPr id="12293" name="Text Box 6"/>
          <p:cNvSpPr txBox="1">
            <a:spLocks noChangeArrowheads="1"/>
          </p:cNvSpPr>
          <p:nvPr/>
        </p:nvSpPr>
        <p:spPr bwMode="auto">
          <a:xfrm>
            <a:off x="0" y="4071942"/>
            <a:ext cx="2497169" cy="738664"/>
          </a:xfrm>
          <a:prstGeom prst="rect">
            <a:avLst/>
          </a:prstGeom>
          <a:noFill/>
          <a:ln w="9525">
            <a:noFill/>
            <a:miter lim="800000"/>
            <a:headEnd/>
            <a:tailEnd/>
          </a:ln>
        </p:spPr>
        <p:txBody>
          <a:bodyPr wrap="square">
            <a:spAutoFit/>
          </a:bodyPr>
          <a:lstStyle/>
          <a:p>
            <a:pPr algn="ctr">
              <a:spcBef>
                <a:spcPct val="50000"/>
              </a:spcBef>
            </a:pPr>
            <a:r>
              <a:rPr lang="ru-RU" sz="1400" b="1" dirty="0">
                <a:solidFill>
                  <a:srgbClr val="993300"/>
                </a:solidFill>
                <a:latin typeface="Arial" pitchFamily="34" charset="0"/>
                <a:cs typeface="Arial" pitchFamily="34" charset="0"/>
              </a:rPr>
              <a:t>Константин Маковский.          Портрет композитора</a:t>
            </a:r>
            <a:r>
              <a:rPr lang="en-US" sz="1400" b="1" dirty="0">
                <a:solidFill>
                  <a:srgbClr val="993300"/>
                </a:solidFill>
                <a:latin typeface="Arial" pitchFamily="34" charset="0"/>
                <a:cs typeface="Arial" pitchFamily="34" charset="0"/>
              </a:rPr>
              <a:t> </a:t>
            </a:r>
            <a:r>
              <a:rPr lang="ru-RU" sz="1400" b="1" dirty="0">
                <a:solidFill>
                  <a:srgbClr val="993300"/>
                </a:solidFill>
                <a:latin typeface="Arial" pitchFamily="34" charset="0"/>
                <a:cs typeface="Arial" pitchFamily="34" charset="0"/>
              </a:rPr>
              <a:t>А. С. Даргомыжского. 1869 г.</a:t>
            </a:r>
          </a:p>
        </p:txBody>
      </p:sp>
      <p:sp>
        <p:nvSpPr>
          <p:cNvPr id="12294" name="Rectangle 2"/>
          <p:cNvSpPr>
            <a:spLocks noChangeArrowheads="1"/>
          </p:cNvSpPr>
          <p:nvPr/>
        </p:nvSpPr>
        <p:spPr bwMode="auto">
          <a:xfrm>
            <a:off x="2786050" y="1071546"/>
            <a:ext cx="6229380" cy="3293209"/>
          </a:xfrm>
          <a:prstGeom prst="rect">
            <a:avLst/>
          </a:prstGeom>
          <a:noFill/>
          <a:ln w="9525">
            <a:noFill/>
            <a:miter lim="800000"/>
            <a:headEnd/>
            <a:tailEnd/>
          </a:ln>
        </p:spPr>
        <p:txBody>
          <a:bodyPr wrap="square" anchor="ctr">
            <a:spAutoFit/>
          </a:bodyPr>
          <a:lstStyle/>
          <a:p>
            <a:pPr algn="just"/>
            <a:r>
              <a:rPr lang="ru-RU" sz="1300" b="1" dirty="0" smtClean="0">
                <a:solidFill>
                  <a:srgbClr val="993300"/>
                </a:solidFill>
              </a:rPr>
              <a:t>   Русский</a:t>
            </a:r>
            <a:r>
              <a:rPr lang="ru-RU" sz="1300" b="1" dirty="0">
                <a:solidFill>
                  <a:srgbClr val="993300"/>
                </a:solidFill>
              </a:rPr>
              <a:t> композитор, чьё творчество оказало существенное влияние на развитие русского музыкального искусства </a:t>
            </a:r>
            <a:r>
              <a:rPr lang="en-US" sz="1300" b="1" dirty="0">
                <a:solidFill>
                  <a:srgbClr val="993300"/>
                </a:solidFill>
              </a:rPr>
              <a:t>XIX</a:t>
            </a:r>
            <a:r>
              <a:rPr lang="ru-RU" sz="1300" b="1" dirty="0">
                <a:solidFill>
                  <a:srgbClr val="993300"/>
                </a:solidFill>
              </a:rPr>
              <a:t> века. Один из наиболее заметных композиторов периода между творчеством Михаила Глинки и «Могучей кучки», Даргомыжский считается основоположником реалистического направления в русской музыке, последователями которого явились многие композиторы последующих поколений.</a:t>
            </a:r>
          </a:p>
          <a:p>
            <a:pPr algn="just"/>
            <a:r>
              <a:rPr lang="ru-RU" sz="1300" b="1" dirty="0" smtClean="0">
                <a:solidFill>
                  <a:srgbClr val="993300"/>
                </a:solidFill>
              </a:rPr>
              <a:t>   В </a:t>
            </a:r>
            <a:r>
              <a:rPr lang="ru-RU" sz="1300" b="1" dirty="0">
                <a:solidFill>
                  <a:srgbClr val="993300"/>
                </a:solidFill>
              </a:rPr>
              <a:t>1845 году композитор увлекается изучением русского музыкального фольклора, элементы которого ярко проявились в романсах и песнях, написанных в этот период: «Душечка-девица», «</a:t>
            </a:r>
            <a:r>
              <a:rPr lang="ru-RU" sz="1300" b="1" dirty="0" err="1">
                <a:solidFill>
                  <a:srgbClr val="993300"/>
                </a:solidFill>
              </a:rPr>
              <a:t>Лихорадушка</a:t>
            </a:r>
            <a:r>
              <a:rPr lang="ru-RU" sz="1300" b="1" dirty="0">
                <a:solidFill>
                  <a:srgbClr val="993300"/>
                </a:solidFill>
              </a:rPr>
              <a:t>», «Мельник», а также в опере «Русалка», которую композитор начал писать в 1848 году.</a:t>
            </a:r>
          </a:p>
          <a:p>
            <a:pPr algn="just"/>
            <a:r>
              <a:rPr lang="ru-RU" sz="1300" b="1" dirty="0">
                <a:solidFill>
                  <a:srgbClr val="993300"/>
                </a:solidFill>
              </a:rPr>
              <a:t>«Русалка» занимает в творчестве композитора особое место. Написанная на сюжет одноимённой трагедии в стихах А. С. Пушкина, она создавалась в период 1848-1855 годов. Даргомыжский сам адаптировал пушкинские стихи в либретто и сочинил окончание сюжета. </a:t>
            </a:r>
            <a:endParaRPr lang="ru-RU" sz="1300" dirty="0">
              <a:solidFill>
                <a:srgbClr val="993300"/>
              </a:solidFill>
            </a:endParaRPr>
          </a:p>
        </p:txBody>
      </p:sp>
      <p:sp>
        <p:nvSpPr>
          <p:cNvPr id="12295" name="Rectangle 7"/>
          <p:cNvSpPr>
            <a:spLocks noChangeArrowheads="1"/>
          </p:cNvSpPr>
          <p:nvPr/>
        </p:nvSpPr>
        <p:spPr bwMode="auto">
          <a:xfrm>
            <a:off x="2500298" y="4293596"/>
            <a:ext cx="6429407" cy="2492990"/>
          </a:xfrm>
          <a:prstGeom prst="rect">
            <a:avLst/>
          </a:prstGeom>
          <a:noFill/>
          <a:ln w="9525">
            <a:noFill/>
            <a:miter lim="800000"/>
            <a:headEnd/>
            <a:tailEnd/>
          </a:ln>
        </p:spPr>
        <p:txBody>
          <a:bodyPr wrap="square" anchor="ctr">
            <a:spAutoFit/>
          </a:bodyPr>
          <a:lstStyle/>
          <a:p>
            <a:pPr algn="just"/>
            <a:r>
              <a:rPr lang="ru-RU" sz="1300" b="1" dirty="0" smtClean="0"/>
              <a:t>   В </a:t>
            </a:r>
            <a:r>
              <a:rPr lang="ru-RU" sz="1300" b="1" dirty="0"/>
              <a:t>1859 году Даргомыжского избирают в руководство только что основанного Русского музыкального общества, он знакомится с группой молодых композиторов. Даргомыжский задумывает написать новую оперу, и выбор композитора останавливается на «Каменном госте». Работа над оперой, тем не менее, идёт довольно медленно из-за начавшегося у Даргомыжского творческого кризис. Композитор вновь едет в Европу, где с успехом исполняются его оркестровая пьеса «Казачок», а также фрагменты из «Русалки». Одобрительно отзывается о творчестве Даргомыжского </a:t>
            </a:r>
            <a:r>
              <a:rPr lang="ru-RU" sz="1300" b="1" dirty="0" err="1"/>
              <a:t>Ференц</a:t>
            </a:r>
            <a:r>
              <a:rPr lang="ru-RU" sz="1300" b="1" dirty="0"/>
              <a:t> Лист. Вернувшись в Россию, вдохновлённый успехом своих сочинений за границей, Даргомыжский с новыми силами берётся за сочинение «Каменного гостя». 5 (17) января 1869 года он умер, оставив оперу неоконченной.</a:t>
            </a:r>
            <a:r>
              <a:rPr lang="ru-RU" sz="1300" dirty="0"/>
              <a:t> </a:t>
            </a:r>
          </a:p>
        </p:txBody>
      </p:sp>
      <p:pic>
        <p:nvPicPr>
          <p:cNvPr id="8" name="Picture 22" descr="080806154021"/>
          <p:cNvPicPr>
            <a:picLocks noChangeAspect="1" noChangeArrowheads="1"/>
          </p:cNvPicPr>
          <p:nvPr/>
        </p:nvPicPr>
        <p:blipFill>
          <a:blip r:embed="rId2"/>
          <a:srcRect/>
          <a:stretch>
            <a:fillRect/>
          </a:stretch>
        </p:blipFill>
        <p:spPr bwMode="auto">
          <a:xfrm>
            <a:off x="142844" y="1142984"/>
            <a:ext cx="2337442" cy="2928958"/>
          </a:xfrm>
          <a:prstGeom prst="rect">
            <a:avLst/>
          </a:prstGeom>
          <a:noFill/>
          <a:ln w="50800">
            <a:solidFill>
              <a:schemeClr val="bg1"/>
            </a:solidFill>
            <a:miter lim="800000"/>
            <a:headEnd/>
            <a:tailEnd/>
          </a:ln>
        </p:spPr>
      </p:pic>
      <p:sp>
        <p:nvSpPr>
          <p:cNvPr id="9" name="Прямоугольник 8"/>
          <p:cNvSpPr/>
          <p:nvPr/>
        </p:nvSpPr>
        <p:spPr>
          <a:xfrm>
            <a:off x="0" y="5072074"/>
            <a:ext cx="2428892" cy="1015663"/>
          </a:xfrm>
          <a:prstGeom prst="rect">
            <a:avLst/>
          </a:prstGeom>
        </p:spPr>
        <p:txBody>
          <a:bodyPr wrap="square">
            <a:spAutoFit/>
          </a:bodyPr>
          <a:lstStyle/>
          <a:p>
            <a:pPr algn="ctr"/>
            <a:r>
              <a:rPr lang="ru-RU" sz="1200" b="1" i="1" dirty="0" smtClean="0"/>
              <a:t>Я не намерен </a:t>
            </a:r>
            <a:r>
              <a:rPr lang="ru-RU" sz="1200" b="1" i="1" dirty="0" err="1" smtClean="0"/>
              <a:t>снизводить</a:t>
            </a:r>
            <a:r>
              <a:rPr lang="ru-RU" sz="1200" b="1" i="1" dirty="0" smtClean="0"/>
              <a:t> ... музыку до забавы. Хочу, чтобы звук прямо выражал слово. Хочу правды.</a:t>
            </a:r>
            <a:br>
              <a:rPr lang="ru-RU" sz="1200" b="1" i="1" dirty="0" smtClean="0"/>
            </a:br>
            <a:r>
              <a:rPr lang="ru-RU" sz="1000" b="1" i="1" dirty="0" smtClean="0"/>
              <a:t>А. Даргомыжский</a:t>
            </a:r>
            <a:endParaRPr lang="ru-RU" sz="1000" b="1" i="1" dirty="0"/>
          </a:p>
        </p:txBody>
      </p:sp>
      <p:sp>
        <p:nvSpPr>
          <p:cNvPr id="10" name="Прямоугольник 9"/>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42" name="Picture 2" descr="http://im2-tub-ru.yandex.net/i?id=118354021-52-72&amp;n=21"/>
          <p:cNvPicPr>
            <a:picLocks noChangeAspect="1" noChangeArrowheads="1"/>
          </p:cNvPicPr>
          <p:nvPr/>
        </p:nvPicPr>
        <p:blipFill>
          <a:blip r:embed="rId3"/>
          <a:srcRect/>
          <a:stretch>
            <a:fillRect/>
          </a:stretch>
        </p:blipFill>
        <p:spPr bwMode="auto">
          <a:xfrm>
            <a:off x="8323924" y="142852"/>
            <a:ext cx="605794" cy="857256"/>
          </a:xfrm>
          <a:prstGeom prst="rect">
            <a:avLst/>
          </a:prstGeom>
          <a:noFill/>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0"/>
                                  </p:stCondLst>
                                  <p:childTnLst>
                                    <p:set>
                                      <p:cBhvr>
                                        <p:cTn id="6" dur="1" fill="hold">
                                          <p:stCondLst>
                                            <p:cond delay="0"/>
                                          </p:stCondLst>
                                        </p:cTn>
                                        <p:tgtEl>
                                          <p:spTgt spid="12295"/>
                                        </p:tgtEl>
                                        <p:attrNameLst>
                                          <p:attrName>style.visibility</p:attrName>
                                        </p:attrNameLst>
                                      </p:cBhvr>
                                      <p:to>
                                        <p:strVal val="visible"/>
                                      </p:to>
                                    </p:set>
                                    <p:animEffect transition="in" filter="wipe(up)">
                                      <p:cBhvr>
                                        <p:cTn id="7" dur="3000"/>
                                        <p:tgtEl>
                                          <p:spTgt spid="12295"/>
                                        </p:tgtEl>
                                      </p:cBhvr>
                                    </p:animEffect>
                                  </p:childTnLst>
                                </p:cTn>
                              </p:par>
                            </p:childTnLst>
                          </p:cTn>
                        </p:par>
                        <p:par>
                          <p:cTn id="8" fill="hold">
                            <p:stCondLst>
                              <p:cond delay="18000"/>
                            </p:stCondLst>
                            <p:childTnLst>
                              <p:par>
                                <p:cTn id="9" presetID="22" presetClass="entr" presetSubtype="4" fill="hold" grpId="0" nodeType="afterEffect" nodePh="1">
                                  <p:stCondLst>
                                    <p:cond delay="110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3316" name="Прямоугольник 3"/>
          <p:cNvSpPr>
            <a:spLocks noChangeArrowheads="1"/>
          </p:cNvSpPr>
          <p:nvPr/>
        </p:nvSpPr>
        <p:spPr bwMode="auto">
          <a:xfrm>
            <a:off x="2428860" y="620713"/>
            <a:ext cx="6057900" cy="519112"/>
          </a:xfrm>
          <a:prstGeom prst="rect">
            <a:avLst/>
          </a:prstGeom>
          <a:noFill/>
          <a:ln w="9525">
            <a:noFill/>
            <a:miter lim="800000"/>
            <a:headEnd/>
            <a:tailEnd/>
          </a:ln>
        </p:spPr>
        <p:txBody>
          <a:bodyPr wrap="none">
            <a:spAutoFit/>
          </a:bodyPr>
          <a:lstStyle/>
          <a:p>
            <a:r>
              <a:rPr lang="ru-RU" sz="2800" b="1" dirty="0">
                <a:solidFill>
                  <a:srgbClr val="993300"/>
                </a:solidFill>
              </a:rPr>
              <a:t>Сергей Васильевич Рахманинов </a:t>
            </a:r>
          </a:p>
        </p:txBody>
      </p:sp>
      <p:sp>
        <p:nvSpPr>
          <p:cNvPr id="13317" name="Text Box 6"/>
          <p:cNvSpPr txBox="1">
            <a:spLocks noChangeArrowheads="1"/>
          </p:cNvSpPr>
          <p:nvPr/>
        </p:nvSpPr>
        <p:spPr bwMode="auto">
          <a:xfrm>
            <a:off x="285720" y="3571876"/>
            <a:ext cx="2071702" cy="954107"/>
          </a:xfrm>
          <a:prstGeom prst="rect">
            <a:avLst/>
          </a:prstGeom>
          <a:noFill/>
          <a:ln w="9525">
            <a:noFill/>
            <a:miter lim="800000"/>
            <a:headEnd/>
            <a:tailEnd/>
          </a:ln>
        </p:spPr>
        <p:txBody>
          <a:bodyPr wrap="square">
            <a:spAutoFit/>
          </a:bodyPr>
          <a:lstStyle/>
          <a:p>
            <a:pPr algn="ctr">
              <a:spcBef>
                <a:spcPct val="50000"/>
              </a:spcBef>
            </a:pPr>
            <a:r>
              <a:rPr lang="ru-RU" sz="1400" b="1" dirty="0">
                <a:solidFill>
                  <a:srgbClr val="993300"/>
                </a:solidFill>
                <a:latin typeface="Arial" pitchFamily="34" charset="0"/>
                <a:cs typeface="Arial" pitchFamily="34" charset="0"/>
              </a:rPr>
              <a:t>Константин Сомов.          Портрет композитора    С. В. Рахманинова. 1925 г</a:t>
            </a:r>
            <a:r>
              <a:rPr lang="ru-RU" sz="1400" b="1" dirty="0">
                <a:solidFill>
                  <a:srgbClr val="744D26"/>
                </a:solidFill>
                <a:latin typeface="Arial" pitchFamily="34" charset="0"/>
                <a:cs typeface="Arial" pitchFamily="34" charset="0"/>
              </a:rPr>
              <a:t>.</a:t>
            </a:r>
            <a:endParaRPr lang="ru-RU" sz="1400" b="1" dirty="0">
              <a:latin typeface="Arial" pitchFamily="34" charset="0"/>
              <a:cs typeface="Arial" pitchFamily="34" charset="0"/>
            </a:endParaRPr>
          </a:p>
        </p:txBody>
      </p:sp>
      <p:sp>
        <p:nvSpPr>
          <p:cNvPr id="13318" name="Rectangle 2"/>
          <p:cNvSpPr>
            <a:spLocks noChangeArrowheads="1"/>
          </p:cNvSpPr>
          <p:nvPr/>
        </p:nvSpPr>
        <p:spPr bwMode="auto">
          <a:xfrm>
            <a:off x="2555875" y="1052513"/>
            <a:ext cx="6429375" cy="3323987"/>
          </a:xfrm>
          <a:prstGeom prst="rect">
            <a:avLst/>
          </a:prstGeom>
          <a:noFill/>
          <a:ln w="9525">
            <a:noFill/>
            <a:miter lim="800000"/>
            <a:headEnd/>
            <a:tailEnd/>
          </a:ln>
        </p:spPr>
        <p:txBody>
          <a:bodyPr anchor="ctr">
            <a:spAutoFit/>
          </a:bodyPr>
          <a:lstStyle/>
          <a:p>
            <a:pPr algn="just"/>
            <a:r>
              <a:rPr lang="ru-RU" sz="1400" b="1" dirty="0" smtClean="0">
                <a:solidFill>
                  <a:srgbClr val="993300"/>
                </a:solidFill>
              </a:rPr>
              <a:t>   Русский</a:t>
            </a:r>
            <a:r>
              <a:rPr lang="ru-RU" sz="1400" b="1" dirty="0">
                <a:solidFill>
                  <a:srgbClr val="993300"/>
                </a:solidFill>
              </a:rPr>
              <a:t> композитор, </a:t>
            </a:r>
            <a:r>
              <a:rPr lang="ru-RU" sz="1400" b="1" dirty="0" smtClean="0">
                <a:solidFill>
                  <a:srgbClr val="993300"/>
                </a:solidFill>
              </a:rPr>
              <a:t>пианист - виртуоз </a:t>
            </a:r>
            <a:r>
              <a:rPr lang="ru-RU" sz="1400" b="1" dirty="0">
                <a:solidFill>
                  <a:srgbClr val="993300"/>
                </a:solidFill>
              </a:rPr>
              <a:t>и дирижёр. Синтезировал в своём творчестве </a:t>
            </a:r>
            <a:r>
              <a:rPr lang="ru-RU" sz="1400" b="1" dirty="0" smtClean="0">
                <a:solidFill>
                  <a:srgbClr val="993300"/>
                </a:solidFill>
              </a:rPr>
              <a:t>принципы </a:t>
            </a:r>
            <a:r>
              <a:rPr lang="ru-RU" sz="1400" b="1" dirty="0">
                <a:solidFill>
                  <a:srgbClr val="993300"/>
                </a:solidFill>
              </a:rPr>
              <a:t>петербургской и московской композиторских школ и создал свой оригинальный стиль, оказавший впоследствии влияние как на русскую, так и на мировую музыку </a:t>
            </a:r>
            <a:r>
              <a:rPr lang="en-US" sz="1400" b="1" dirty="0">
                <a:solidFill>
                  <a:srgbClr val="993300"/>
                </a:solidFill>
              </a:rPr>
              <a:t>XX</a:t>
            </a:r>
            <a:r>
              <a:rPr lang="ru-RU" sz="1400" b="1" dirty="0">
                <a:solidFill>
                  <a:srgbClr val="993300"/>
                </a:solidFill>
              </a:rPr>
              <a:t> века.</a:t>
            </a:r>
          </a:p>
          <a:p>
            <a:pPr algn="just"/>
            <a:r>
              <a:rPr lang="ru-RU" sz="1400" b="1" dirty="0">
                <a:solidFill>
                  <a:srgbClr val="993300"/>
                </a:solidFill>
              </a:rPr>
              <a:t>Интерес С. В. Рахманинова к музыке обнаружился в раннем детстве. Первые уроки игры на фортепиано дала ему мать, затем была приглашена учительница музыки А. Д. </a:t>
            </a:r>
            <a:r>
              <a:rPr lang="ru-RU" sz="1400" b="1" dirty="0" err="1">
                <a:solidFill>
                  <a:srgbClr val="993300"/>
                </a:solidFill>
              </a:rPr>
              <a:t>Орнатская</a:t>
            </a:r>
            <a:r>
              <a:rPr lang="ru-RU" sz="1400" b="1" dirty="0">
                <a:solidFill>
                  <a:srgbClr val="993300"/>
                </a:solidFill>
              </a:rPr>
              <a:t>. В возрасте 19 лет Рахманинов окончил консерваторию как пианист (у А. И. </a:t>
            </a:r>
            <a:r>
              <a:rPr lang="ru-RU" sz="1400" b="1" dirty="0" err="1">
                <a:solidFill>
                  <a:srgbClr val="993300"/>
                </a:solidFill>
              </a:rPr>
              <a:t>Зилоти</a:t>
            </a:r>
            <a:r>
              <a:rPr lang="ru-RU" sz="1400" b="1" dirty="0">
                <a:solidFill>
                  <a:srgbClr val="993300"/>
                </a:solidFill>
              </a:rPr>
              <a:t>) и как композитор с большой золотой медалью. К тому времени появилась его первая опера </a:t>
            </a:r>
            <a:r>
              <a:rPr lang="ru-RU" sz="1400" b="1" dirty="0" smtClean="0">
                <a:solidFill>
                  <a:srgbClr val="993300"/>
                </a:solidFill>
              </a:rPr>
              <a:t>- </a:t>
            </a:r>
            <a:r>
              <a:rPr lang="ru-RU" sz="1400" b="1" dirty="0">
                <a:solidFill>
                  <a:srgbClr val="993300"/>
                </a:solidFill>
              </a:rPr>
              <a:t>«Алеко» (дипломная работа) по произведению А. С. Пушкина «Цыганы», первый фортепианный концерт, ряд романсов, пьесы для фортепиано, в том числе прелюдия до-диез минор, которая позднее стала одним из наиболее известных произведений Рахманинова.</a:t>
            </a:r>
          </a:p>
        </p:txBody>
      </p:sp>
      <p:sp>
        <p:nvSpPr>
          <p:cNvPr id="13319" name="Rectangle 7"/>
          <p:cNvSpPr>
            <a:spLocks noChangeArrowheads="1"/>
          </p:cNvSpPr>
          <p:nvPr/>
        </p:nvSpPr>
        <p:spPr bwMode="auto">
          <a:xfrm>
            <a:off x="2643174" y="4293596"/>
            <a:ext cx="6357937" cy="2492990"/>
          </a:xfrm>
          <a:prstGeom prst="rect">
            <a:avLst/>
          </a:prstGeom>
          <a:noFill/>
          <a:ln w="9525">
            <a:noFill/>
            <a:miter lim="800000"/>
            <a:headEnd/>
            <a:tailEnd/>
          </a:ln>
        </p:spPr>
        <p:txBody>
          <a:bodyPr wrap="square" anchor="ctr">
            <a:spAutoFit/>
          </a:bodyPr>
          <a:lstStyle/>
          <a:p>
            <a:pPr algn="just"/>
            <a:r>
              <a:rPr lang="ru-RU" sz="1200" b="1" dirty="0" smtClean="0"/>
              <a:t>   Рахманинов </a:t>
            </a:r>
            <a:r>
              <a:rPr lang="ru-RU" sz="1200" b="1" dirty="0"/>
              <a:t>рано приобрёл известность как композитор, пианист и дирижёр. Однако его успешная карьера была прервана 15 марта 1897 года неудачной премьерой Первой симфонии (дирижёр </a:t>
            </a:r>
            <a:r>
              <a:rPr lang="ru-RU" sz="1200" b="1" dirty="0" smtClean="0"/>
              <a:t>- </a:t>
            </a:r>
            <a:r>
              <a:rPr lang="ru-RU" sz="1200" b="1" dirty="0"/>
              <a:t>А. К. Глазунов), которая окончилась полным провалом как из-за некачественного исполнения, так и </a:t>
            </a:r>
            <a:r>
              <a:rPr lang="ru-RU" sz="1200" b="1" dirty="0" smtClean="0"/>
              <a:t>- </a:t>
            </a:r>
            <a:r>
              <a:rPr lang="ru-RU" sz="1200" b="1" dirty="0"/>
              <a:t>главным образом </a:t>
            </a:r>
            <a:r>
              <a:rPr lang="ru-RU" sz="1200" b="1" dirty="0" smtClean="0"/>
              <a:t>- </a:t>
            </a:r>
            <a:r>
              <a:rPr lang="ru-RU" sz="1200" b="1" dirty="0"/>
              <a:t>из-за новаторской сущности музыки. В 1901 году закончил свой Второй фортепианный концерт, создание которого ознаменовало выход Рахманинова из кризиса и одновременно </a:t>
            </a:r>
            <a:r>
              <a:rPr lang="ru-RU" sz="1200" b="1" dirty="0" smtClean="0"/>
              <a:t>- </a:t>
            </a:r>
            <a:r>
              <a:rPr lang="ru-RU" sz="1200" b="1" dirty="0"/>
              <a:t>вступление в следующий, зрелый период творчества. С 1918 по 1926 года у Рахманинова был творческий кризис. Лишь в </a:t>
            </a:r>
            <a:r>
              <a:rPr lang="ru-RU" sz="1200" b="1" dirty="0" smtClean="0"/>
              <a:t>1926-1927 </a:t>
            </a:r>
            <a:r>
              <a:rPr lang="ru-RU" sz="1200" b="1" dirty="0"/>
              <a:t>гг. появляются новые произведения: Четвёртый концерт и Три русские песни. В течение жизни за рубежом Рахманинов создал всего 6 произведений, которые принадлежат к вершинам русской и мировой музыки. В 1941 году закончил своё последнее произведение, многими признанное как величайшее его создание, </a:t>
            </a:r>
            <a:r>
              <a:rPr lang="ru-RU" sz="1200" b="1" dirty="0" smtClean="0"/>
              <a:t>- </a:t>
            </a:r>
            <a:r>
              <a:rPr lang="ru-RU" sz="1200" b="1" dirty="0"/>
              <a:t>Симфонические танцы. </a:t>
            </a:r>
          </a:p>
        </p:txBody>
      </p:sp>
      <p:pic>
        <p:nvPicPr>
          <p:cNvPr id="8" name="Picture 3"/>
          <p:cNvPicPr>
            <a:picLocks noChangeAspect="1" noChangeArrowheads="1"/>
          </p:cNvPicPr>
          <p:nvPr/>
        </p:nvPicPr>
        <p:blipFill>
          <a:blip r:embed="rId2"/>
          <a:srcRect/>
          <a:stretch>
            <a:fillRect/>
          </a:stretch>
        </p:blipFill>
        <p:spPr bwMode="auto">
          <a:xfrm>
            <a:off x="214281" y="642918"/>
            <a:ext cx="2238283" cy="2857520"/>
          </a:xfrm>
          <a:prstGeom prst="rect">
            <a:avLst/>
          </a:prstGeom>
          <a:noFill/>
          <a:ln w="50800">
            <a:solidFill>
              <a:schemeClr val="bg1"/>
            </a:solidFill>
            <a:miter lim="800000"/>
            <a:headEnd/>
            <a:tailEnd/>
          </a:ln>
          <a:effectLst/>
        </p:spPr>
      </p:pic>
      <p:sp>
        <p:nvSpPr>
          <p:cNvPr id="9" name="Прямоугольник 8"/>
          <p:cNvSpPr/>
          <p:nvPr/>
        </p:nvSpPr>
        <p:spPr>
          <a:xfrm>
            <a:off x="142844" y="4714884"/>
            <a:ext cx="2428892" cy="1723549"/>
          </a:xfrm>
          <a:prstGeom prst="rect">
            <a:avLst/>
          </a:prstGeom>
        </p:spPr>
        <p:txBody>
          <a:bodyPr wrap="square">
            <a:spAutoFit/>
          </a:bodyPr>
          <a:lstStyle/>
          <a:p>
            <a:pPr algn="ctr"/>
            <a:r>
              <a:rPr lang="ru-RU" sz="1200" b="1" i="1" dirty="0" smtClean="0"/>
              <a:t>И у меня был край родной;</a:t>
            </a:r>
            <a:br>
              <a:rPr lang="ru-RU" sz="1200" b="1" i="1" dirty="0" smtClean="0"/>
            </a:br>
            <a:r>
              <a:rPr lang="ru-RU" sz="1200" b="1" i="1" dirty="0" smtClean="0"/>
              <a:t>Прекрасен он!</a:t>
            </a:r>
            <a:br>
              <a:rPr lang="ru-RU" sz="1200" b="1" i="1" dirty="0" smtClean="0"/>
            </a:br>
            <a:r>
              <a:rPr lang="ru-RU" sz="1000" b="1" i="1" dirty="0" smtClean="0"/>
              <a:t>А. Плещеев (из Г. Гейне)</a:t>
            </a:r>
          </a:p>
          <a:p>
            <a:pPr algn="ctr"/>
            <a:endParaRPr lang="ru-RU" sz="1200" b="1" i="1" dirty="0" smtClean="0"/>
          </a:p>
          <a:p>
            <a:pPr algn="ctr"/>
            <a:r>
              <a:rPr lang="ru-RU" sz="1200" b="1" i="1" dirty="0" smtClean="0"/>
              <a:t>Рахманинов был создан из стали и золота;</a:t>
            </a:r>
            <a:br>
              <a:rPr lang="ru-RU" sz="1200" b="1" i="1" dirty="0" smtClean="0"/>
            </a:br>
            <a:r>
              <a:rPr lang="ru-RU" sz="1200" b="1" i="1" dirty="0" smtClean="0"/>
              <a:t>Сталь в его руках, золото - в сердце.</a:t>
            </a:r>
            <a:br>
              <a:rPr lang="ru-RU" sz="1200" b="1" i="1" dirty="0" smtClean="0"/>
            </a:br>
            <a:r>
              <a:rPr lang="ru-RU" sz="1000" b="1" i="1" dirty="0" smtClean="0"/>
              <a:t>И. Гофман</a:t>
            </a:r>
            <a:endParaRPr lang="ru-RU" sz="1000" b="1" i="1" dirty="0"/>
          </a:p>
        </p:txBody>
      </p:sp>
      <p:sp>
        <p:nvSpPr>
          <p:cNvPr id="10" name="Прямоугольник 9"/>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9218" name="Picture 2" descr="http://im0-tub-ru.yandex.net/i?id=60334571-03-72&amp;n=21"/>
          <p:cNvPicPr>
            <a:picLocks noChangeAspect="1" noChangeArrowheads="1"/>
          </p:cNvPicPr>
          <p:nvPr/>
        </p:nvPicPr>
        <p:blipFill>
          <a:blip r:embed="rId3"/>
          <a:srcRect/>
          <a:stretch>
            <a:fillRect/>
          </a:stretch>
        </p:blipFill>
        <p:spPr bwMode="auto">
          <a:xfrm>
            <a:off x="8358214" y="146644"/>
            <a:ext cx="642942" cy="853463"/>
          </a:xfrm>
          <a:prstGeom prst="rect">
            <a:avLst/>
          </a:prstGeom>
          <a:noFill/>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ipe(up)">
                                      <p:cBhvr>
                                        <p:cTn id="7" dur="3000"/>
                                        <p:tgtEl>
                                          <p:spTgt spid="13319"/>
                                        </p:tgtEl>
                                      </p:cBhvr>
                                    </p:animEffect>
                                  </p:childTnLst>
                                </p:cTn>
                              </p:par>
                            </p:childTnLst>
                          </p:cTn>
                        </p:par>
                        <p:par>
                          <p:cTn id="8" fill="hold">
                            <p:stCondLst>
                              <p:cond delay="3000"/>
                            </p:stCondLst>
                            <p:childTnLst>
                              <p:par>
                                <p:cTn id="9" presetID="22" presetClass="entr" presetSubtype="4" fill="hold" grpId="0" nodeType="afterEffect" nodePh="1">
                                  <p:stCondLst>
                                    <p:cond delay="150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5364" name="Прямоугольник 3"/>
          <p:cNvSpPr>
            <a:spLocks noChangeArrowheads="1"/>
          </p:cNvSpPr>
          <p:nvPr/>
        </p:nvSpPr>
        <p:spPr bwMode="auto">
          <a:xfrm>
            <a:off x="2571736" y="642918"/>
            <a:ext cx="6446838" cy="519112"/>
          </a:xfrm>
          <a:prstGeom prst="rect">
            <a:avLst/>
          </a:prstGeom>
          <a:noFill/>
          <a:ln w="9525">
            <a:noFill/>
            <a:miter lim="800000"/>
            <a:headEnd/>
            <a:tailEnd/>
          </a:ln>
        </p:spPr>
        <p:txBody>
          <a:bodyPr wrap="none">
            <a:spAutoFit/>
          </a:bodyPr>
          <a:lstStyle/>
          <a:p>
            <a:r>
              <a:rPr lang="ru-RU" sz="2800" b="1" dirty="0">
                <a:solidFill>
                  <a:srgbClr val="993300"/>
                </a:solidFill>
              </a:rPr>
              <a:t>Дмитрий Степанович </a:t>
            </a:r>
            <a:r>
              <a:rPr lang="ru-RU" sz="2800" b="1" dirty="0" err="1">
                <a:solidFill>
                  <a:srgbClr val="993300"/>
                </a:solidFill>
              </a:rPr>
              <a:t>Бортнянский</a:t>
            </a:r>
            <a:r>
              <a:rPr lang="ru-RU" dirty="0">
                <a:solidFill>
                  <a:srgbClr val="993300"/>
                </a:solidFill>
              </a:rPr>
              <a:t> </a:t>
            </a:r>
          </a:p>
        </p:txBody>
      </p:sp>
      <p:sp>
        <p:nvSpPr>
          <p:cNvPr id="15365" name="Text Box 6"/>
          <p:cNvSpPr txBox="1">
            <a:spLocks noChangeArrowheads="1"/>
          </p:cNvSpPr>
          <p:nvPr/>
        </p:nvSpPr>
        <p:spPr bwMode="auto">
          <a:xfrm>
            <a:off x="285720" y="3929066"/>
            <a:ext cx="2214578" cy="954107"/>
          </a:xfrm>
          <a:prstGeom prst="rect">
            <a:avLst/>
          </a:prstGeom>
          <a:noFill/>
          <a:ln w="9525">
            <a:noFill/>
            <a:miter lim="800000"/>
            <a:headEnd/>
            <a:tailEnd/>
          </a:ln>
        </p:spPr>
        <p:txBody>
          <a:bodyPr wrap="square">
            <a:spAutoFit/>
          </a:bodyPr>
          <a:lstStyle/>
          <a:p>
            <a:pPr algn="ctr">
              <a:spcBef>
                <a:spcPct val="50000"/>
              </a:spcBef>
            </a:pPr>
            <a:r>
              <a:rPr lang="ru-RU" sz="1400" b="1" dirty="0">
                <a:solidFill>
                  <a:srgbClr val="993300"/>
                </a:solidFill>
                <a:latin typeface="Arial" pitchFamily="34" charset="0"/>
                <a:cs typeface="Arial" pitchFamily="34" charset="0"/>
              </a:rPr>
              <a:t>Михаил Бельский.          Портрет </a:t>
            </a:r>
            <a:r>
              <a:rPr lang="ru-RU" sz="1400" b="1" dirty="0" smtClean="0">
                <a:solidFill>
                  <a:srgbClr val="993300"/>
                </a:solidFill>
                <a:latin typeface="Arial" pitchFamily="34" charset="0"/>
                <a:cs typeface="Arial" pitchFamily="34" charset="0"/>
              </a:rPr>
              <a:t>композитора      </a:t>
            </a:r>
            <a:r>
              <a:rPr lang="ru-RU" sz="1400" b="1" dirty="0">
                <a:solidFill>
                  <a:srgbClr val="993300"/>
                </a:solidFill>
                <a:latin typeface="Arial" pitchFamily="34" charset="0"/>
                <a:cs typeface="Arial" pitchFamily="34" charset="0"/>
              </a:rPr>
              <a:t>Д. С. </a:t>
            </a:r>
            <a:r>
              <a:rPr lang="ru-RU" sz="1400" b="1" dirty="0" err="1">
                <a:solidFill>
                  <a:srgbClr val="993300"/>
                </a:solidFill>
                <a:latin typeface="Arial" pitchFamily="34" charset="0"/>
                <a:cs typeface="Arial" pitchFamily="34" charset="0"/>
              </a:rPr>
              <a:t>Бортнянского</a:t>
            </a:r>
            <a:r>
              <a:rPr lang="ru-RU" sz="1400" b="1" dirty="0">
                <a:solidFill>
                  <a:srgbClr val="993300"/>
                </a:solidFill>
                <a:latin typeface="Arial" pitchFamily="34" charset="0"/>
                <a:cs typeface="Arial" pitchFamily="34" charset="0"/>
              </a:rPr>
              <a:t>. 1788 г.</a:t>
            </a:r>
          </a:p>
        </p:txBody>
      </p:sp>
      <p:sp>
        <p:nvSpPr>
          <p:cNvPr id="15366" name="Rectangle 2"/>
          <p:cNvSpPr>
            <a:spLocks noChangeArrowheads="1"/>
          </p:cNvSpPr>
          <p:nvPr/>
        </p:nvSpPr>
        <p:spPr bwMode="auto">
          <a:xfrm>
            <a:off x="2714625" y="1142984"/>
            <a:ext cx="6215063" cy="3324225"/>
          </a:xfrm>
          <a:prstGeom prst="rect">
            <a:avLst/>
          </a:prstGeom>
          <a:noFill/>
          <a:ln w="9525">
            <a:noFill/>
            <a:miter lim="800000"/>
            <a:headEnd/>
            <a:tailEnd/>
          </a:ln>
        </p:spPr>
        <p:txBody>
          <a:bodyPr anchor="ctr">
            <a:spAutoFit/>
          </a:bodyPr>
          <a:lstStyle/>
          <a:p>
            <a:pPr algn="just"/>
            <a:r>
              <a:rPr lang="ru-RU" sz="1400" b="1" dirty="0" smtClean="0">
                <a:solidFill>
                  <a:srgbClr val="993300"/>
                </a:solidFill>
              </a:rPr>
              <a:t>   Российский </a:t>
            </a:r>
            <a:r>
              <a:rPr lang="ru-RU" sz="1400" b="1" dirty="0">
                <a:solidFill>
                  <a:srgbClr val="993300"/>
                </a:solidFill>
              </a:rPr>
              <a:t>композитор и дирижёр. Один из первых основателей классической российской музыкальной традиции. Создатель </a:t>
            </a:r>
            <a:r>
              <a:rPr lang="ru-RU" sz="1400" b="1" dirty="0" err="1">
                <a:solidFill>
                  <a:srgbClr val="993300"/>
                </a:solidFill>
              </a:rPr>
              <a:t>партесного</a:t>
            </a:r>
            <a:r>
              <a:rPr lang="ru-RU" sz="1400" b="1" dirty="0">
                <a:solidFill>
                  <a:srgbClr val="993300"/>
                </a:solidFill>
              </a:rPr>
              <a:t> хорового концерта. Воспитанник, а затем управляющий Придворной певческой капеллой в Санкт-Петербурге. Выдающийся мастер хоровой духовной музыки. Автор опер «Сокол» (1786), «Сын-соперник, или Новая </a:t>
            </a:r>
            <a:r>
              <a:rPr lang="ru-RU" sz="1400" b="1" dirty="0" err="1">
                <a:solidFill>
                  <a:srgbClr val="993300"/>
                </a:solidFill>
              </a:rPr>
              <a:t>Стратоника</a:t>
            </a:r>
            <a:r>
              <a:rPr lang="ru-RU" sz="1400" b="1" dirty="0">
                <a:solidFill>
                  <a:srgbClr val="993300"/>
                </a:solidFill>
              </a:rPr>
              <a:t>» (1787), фортепианных сонат, камерных ансамблей.</a:t>
            </a:r>
          </a:p>
          <a:p>
            <a:pPr algn="just"/>
            <a:r>
              <a:rPr lang="ru-RU" sz="1400" b="1" dirty="0" smtClean="0">
                <a:solidFill>
                  <a:srgbClr val="993300"/>
                </a:solidFill>
              </a:rPr>
              <a:t>   Звуками </a:t>
            </a:r>
            <a:r>
              <a:rPr lang="ru-RU" sz="1400" b="1" dirty="0">
                <a:solidFill>
                  <a:srgbClr val="993300"/>
                </a:solidFill>
              </a:rPr>
              <a:t>его произведений наполнялись храмы и аристократические салоны, его сочинения звучали и по случаю государственных праздников. До сих пор Дмитрий </a:t>
            </a:r>
            <a:r>
              <a:rPr lang="ru-RU" sz="1400" b="1" dirty="0" err="1">
                <a:solidFill>
                  <a:srgbClr val="993300"/>
                </a:solidFill>
              </a:rPr>
              <a:t>Бортнянский</a:t>
            </a:r>
            <a:r>
              <a:rPr lang="ru-RU" sz="1400" b="1" dirty="0">
                <a:solidFill>
                  <a:srgbClr val="993300"/>
                </a:solidFill>
              </a:rPr>
              <a:t> считается одним из самых славных русских композиторов, гордостью и славой русской культуры, которого знают не только на родине, но и во всем мире. В </a:t>
            </a:r>
            <a:r>
              <a:rPr lang="ru-RU" sz="1400" b="1" dirty="0" err="1">
                <a:solidFill>
                  <a:srgbClr val="993300"/>
                </a:solidFill>
              </a:rPr>
              <a:t>италии</a:t>
            </a:r>
            <a:r>
              <a:rPr lang="ru-RU" sz="1400" b="1" dirty="0">
                <a:solidFill>
                  <a:srgbClr val="993300"/>
                </a:solidFill>
              </a:rPr>
              <a:t> он написал три оперы на мифологические сюжеты </a:t>
            </a:r>
            <a:r>
              <a:rPr lang="ru-RU" sz="1400" b="1" dirty="0" smtClean="0">
                <a:solidFill>
                  <a:srgbClr val="993300"/>
                </a:solidFill>
              </a:rPr>
              <a:t>- </a:t>
            </a:r>
            <a:r>
              <a:rPr lang="ru-RU" sz="1400" b="1" dirty="0">
                <a:solidFill>
                  <a:srgbClr val="993300"/>
                </a:solidFill>
              </a:rPr>
              <a:t>«</a:t>
            </a:r>
            <a:r>
              <a:rPr lang="ru-RU" sz="1400" b="1" dirty="0" err="1">
                <a:solidFill>
                  <a:srgbClr val="993300"/>
                </a:solidFill>
              </a:rPr>
              <a:t>Креонт</a:t>
            </a:r>
            <a:r>
              <a:rPr lang="ru-RU" sz="1400" b="1" dirty="0">
                <a:solidFill>
                  <a:srgbClr val="993300"/>
                </a:solidFill>
              </a:rPr>
              <a:t>», «</a:t>
            </a:r>
            <a:r>
              <a:rPr lang="ru-RU" sz="1400" b="1" dirty="0" err="1">
                <a:solidFill>
                  <a:srgbClr val="993300"/>
                </a:solidFill>
              </a:rPr>
              <a:t>Алкид</a:t>
            </a:r>
            <a:r>
              <a:rPr lang="ru-RU" sz="1400" b="1" dirty="0">
                <a:solidFill>
                  <a:srgbClr val="993300"/>
                </a:solidFill>
              </a:rPr>
              <a:t>», «Квинт Фабий», а также сонаты, кантаты, церковные произведения.</a:t>
            </a:r>
            <a:r>
              <a:rPr lang="ru-RU" sz="1400" dirty="0">
                <a:solidFill>
                  <a:srgbClr val="993300"/>
                </a:solidFill>
              </a:rPr>
              <a:t> </a:t>
            </a:r>
          </a:p>
        </p:txBody>
      </p:sp>
      <p:sp>
        <p:nvSpPr>
          <p:cNvPr id="15367" name="Rectangle 7"/>
          <p:cNvSpPr>
            <a:spLocks noChangeArrowheads="1"/>
          </p:cNvSpPr>
          <p:nvPr/>
        </p:nvSpPr>
        <p:spPr bwMode="auto">
          <a:xfrm>
            <a:off x="2714612" y="4357694"/>
            <a:ext cx="6215076" cy="2292935"/>
          </a:xfrm>
          <a:prstGeom prst="rect">
            <a:avLst/>
          </a:prstGeom>
          <a:noFill/>
          <a:ln w="9525">
            <a:noFill/>
            <a:miter lim="800000"/>
            <a:headEnd/>
            <a:tailEnd/>
          </a:ln>
        </p:spPr>
        <p:txBody>
          <a:bodyPr wrap="square" anchor="ctr">
            <a:spAutoFit/>
          </a:bodyPr>
          <a:lstStyle/>
          <a:p>
            <a:pPr algn="just"/>
            <a:r>
              <a:rPr lang="ru-RU" sz="1300" b="1" dirty="0" smtClean="0"/>
              <a:t>   После </a:t>
            </a:r>
            <a:r>
              <a:rPr lang="ru-RU" sz="1300" b="1" dirty="0"/>
              <a:t>возвращения в Россию Дмитрий </a:t>
            </a:r>
            <a:r>
              <a:rPr lang="ru-RU" sz="1300" b="1" dirty="0" err="1"/>
              <a:t>Бортнянский</a:t>
            </a:r>
            <a:r>
              <a:rPr lang="ru-RU" sz="1300" b="1" dirty="0"/>
              <a:t> был назначен учителем и директором Придворной певческой капеллы в Петербурге.</a:t>
            </a:r>
          </a:p>
          <a:p>
            <a:pPr algn="just"/>
            <a:r>
              <a:rPr lang="ru-RU" sz="1300" b="1" dirty="0"/>
              <a:t>В конце жизни </a:t>
            </a:r>
            <a:r>
              <a:rPr lang="ru-RU" sz="1300" b="1" dirty="0" err="1"/>
              <a:t>Бортнянский</a:t>
            </a:r>
            <a:r>
              <a:rPr lang="ru-RU" sz="1300" b="1" dirty="0"/>
              <a:t> продолжал писать романсы, песни, кантаты. Он написал гимн «Певец в стане русских воинов» на слова Жуковского, посвященный событиям войны 1812 года.</a:t>
            </a:r>
          </a:p>
          <a:p>
            <a:pPr algn="just"/>
            <a:r>
              <a:rPr lang="ru-RU" sz="1300" b="1" dirty="0"/>
              <a:t>В последние годы жизни </a:t>
            </a:r>
            <a:r>
              <a:rPr lang="ru-RU" sz="1300" b="1" dirty="0" err="1"/>
              <a:t>Бортнянский</a:t>
            </a:r>
            <a:r>
              <a:rPr lang="ru-RU" sz="1300" b="1" dirty="0"/>
              <a:t> работал над подготовкой к изданию полного собрания своих сочинений, в которое он вложил почти все свои средства, но так и не увидел его. Композитору удалось лишь издать лучшие из своих хоровых концертов, написанных в молодости, как «Духовные концерты на четыре голоса, сочиненные и вновь исправленные Дмитрием </a:t>
            </a:r>
            <a:r>
              <a:rPr lang="ru-RU" sz="1300" b="1" dirty="0" err="1"/>
              <a:t>Бортнянским</a:t>
            </a:r>
            <a:r>
              <a:rPr lang="ru-RU" sz="1300" b="1" dirty="0"/>
              <a:t>».</a:t>
            </a:r>
          </a:p>
        </p:txBody>
      </p:sp>
      <p:pic>
        <p:nvPicPr>
          <p:cNvPr id="8" name="Picture 3"/>
          <p:cNvPicPr>
            <a:picLocks noChangeAspect="1" noChangeArrowheads="1"/>
          </p:cNvPicPr>
          <p:nvPr/>
        </p:nvPicPr>
        <p:blipFill>
          <a:blip r:embed="rId2"/>
          <a:srcRect/>
          <a:stretch>
            <a:fillRect/>
          </a:stretch>
        </p:blipFill>
        <p:spPr bwMode="auto">
          <a:xfrm>
            <a:off x="214281" y="785794"/>
            <a:ext cx="2360045" cy="3071834"/>
          </a:xfrm>
          <a:prstGeom prst="rect">
            <a:avLst/>
          </a:prstGeom>
          <a:noFill/>
          <a:ln w="50800">
            <a:solidFill>
              <a:schemeClr val="bg1"/>
            </a:solidFill>
            <a:miter lim="800000"/>
            <a:headEnd/>
            <a:tailEnd/>
          </a:ln>
          <a:effectLst/>
        </p:spPr>
      </p:pic>
      <p:sp>
        <p:nvSpPr>
          <p:cNvPr id="9" name="Прямоугольник 8"/>
          <p:cNvSpPr/>
          <p:nvPr/>
        </p:nvSpPr>
        <p:spPr>
          <a:xfrm>
            <a:off x="0" y="5072074"/>
            <a:ext cx="2643174" cy="800219"/>
          </a:xfrm>
          <a:prstGeom prst="rect">
            <a:avLst/>
          </a:prstGeom>
        </p:spPr>
        <p:txBody>
          <a:bodyPr wrap="square">
            <a:spAutoFit/>
          </a:bodyPr>
          <a:lstStyle/>
          <a:p>
            <a:pPr algn="ctr"/>
            <a:r>
              <a:rPr lang="ru-RU" sz="1200" b="1" i="1" dirty="0" smtClean="0"/>
              <a:t>Ты гимны дивные писал </a:t>
            </a:r>
            <a:br>
              <a:rPr lang="ru-RU" sz="1200" b="1" i="1" dirty="0" smtClean="0"/>
            </a:br>
            <a:r>
              <a:rPr lang="ru-RU" sz="1200" b="1" i="1" dirty="0" smtClean="0"/>
              <a:t>И, созерцая мир блаженный, </a:t>
            </a:r>
            <a:br>
              <a:rPr lang="ru-RU" sz="1200" b="1" i="1" dirty="0" smtClean="0"/>
            </a:br>
            <a:r>
              <a:rPr lang="ru-RU" sz="1200" b="1" i="1" dirty="0" smtClean="0"/>
              <a:t>Его нам в звуках начертал... </a:t>
            </a:r>
            <a:br>
              <a:rPr lang="ru-RU" sz="1200" b="1" i="1" dirty="0" smtClean="0"/>
            </a:br>
            <a:r>
              <a:rPr lang="ru-RU" sz="1000" b="1" i="1" dirty="0" err="1" smtClean="0"/>
              <a:t>Агафангел</a:t>
            </a:r>
            <a:r>
              <a:rPr lang="ru-RU" sz="1000" b="1" i="1" dirty="0" smtClean="0"/>
              <a:t>. Памяти </a:t>
            </a:r>
            <a:r>
              <a:rPr lang="ru-RU" sz="1000" b="1" i="1" dirty="0" err="1" smtClean="0"/>
              <a:t>Бортнянского</a:t>
            </a:r>
            <a:endParaRPr lang="ru-RU" sz="1000" b="1" i="1" dirty="0"/>
          </a:p>
        </p:txBody>
      </p:sp>
      <p:sp>
        <p:nvSpPr>
          <p:cNvPr id="10" name="Прямоугольник 9"/>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8194" name="Picture 2" descr="http://im2-tub-ru.yandex.net/i?id=357022610-21-72&amp;n=21">
            <a:hlinkClick r:id="rId3"/>
          </p:cNvPr>
          <p:cNvPicPr>
            <a:picLocks noChangeAspect="1" noChangeArrowheads="1"/>
          </p:cNvPicPr>
          <p:nvPr/>
        </p:nvPicPr>
        <p:blipFill>
          <a:blip r:embed="rId4"/>
          <a:srcRect b="14999"/>
          <a:stretch>
            <a:fillRect/>
          </a:stretch>
        </p:blipFill>
        <p:spPr bwMode="auto">
          <a:xfrm>
            <a:off x="8286776" y="142852"/>
            <a:ext cx="529478" cy="642942"/>
          </a:xfrm>
          <a:prstGeom prst="rect">
            <a:avLst/>
          </a:prstGeom>
          <a:noFill/>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4500"/>
                                  </p:stCondLst>
                                  <p:childTnLst>
                                    <p:set>
                                      <p:cBhvr>
                                        <p:cTn id="6" dur="1" fill="hold">
                                          <p:stCondLst>
                                            <p:cond delay="0"/>
                                          </p:stCondLst>
                                        </p:cTn>
                                        <p:tgtEl>
                                          <p:spTgt spid="15367"/>
                                        </p:tgtEl>
                                        <p:attrNameLst>
                                          <p:attrName>style.visibility</p:attrName>
                                        </p:attrNameLst>
                                      </p:cBhvr>
                                      <p:to>
                                        <p:strVal val="visible"/>
                                      </p:to>
                                    </p:set>
                                    <p:animEffect transition="in" filter="wipe(up)">
                                      <p:cBhvr>
                                        <p:cTn id="7" dur="3000"/>
                                        <p:tgtEl>
                                          <p:spTgt spid="15367"/>
                                        </p:tgtEl>
                                      </p:cBhvr>
                                    </p:animEffect>
                                  </p:childTnLst>
                                </p:cTn>
                              </p:par>
                            </p:childTnLst>
                          </p:cTn>
                        </p:par>
                        <p:par>
                          <p:cTn id="8" fill="hold">
                            <p:stCondLst>
                              <p:cond delay="17500"/>
                            </p:stCondLst>
                            <p:childTnLst>
                              <p:par>
                                <p:cTn id="9" presetID="22" presetClass="entr" presetSubtype="4" fill="hold" grpId="0" nodeType="afterEffect" nodePh="1">
                                  <p:stCondLst>
                                    <p:cond delay="150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6388" name="Прямоугольник 3"/>
          <p:cNvSpPr>
            <a:spLocks noChangeArrowheads="1"/>
          </p:cNvSpPr>
          <p:nvPr/>
        </p:nvSpPr>
        <p:spPr bwMode="auto">
          <a:xfrm>
            <a:off x="1428728" y="571480"/>
            <a:ext cx="6388100" cy="519112"/>
          </a:xfrm>
          <a:prstGeom prst="rect">
            <a:avLst/>
          </a:prstGeom>
          <a:noFill/>
          <a:ln w="9525">
            <a:noFill/>
            <a:miter lim="800000"/>
            <a:headEnd/>
            <a:tailEnd/>
          </a:ln>
        </p:spPr>
        <p:txBody>
          <a:bodyPr wrap="none">
            <a:spAutoFit/>
          </a:bodyPr>
          <a:lstStyle/>
          <a:p>
            <a:r>
              <a:rPr lang="ru-RU" sz="2800" b="1" dirty="0">
                <a:solidFill>
                  <a:srgbClr val="993300"/>
                </a:solidFill>
              </a:rPr>
              <a:t>Дмитрий Дмитриевич Шостакович</a:t>
            </a:r>
            <a:r>
              <a:rPr lang="ru-RU" dirty="0">
                <a:solidFill>
                  <a:srgbClr val="993300"/>
                </a:solidFill>
              </a:rPr>
              <a:t> </a:t>
            </a:r>
          </a:p>
        </p:txBody>
      </p:sp>
      <p:sp>
        <p:nvSpPr>
          <p:cNvPr id="16389" name="Text Box 6"/>
          <p:cNvSpPr txBox="1">
            <a:spLocks noChangeArrowheads="1"/>
          </p:cNvSpPr>
          <p:nvPr/>
        </p:nvSpPr>
        <p:spPr bwMode="auto">
          <a:xfrm>
            <a:off x="357158" y="2857496"/>
            <a:ext cx="3000396" cy="738664"/>
          </a:xfrm>
          <a:prstGeom prst="rect">
            <a:avLst/>
          </a:prstGeom>
          <a:noFill/>
          <a:ln w="9525">
            <a:noFill/>
            <a:miter lim="800000"/>
            <a:headEnd/>
            <a:tailEnd/>
          </a:ln>
        </p:spPr>
        <p:txBody>
          <a:bodyPr wrap="square">
            <a:spAutoFit/>
          </a:bodyPr>
          <a:lstStyle/>
          <a:p>
            <a:pPr algn="ctr">
              <a:spcBef>
                <a:spcPct val="50000"/>
              </a:spcBef>
            </a:pPr>
            <a:r>
              <a:rPr lang="ru-RU" sz="1400" b="1" dirty="0">
                <a:solidFill>
                  <a:srgbClr val="993300"/>
                </a:solidFill>
                <a:latin typeface="Arial" pitchFamily="34" charset="0"/>
                <a:cs typeface="Arial" pitchFamily="34" charset="0"/>
              </a:rPr>
              <a:t>Иосиф Серебряный. </a:t>
            </a:r>
            <a:r>
              <a:rPr lang="ru-RU" sz="1400" b="1" dirty="0" smtClean="0">
                <a:solidFill>
                  <a:srgbClr val="993300"/>
                </a:solidFill>
                <a:latin typeface="Arial" pitchFamily="34" charset="0"/>
                <a:cs typeface="Arial" pitchFamily="34" charset="0"/>
              </a:rPr>
              <a:t>            </a:t>
            </a:r>
            <a:r>
              <a:rPr lang="ru-RU" sz="1400" b="1" dirty="0">
                <a:solidFill>
                  <a:srgbClr val="993300"/>
                </a:solidFill>
                <a:latin typeface="Arial" pitchFamily="34" charset="0"/>
                <a:cs typeface="Arial" pitchFamily="34" charset="0"/>
              </a:rPr>
              <a:t>Портрет композитора    Д. Д. Шостаковича. 1964 г.</a:t>
            </a:r>
          </a:p>
        </p:txBody>
      </p:sp>
      <p:sp>
        <p:nvSpPr>
          <p:cNvPr id="16390" name="Rectangle 2"/>
          <p:cNvSpPr>
            <a:spLocks noChangeArrowheads="1"/>
          </p:cNvSpPr>
          <p:nvPr/>
        </p:nvSpPr>
        <p:spPr bwMode="auto">
          <a:xfrm>
            <a:off x="3571868" y="1142984"/>
            <a:ext cx="5324475" cy="2492990"/>
          </a:xfrm>
          <a:prstGeom prst="rect">
            <a:avLst/>
          </a:prstGeom>
          <a:noFill/>
          <a:ln w="9525">
            <a:noFill/>
            <a:miter lim="800000"/>
            <a:headEnd/>
            <a:tailEnd/>
          </a:ln>
        </p:spPr>
        <p:txBody>
          <a:bodyPr anchor="ctr">
            <a:spAutoFit/>
          </a:bodyPr>
          <a:lstStyle/>
          <a:p>
            <a:pPr algn="just"/>
            <a:r>
              <a:rPr lang="ru-RU" sz="1300" b="1" dirty="0" smtClean="0">
                <a:solidFill>
                  <a:srgbClr val="993300"/>
                </a:solidFill>
              </a:rPr>
              <a:t>   Советский </a:t>
            </a:r>
            <a:r>
              <a:rPr lang="ru-RU" sz="1300" b="1" dirty="0">
                <a:solidFill>
                  <a:srgbClr val="993300"/>
                </a:solidFill>
              </a:rPr>
              <a:t>композитор, пианист, педагог и общественный деятель. Народный артист СССР (1954), Герой социалистического труда (1966). Лауреат пяти Сталинских премий и одной Государственной премии СССР.</a:t>
            </a:r>
            <a:endParaRPr lang="ru-RU" sz="1300" dirty="0">
              <a:solidFill>
                <a:srgbClr val="993300"/>
              </a:solidFill>
            </a:endParaRPr>
          </a:p>
          <a:p>
            <a:pPr algn="just"/>
            <a:r>
              <a:rPr lang="ru-RU" sz="1300" b="1" dirty="0">
                <a:solidFill>
                  <a:srgbClr val="993300"/>
                </a:solidFill>
              </a:rPr>
              <a:t>Первые уроки игры на фортепиано давала ему мать, и по прошествии нескольких месяцев занятий Шостакович смог начать обучение в частной музыкальной школе фортепианного педагога И. А. </a:t>
            </a:r>
            <a:r>
              <a:rPr lang="ru-RU" sz="1300" b="1" dirty="0" err="1">
                <a:solidFill>
                  <a:srgbClr val="993300"/>
                </a:solidFill>
              </a:rPr>
              <a:t>Гляссера</a:t>
            </a:r>
            <a:r>
              <a:rPr lang="ru-RU" sz="1300" b="1" dirty="0">
                <a:solidFill>
                  <a:srgbClr val="993300"/>
                </a:solidFill>
              </a:rPr>
              <a:t>. Среди первых сочинений Шостаковича </a:t>
            </a:r>
            <a:r>
              <a:rPr lang="ru-RU" sz="1300" b="1" dirty="0" smtClean="0">
                <a:solidFill>
                  <a:srgbClr val="993300"/>
                </a:solidFill>
              </a:rPr>
              <a:t>- </a:t>
            </a:r>
            <a:r>
              <a:rPr lang="ru-RU" sz="1300" b="1" dirty="0">
                <a:solidFill>
                  <a:srgbClr val="993300"/>
                </a:solidFill>
              </a:rPr>
              <a:t>траурный марш памяти руководителей партии кадетов, А. И. Шингарёва и Ф. Ф. </a:t>
            </a:r>
            <a:r>
              <a:rPr lang="ru-RU" sz="1300" b="1" dirty="0" err="1">
                <a:solidFill>
                  <a:srgbClr val="993300"/>
                </a:solidFill>
              </a:rPr>
              <a:t>Кокошкина</a:t>
            </a:r>
            <a:r>
              <a:rPr lang="ru-RU" sz="1300" b="1" dirty="0">
                <a:solidFill>
                  <a:srgbClr val="993300"/>
                </a:solidFill>
              </a:rPr>
              <a:t>, убитых в январе 1918 года матросами и солдатами.</a:t>
            </a:r>
          </a:p>
        </p:txBody>
      </p:sp>
      <p:sp>
        <p:nvSpPr>
          <p:cNvPr id="16391" name="Rectangle 7"/>
          <p:cNvSpPr>
            <a:spLocks noChangeArrowheads="1"/>
          </p:cNvSpPr>
          <p:nvPr/>
        </p:nvSpPr>
        <p:spPr bwMode="auto">
          <a:xfrm>
            <a:off x="214282" y="3500438"/>
            <a:ext cx="8715436" cy="3139321"/>
          </a:xfrm>
          <a:prstGeom prst="rect">
            <a:avLst/>
          </a:prstGeom>
          <a:noFill/>
          <a:ln w="9525">
            <a:noFill/>
            <a:miter lim="800000"/>
            <a:headEnd/>
            <a:tailEnd/>
          </a:ln>
        </p:spPr>
        <p:txBody>
          <a:bodyPr wrap="square" anchor="ctr">
            <a:spAutoFit/>
          </a:bodyPr>
          <a:lstStyle/>
          <a:p>
            <a:pPr algn="just"/>
            <a:r>
              <a:rPr lang="ru-RU" sz="1200" b="1" dirty="0" smtClean="0"/>
              <a:t>   В </a:t>
            </a:r>
            <a:r>
              <a:rPr lang="ru-RU" sz="1200" b="1" dirty="0"/>
              <a:t>конце 1919 года Шостакович написал своё первое крупное оркестровое </a:t>
            </a:r>
            <a:r>
              <a:rPr lang="ru-RU" sz="1200" b="1" dirty="0" smtClean="0"/>
              <a:t>сочинение-Скерцо </a:t>
            </a:r>
            <a:r>
              <a:rPr lang="ru-RU" sz="1200" b="1" dirty="0" err="1"/>
              <a:t>fis-moll</a:t>
            </a:r>
            <a:r>
              <a:rPr lang="ru-RU" sz="1200" b="1" dirty="0"/>
              <a:t>.</a:t>
            </a:r>
            <a:r>
              <a:rPr lang="ru-RU" dirty="0"/>
              <a:t> </a:t>
            </a:r>
            <a:r>
              <a:rPr lang="ru-RU" sz="1200" b="1" dirty="0"/>
              <a:t>Первая симфония Шостаковича послужила его дипломной работой. На международном конкурсе пианистов его игра не произвела впечатления. Однако собственное произведение Шостаковича, включенное в программу, понравилось судье Вальтеру. По его просьбе композитор сыграл Первую симфонию. После успеха, она была исполнена в Берлине. Так в биографии Шостаковича была заслужена первая популярность. Вторая, Третья, Четвертая симфонии, опера «Леди Макбет </a:t>
            </a:r>
            <a:r>
              <a:rPr lang="ru-RU" sz="1200" b="1" dirty="0" err="1"/>
              <a:t>Мценского</a:t>
            </a:r>
            <a:r>
              <a:rPr lang="ru-RU" sz="1200" b="1" dirty="0"/>
              <a:t> уезда» значительно отличались между собой. Пятая симфония особо понравилась советской власти. Шестая симфония Шостаковича была написана в 1939 году. В следующем году автор начинает работу над Седьмой симфонией. Для Шостаковича блокадная симфония (седьмая, написанная в блокадном Ленинграде) имела особое значение. Прозвучав в 1942 году, она призвана была разбавить военную жизнь, привнести в нее патриотичности, гордости за страну, желания бороться. В 1945 году, после завершения войны, Шостакович пишет 9-ю Симфонию, полную иронии и сатирического гротеска по отношению к окружающей жизни.</a:t>
            </a:r>
            <a:r>
              <a:rPr lang="ru-RU" sz="1200" dirty="0"/>
              <a:t> </a:t>
            </a:r>
            <a:r>
              <a:rPr lang="ru-RU" sz="1200" b="1" dirty="0"/>
              <a:t>Творчество Шостаковича последнего двадцатилетия его жизни неоднородно и неоднозначно. И хотя несколько конъюнктурный характер носят созданная в 1957 симфония № 11 «1905 год», симфония № 12 «1917 год», посвященная памяти Ленина, симфоническая поэма «Октябрь», цикл хоровых баллад «Верность», все же и в этих произведениях Шостаковичу удавалось оставаться Шостаковичем.</a:t>
            </a:r>
          </a:p>
        </p:txBody>
      </p:sp>
      <p:pic>
        <p:nvPicPr>
          <p:cNvPr id="8" name="Picture 4"/>
          <p:cNvPicPr>
            <a:picLocks noChangeAspect="1" noChangeArrowheads="1"/>
          </p:cNvPicPr>
          <p:nvPr/>
        </p:nvPicPr>
        <p:blipFill>
          <a:blip r:embed="rId2"/>
          <a:srcRect/>
          <a:stretch>
            <a:fillRect/>
          </a:stretch>
        </p:blipFill>
        <p:spPr bwMode="auto">
          <a:xfrm>
            <a:off x="214282" y="1142984"/>
            <a:ext cx="3301928" cy="1643074"/>
          </a:xfrm>
          <a:prstGeom prst="rect">
            <a:avLst/>
          </a:prstGeom>
          <a:noFill/>
          <a:ln w="50800">
            <a:solidFill>
              <a:schemeClr val="bg1"/>
            </a:solidFill>
            <a:miter lim="800000"/>
            <a:headEnd/>
            <a:tailEnd/>
          </a:ln>
          <a:effectLst/>
        </p:spPr>
      </p:pic>
      <p:sp>
        <p:nvSpPr>
          <p:cNvPr id="9" name="Прямоугольник 8"/>
          <p:cNvSpPr/>
          <p:nvPr/>
        </p:nvSpPr>
        <p:spPr>
          <a:xfrm>
            <a:off x="142844" y="407194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descr="http://im3-tub-ru.yandex.net/i?id=12256268-55-72&amp;n=21">
            <a:hlinkClick r:id="rId3"/>
          </p:cNvPr>
          <p:cNvPicPr>
            <a:picLocks noChangeAspect="1" noChangeArrowheads="1"/>
          </p:cNvPicPr>
          <p:nvPr/>
        </p:nvPicPr>
        <p:blipFill>
          <a:blip r:embed="rId4"/>
          <a:srcRect/>
          <a:stretch>
            <a:fillRect/>
          </a:stretch>
        </p:blipFill>
        <p:spPr bwMode="auto">
          <a:xfrm>
            <a:off x="8072462" y="142852"/>
            <a:ext cx="714380" cy="864169"/>
          </a:xfrm>
          <a:prstGeom prst="rect">
            <a:avLst/>
          </a:prstGeom>
          <a:noFill/>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2000"/>
                                  </p:stCondLst>
                                  <p:childTnLst>
                                    <p:set>
                                      <p:cBhvr>
                                        <p:cTn id="6" dur="1" fill="hold">
                                          <p:stCondLst>
                                            <p:cond delay="0"/>
                                          </p:stCondLst>
                                        </p:cTn>
                                        <p:tgtEl>
                                          <p:spTgt spid="16391"/>
                                        </p:tgtEl>
                                        <p:attrNameLst>
                                          <p:attrName>style.visibility</p:attrName>
                                        </p:attrNameLst>
                                      </p:cBhvr>
                                      <p:to>
                                        <p:strVal val="visible"/>
                                      </p:to>
                                    </p:set>
                                    <p:animEffect transition="in" filter="wipe(up)">
                                      <p:cBhvr>
                                        <p:cTn id="7" dur="3000"/>
                                        <p:tgtEl>
                                          <p:spTgt spid="16391"/>
                                        </p:tgtEl>
                                      </p:cBhvr>
                                    </p:animEffect>
                                  </p:childTnLst>
                                </p:cTn>
                              </p:par>
                            </p:childTnLst>
                          </p:cTn>
                        </p:par>
                        <p:par>
                          <p:cTn id="8" fill="hold">
                            <p:stCondLst>
                              <p:cond delay="15000"/>
                            </p:stCondLst>
                            <p:childTnLst>
                              <p:par>
                                <p:cTn id="9" presetID="53" presetClass="entr" presetSubtype="0" fill="hold" grpId="0" nodeType="afterEffect" nodePh="1">
                                  <p:stCondLst>
                                    <p:cond delay="1700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142844" y="785794"/>
            <a:ext cx="2219325" cy="2857500"/>
          </a:xfrm>
          <a:prstGeom prst="rect">
            <a:avLst/>
          </a:prstGeom>
          <a:noFill/>
          <a:ln w="9525">
            <a:noFill/>
            <a:miter lim="800000"/>
            <a:headEnd/>
            <a:tailEnd/>
          </a:ln>
          <a:effectLst/>
        </p:spPr>
      </p:pic>
      <p:sp>
        <p:nvSpPr>
          <p:cNvPr id="4" name="Прямоугольник 3"/>
          <p:cNvSpPr/>
          <p:nvPr/>
        </p:nvSpPr>
        <p:spPr>
          <a:xfrm>
            <a:off x="2500298" y="2428868"/>
            <a:ext cx="6429420" cy="3970318"/>
          </a:xfrm>
          <a:prstGeom prst="rect">
            <a:avLst/>
          </a:prstGeom>
        </p:spPr>
        <p:txBody>
          <a:bodyPr wrap="square">
            <a:spAutoFit/>
          </a:bodyPr>
          <a:lstStyle/>
          <a:p>
            <a:pPr algn="just"/>
            <a:r>
              <a:rPr lang="ru-RU" sz="1400" b="1" dirty="0" smtClean="0">
                <a:solidFill>
                  <a:srgbClr val="993300"/>
                </a:solidFill>
              </a:rPr>
              <a:t>   В Третьяковской галерее есть портрет Чайковского работы художника Кузнецова Н.Д., запечатлевший черты пятидесятилетнего композитора. Высокий, выпуклый лоб обрамлен белыми, как снег, волосами. Из-под задумчиво сдвинутых бровей глаза смотрят как-то особенно нежно и внимательно, мечтательно и пытливо. Это взгляд человека, достигшего таких вершин, откуда можно сразу охватить минувшее и будущее, безотрадную пустыню и буйно цветущую жизнь, героические деяния и смятенное отступление, титанический взлет фантазии и мелочи действительности, с жаром изученные, точно подмеченные и ревниво сохраненные памятью.</a:t>
            </a:r>
          </a:p>
          <a:p>
            <a:pPr algn="just"/>
            <a:r>
              <a:rPr lang="ru-RU" sz="1400" b="1" dirty="0" smtClean="0">
                <a:solidFill>
                  <a:srgbClr val="993300"/>
                </a:solidFill>
              </a:rPr>
              <a:t>   Кисть Кузнецова выдает и другие черты характера композитора: полуседая борода скрывает по-детски полный, трогательный рот. Рот много страдавшего взрослого ребенка, который предпочитает словам молчание, а если непременно надо говорить, то вполголоса, не любит приказывать, а только просит. И как бы в противовес этим тонко обрисованным чертам, Чайковский, на этом же портрете Кузнецова, опирается ладонью о стол с такой силой, что все его тело наклонилось вперед в позе, полной внутренней энергии.</a:t>
            </a:r>
            <a:endParaRPr lang="ru-RU" sz="1400" b="1" dirty="0">
              <a:solidFill>
                <a:srgbClr val="993300"/>
              </a:solidFill>
            </a:endParaRPr>
          </a:p>
        </p:txBody>
      </p:sp>
      <p:sp>
        <p:nvSpPr>
          <p:cNvPr id="5" name="Прямоугольник 4"/>
          <p:cNvSpPr/>
          <p:nvPr/>
        </p:nvSpPr>
        <p:spPr>
          <a:xfrm>
            <a:off x="142844" y="3643314"/>
            <a:ext cx="2214578" cy="954107"/>
          </a:xfrm>
          <a:prstGeom prst="rect">
            <a:avLst/>
          </a:prstGeom>
        </p:spPr>
        <p:txBody>
          <a:bodyPr wrap="square">
            <a:spAutoFit/>
          </a:bodyPr>
          <a:lstStyle/>
          <a:p>
            <a:pPr algn="ctr"/>
            <a:r>
              <a:rPr lang="ru-RU" sz="1400" b="1" dirty="0" smtClean="0">
                <a:solidFill>
                  <a:srgbClr val="993300"/>
                </a:solidFill>
              </a:rPr>
              <a:t>Кузнецов Николай Дмитриевич </a:t>
            </a:r>
          </a:p>
          <a:p>
            <a:pPr algn="ctr"/>
            <a:r>
              <a:rPr lang="ru-RU" sz="1400" b="1" dirty="0" smtClean="0">
                <a:solidFill>
                  <a:srgbClr val="993300"/>
                </a:solidFill>
              </a:rPr>
              <a:t>Портрет П.И. Чайковского. 1893 г.</a:t>
            </a:r>
          </a:p>
        </p:txBody>
      </p:sp>
      <p:sp>
        <p:nvSpPr>
          <p:cNvPr id="7" name="Прямоугольник 6"/>
          <p:cNvSpPr/>
          <p:nvPr/>
        </p:nvSpPr>
        <p:spPr>
          <a:xfrm>
            <a:off x="142844" y="4643446"/>
            <a:ext cx="2286016" cy="1769715"/>
          </a:xfrm>
          <a:prstGeom prst="rect">
            <a:avLst/>
          </a:prstGeom>
        </p:spPr>
        <p:txBody>
          <a:bodyPr wrap="square">
            <a:spAutoFit/>
          </a:bodyPr>
          <a:lstStyle/>
          <a:p>
            <a:pPr algn="ctr"/>
            <a:r>
              <a:rPr lang="ru-RU" sz="1400" b="1" i="1" dirty="0" smtClean="0"/>
              <a:t>Из века в век, из поколения в поколение переходит наша любовь к Чайковскому, к его прекрасной музыке, и в этом ее бессмертие. </a:t>
            </a:r>
          </a:p>
          <a:p>
            <a:pPr algn="r"/>
            <a:r>
              <a:rPr lang="ru-RU" sz="1100" b="1" i="1" dirty="0" smtClean="0"/>
              <a:t>Д. Шостакович</a:t>
            </a:r>
            <a:endParaRPr lang="ru-RU" sz="1100" b="1" i="1" dirty="0"/>
          </a:p>
        </p:txBody>
      </p:sp>
      <p:sp>
        <p:nvSpPr>
          <p:cNvPr id="8" name="Прямоугольник 7"/>
          <p:cNvSpPr/>
          <p:nvPr/>
        </p:nvSpPr>
        <p:spPr>
          <a:xfrm>
            <a:off x="3214678" y="642918"/>
            <a:ext cx="4471930" cy="523220"/>
          </a:xfrm>
          <a:prstGeom prst="rect">
            <a:avLst/>
          </a:prstGeom>
        </p:spPr>
        <p:txBody>
          <a:bodyPr wrap="none">
            <a:spAutoFit/>
          </a:bodyPr>
          <a:lstStyle/>
          <a:p>
            <a:r>
              <a:rPr lang="ru-RU" sz="2800" b="1" dirty="0" smtClean="0">
                <a:solidFill>
                  <a:srgbClr val="993300"/>
                </a:solidFill>
              </a:rPr>
              <a:t>Чайковский Петр Ильич</a:t>
            </a:r>
            <a:endParaRPr lang="ru-RU" sz="2800" dirty="0"/>
          </a:p>
        </p:txBody>
      </p:sp>
      <p:sp>
        <p:nvSpPr>
          <p:cNvPr id="10" name="Прямоугольник 9"/>
          <p:cNvSpPr/>
          <p:nvPr/>
        </p:nvSpPr>
        <p:spPr>
          <a:xfrm>
            <a:off x="2500298" y="1214422"/>
            <a:ext cx="6429420" cy="1015663"/>
          </a:xfrm>
          <a:prstGeom prst="rect">
            <a:avLst/>
          </a:prstGeom>
        </p:spPr>
        <p:txBody>
          <a:bodyPr wrap="square">
            <a:spAutoFit/>
          </a:bodyPr>
          <a:lstStyle/>
          <a:p>
            <a:pPr algn="just"/>
            <a:r>
              <a:rPr lang="ru-RU" sz="2400" b="1" dirty="0" smtClean="0">
                <a:solidFill>
                  <a:srgbClr val="993300"/>
                </a:solidFill>
              </a:rPr>
              <a:t>Петр Ильич Чайковский </a:t>
            </a:r>
            <a:r>
              <a:rPr lang="ru-RU" b="1" dirty="0" smtClean="0"/>
              <a:t>(7.5.1840, Воткинск Вятской губернии - 6.11.1893, Петербург) - российский композитор, дирижер, педагог, музыкальный деятель.</a:t>
            </a:r>
            <a:endParaRPr lang="ru-RU" b="1" dirty="0"/>
          </a:p>
        </p:txBody>
      </p:sp>
      <p:sp>
        <p:nvSpPr>
          <p:cNvPr id="11" name="Прямоугольник 10"/>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4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par>
                          <p:cTn id="8" fill="hold">
                            <p:stCondLst>
                              <p:cond delay="7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3" name="Прямоугольник 2"/>
          <p:cNvSpPr/>
          <p:nvPr/>
        </p:nvSpPr>
        <p:spPr>
          <a:xfrm>
            <a:off x="2500298" y="1357298"/>
            <a:ext cx="6429420" cy="2677656"/>
          </a:xfrm>
          <a:prstGeom prst="rect">
            <a:avLst/>
          </a:prstGeom>
        </p:spPr>
        <p:txBody>
          <a:bodyPr wrap="square">
            <a:spAutoFit/>
          </a:bodyPr>
          <a:lstStyle/>
          <a:p>
            <a:pPr algn="just"/>
            <a:r>
              <a:rPr lang="ru-RU" sz="1200" b="1" dirty="0" smtClean="0"/>
              <a:t>   Творчество Чайковского охватило почти все музыкальные жанры, среди которых ведущее место занимают самые масштабные - опера и симфония. В них нашла наиболее полное отражение художественная концепция композитора, в центре которой — глубинные процессы внутреннего мира человека, сложные движения души, раскрывающиеся в острых и напряженных драматических столкновениях. Однако и в этих жанрах всегда слышна главная интонация музыки Чайковского - певучая, лирическая, рожденная непосредственным выражением человеческого чувства и находящая столь же непосредственный отклик у слушателя. С другой стороны, и остальные жанры - от романса или фортепианной миниатюры до балета, инструментального концерта или камерного ансамбля - могут быть наделены теми же качествами симфонической масштабности, сложного драматического развития и глубокой лирической проникновенности. Чайковский работал и в области хоровой (в т. ч. духовной) музыки, писал вокальные ансамбли, музыку к драматическим спектаклям. </a:t>
            </a:r>
          </a:p>
        </p:txBody>
      </p:sp>
      <p:sp>
        <p:nvSpPr>
          <p:cNvPr id="5" name="Прямоугольник 4"/>
          <p:cNvSpPr/>
          <p:nvPr/>
        </p:nvSpPr>
        <p:spPr>
          <a:xfrm>
            <a:off x="214282" y="4108930"/>
            <a:ext cx="8715436" cy="2492990"/>
          </a:xfrm>
          <a:prstGeom prst="rect">
            <a:avLst/>
          </a:prstGeom>
        </p:spPr>
        <p:txBody>
          <a:bodyPr wrap="square">
            <a:spAutoFit/>
          </a:bodyPr>
          <a:lstStyle/>
          <a:p>
            <a:pPr algn="just"/>
            <a:r>
              <a:rPr lang="ru-RU" sz="1200" b="1" dirty="0" smtClean="0">
                <a:solidFill>
                  <a:srgbClr val="993300"/>
                </a:solidFill>
              </a:rPr>
              <a:t>   Традиции Чайковского в различных жанрах нашли свое продолжение в творчестве С. Танеева, А. Глазунова, С. Рахманинова, А. Скрябина, советских композиторов. Музыка Чайковского, еще при его жизни получившая признание, ставшая, по словам Б. Асафьева, «жизненной необходимостью» для людей, запечатлела огромную эпоху русской жизни и культуры XIX в., вышла за их пределы и стала достоянием всего человечества. Ее содержание универсально: оно охватывает образы жизни и смерти, любви, природы, детства, окружающего быта, в нем обобщаются и по-новому раскрываются образы русской и мировой литературы - Пушкина и Гоголя, Шекспира и Данте, русской лирической поэзии второй половины XIX в. Музыка Чайковского, воплощая драгоценные качества русской культуры - любовь и сострадание к человеку, необыкновенную чуткость к беспокойным исканиям человеческой души, непримиримость к злу и страстную жажду добра, красоты, нравственного совершенства, - обнаруживает глубокие связи с творчеством Л. Толстого и Ф. Достоевского, И. Тургенева и А. Чехова. В наши дни сбывается мечта Чайковского о том, чтобы увеличивалось число людей, любящих его музыку. Одним из свидетельств мировой славы великого русского композитора стал Международный конкурс его имени, привлекающий в Москву сотни музыкантов из разных стран.</a:t>
            </a:r>
            <a:r>
              <a:rPr lang="ru-RU" sz="1200" dirty="0" smtClean="0">
                <a:solidFill>
                  <a:srgbClr val="993300"/>
                </a:solidFill>
              </a:rPr>
              <a:t> </a:t>
            </a:r>
            <a:endParaRPr lang="ru-RU" sz="1200" b="1" i="1" dirty="0">
              <a:solidFill>
                <a:srgbClr val="993300"/>
              </a:solidFill>
            </a:endParaRPr>
          </a:p>
        </p:txBody>
      </p:sp>
      <p:sp>
        <p:nvSpPr>
          <p:cNvPr id="6" name="Прямоугольник 5"/>
          <p:cNvSpPr/>
          <p:nvPr/>
        </p:nvSpPr>
        <p:spPr>
          <a:xfrm>
            <a:off x="3214678" y="642918"/>
            <a:ext cx="4471930" cy="523220"/>
          </a:xfrm>
          <a:prstGeom prst="rect">
            <a:avLst/>
          </a:prstGeom>
        </p:spPr>
        <p:txBody>
          <a:bodyPr wrap="none">
            <a:spAutoFit/>
          </a:bodyPr>
          <a:lstStyle/>
          <a:p>
            <a:r>
              <a:rPr lang="ru-RU" sz="2800" b="1" dirty="0" smtClean="0">
                <a:solidFill>
                  <a:srgbClr val="993300"/>
                </a:solidFill>
              </a:rPr>
              <a:t>Чайковский Петр Ильич</a:t>
            </a:r>
            <a:endParaRPr lang="ru-RU" sz="2800" dirty="0"/>
          </a:p>
        </p:txBody>
      </p:sp>
      <p:pic>
        <p:nvPicPr>
          <p:cNvPr id="7" name="Picture 4" descr="http://im6-tub-ru.yandex.net/i?id=142379381-20-72&amp;n=21"/>
          <p:cNvPicPr>
            <a:picLocks noChangeAspect="1" noChangeArrowheads="1"/>
          </p:cNvPicPr>
          <p:nvPr/>
        </p:nvPicPr>
        <p:blipFill>
          <a:blip r:embed="rId2"/>
          <a:srcRect/>
          <a:stretch>
            <a:fillRect/>
          </a:stretch>
        </p:blipFill>
        <p:spPr bwMode="auto">
          <a:xfrm>
            <a:off x="285720" y="979359"/>
            <a:ext cx="2143140" cy="3064997"/>
          </a:xfrm>
          <a:prstGeom prst="rect">
            <a:avLst/>
          </a:prstGeom>
          <a:noFill/>
        </p:spPr>
      </p:pic>
      <p:sp>
        <p:nvSpPr>
          <p:cNvPr id="9" name="Прямоугольник 8"/>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5510213" y="35099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5662613" y="36623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0"/>
                                        <p:tgtEl>
                                          <p:spTgt spid="5"/>
                                        </p:tgtEl>
                                      </p:cBhvr>
                                    </p:animEffect>
                                  </p:childTnLst>
                                </p:cTn>
                              </p:par>
                            </p:childTnLst>
                          </p:cTn>
                        </p:par>
                        <p:par>
                          <p:cTn id="8" fill="hold">
                            <p:stCondLst>
                              <p:cond delay="20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928670"/>
            <a:ext cx="9144000" cy="5959789"/>
          </a:xfrm>
          <a:prstGeom prst="rect">
            <a:avLst/>
          </a:prstGeom>
          <a:noFill/>
          <a:ln w="9525">
            <a:noFill/>
            <a:miter lim="800000"/>
            <a:headEnd/>
            <a:tailEnd/>
          </a:ln>
          <a:effectLst/>
        </p:spPr>
      </p:pic>
      <p:sp>
        <p:nvSpPr>
          <p:cNvPr id="4" name="Прямоугольник 3"/>
          <p:cNvSpPr/>
          <p:nvPr/>
        </p:nvSpPr>
        <p:spPr>
          <a:xfrm>
            <a:off x="4143372" y="5929330"/>
            <a:ext cx="4857752" cy="714380"/>
          </a:xfrm>
          <a:prstGeom prst="rect">
            <a:avLst/>
          </a:prstGeom>
          <a:solidFill>
            <a:srgbClr val="B6793C"/>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latin typeface="Arial" pitchFamily="34" charset="0"/>
                <a:cs typeface="Arial" pitchFamily="34" charset="0"/>
              </a:rPr>
              <a:t>Копии с </a:t>
            </a:r>
            <a:r>
              <a:rPr lang="ru-RU" sz="1400" b="1" dirty="0" smtClean="0">
                <a:solidFill>
                  <a:schemeClr val="tx1"/>
                </a:solidFill>
                <a:latin typeface="Arial" pitchFamily="34" charset="0"/>
                <a:cs typeface="Arial" pitchFamily="34" charset="0"/>
              </a:rPr>
              <a:t>картин, размещенных в Третьяковской галерее, выполнены учащимися школы </a:t>
            </a:r>
            <a:r>
              <a:rPr lang="ru-RU" sz="1400" b="1" dirty="0">
                <a:solidFill>
                  <a:schemeClr val="tx1"/>
                </a:solidFill>
                <a:latin typeface="Arial" pitchFamily="34" charset="0"/>
                <a:cs typeface="Arial" pitchFamily="34" charset="0"/>
              </a:rPr>
              <a:t>при Посольстве России в Сербии.</a:t>
            </a:r>
          </a:p>
        </p:txBody>
      </p:sp>
      <p:sp>
        <p:nvSpPr>
          <p:cNvPr id="5" name="Прямоугольник 1"/>
          <p:cNvSpPr>
            <a:spLocks noChangeArrowheads="1"/>
          </p:cNvSpPr>
          <p:nvPr/>
        </p:nvSpPr>
        <p:spPr bwMode="auto">
          <a:xfrm>
            <a:off x="0" y="0"/>
            <a:ext cx="9144000" cy="954107"/>
          </a:xfrm>
          <a:prstGeom prst="rect">
            <a:avLst/>
          </a:prstGeom>
          <a:solidFill>
            <a:srgbClr val="B6793C"/>
          </a:solidFill>
          <a:ln w="9525">
            <a:noFill/>
            <a:miter lim="800000"/>
            <a:headEnd/>
            <a:tailEnd/>
          </a:ln>
        </p:spPr>
        <p:txBody>
          <a:bodyPr>
            <a:spAutoFit/>
          </a:bodyPr>
          <a:lstStyle/>
          <a:p>
            <a:pPr algn="ctr"/>
            <a:r>
              <a:rPr lang="ru-RU" sz="2800" b="1" dirty="0">
                <a:latin typeface="Calibri" pitchFamily="34" charset="0"/>
              </a:rPr>
              <a:t>              </a:t>
            </a:r>
            <a:r>
              <a:rPr lang="en-US" sz="2800" b="1" dirty="0">
                <a:latin typeface="Calibri" pitchFamily="34" charset="0"/>
              </a:rPr>
              <a:t>ТРЕТЬЯКОВСКАЯ </a:t>
            </a:r>
            <a:r>
              <a:rPr lang="en-US" sz="2800" b="1" dirty="0" smtClean="0">
                <a:latin typeface="Calibri" pitchFamily="34" charset="0"/>
              </a:rPr>
              <a:t>ГАЛЕРЕЯ</a:t>
            </a:r>
            <a:endParaRPr lang="ru-RU" sz="2800" b="1" dirty="0" smtClean="0">
              <a:latin typeface="Calibri" pitchFamily="34" charset="0"/>
            </a:endParaRPr>
          </a:p>
          <a:p>
            <a:pPr algn="ctr"/>
            <a:r>
              <a:rPr lang="ru-RU" sz="2800" b="1" dirty="0" smtClean="0">
                <a:latin typeface="Calibri" pitchFamily="34" charset="0"/>
              </a:rPr>
              <a:t> в школе при Посольстве России в Сербии</a:t>
            </a:r>
            <a:endParaRPr lang="ru-RU" sz="2800" b="1" dirty="0">
              <a:latin typeface="Calibri" pitchFamily="34" charset="0"/>
            </a:endParaRPr>
          </a:p>
        </p:txBody>
      </p:sp>
      <p:pic>
        <p:nvPicPr>
          <p:cNvPr id="2050" name="Picture 2"/>
          <p:cNvPicPr>
            <a:picLocks noChangeAspect="1" noChangeArrowheads="1"/>
          </p:cNvPicPr>
          <p:nvPr/>
        </p:nvPicPr>
        <p:blipFill>
          <a:blip r:embed="rId4"/>
          <a:srcRect/>
          <a:stretch>
            <a:fillRect/>
          </a:stretch>
        </p:blipFill>
        <p:spPr bwMode="auto">
          <a:xfrm>
            <a:off x="4642800" y="1071546"/>
            <a:ext cx="1643712" cy="2198158"/>
          </a:xfrm>
          <a:prstGeom prst="rect">
            <a:avLst/>
          </a:prstGeom>
          <a:noFill/>
          <a:ln w="50800">
            <a:solidFill>
              <a:schemeClr val="bg1"/>
            </a:solidFill>
            <a:miter lim="800000"/>
            <a:headEnd/>
            <a:tailEnd/>
          </a:ln>
          <a:effectLst/>
        </p:spPr>
      </p:pic>
      <p:pic>
        <p:nvPicPr>
          <p:cNvPr id="2051" name="Picture 3" descr="C:\Users\direktor\Pictures\ФОТО ШКОЛЫ\а.jpg"/>
          <p:cNvPicPr>
            <a:picLocks noChangeAspect="1" noChangeArrowheads="1"/>
          </p:cNvPicPr>
          <p:nvPr/>
        </p:nvPicPr>
        <p:blipFill>
          <a:blip r:embed="rId5"/>
          <a:srcRect/>
          <a:stretch>
            <a:fillRect/>
          </a:stretch>
        </p:blipFill>
        <p:spPr bwMode="auto">
          <a:xfrm>
            <a:off x="6489725" y="1071546"/>
            <a:ext cx="1725613" cy="2187575"/>
          </a:xfrm>
          <a:prstGeom prst="rect">
            <a:avLst/>
          </a:prstGeom>
          <a:noFill/>
          <a:ln w="50800">
            <a:solidFill>
              <a:schemeClr val="bg1"/>
            </a:solidFill>
          </a:ln>
        </p:spPr>
      </p:pic>
      <p:pic>
        <p:nvPicPr>
          <p:cNvPr id="2053" name="Picture 5" descr="C:\Users\direktor\Pictures\ФОТО ШКОЛЫ\аа.jpg"/>
          <p:cNvPicPr>
            <a:picLocks noChangeAspect="1" noChangeArrowheads="1"/>
          </p:cNvPicPr>
          <p:nvPr/>
        </p:nvPicPr>
        <p:blipFill>
          <a:blip r:embed="rId6"/>
          <a:srcRect/>
          <a:stretch>
            <a:fillRect/>
          </a:stretch>
        </p:blipFill>
        <p:spPr bwMode="auto">
          <a:xfrm>
            <a:off x="500034" y="4143380"/>
            <a:ext cx="1301183" cy="1857388"/>
          </a:xfrm>
          <a:prstGeom prst="rect">
            <a:avLst/>
          </a:prstGeom>
          <a:noFill/>
          <a:ln w="50800">
            <a:solidFill>
              <a:schemeClr val="bg1"/>
            </a:solidFill>
          </a:ln>
        </p:spPr>
      </p:pic>
      <p:pic>
        <p:nvPicPr>
          <p:cNvPr id="2054" name="Picture 6" descr="C:\Users\direktor\Pictures\ФОТО ШКОЛЫ\ааа.jpg"/>
          <p:cNvPicPr>
            <a:picLocks noChangeAspect="1" noChangeArrowheads="1"/>
          </p:cNvPicPr>
          <p:nvPr/>
        </p:nvPicPr>
        <p:blipFill>
          <a:blip r:embed="rId7"/>
          <a:srcRect/>
          <a:stretch>
            <a:fillRect/>
          </a:stretch>
        </p:blipFill>
        <p:spPr bwMode="auto">
          <a:xfrm>
            <a:off x="2643175" y="4143380"/>
            <a:ext cx="1305912" cy="1857388"/>
          </a:xfrm>
          <a:prstGeom prst="rect">
            <a:avLst/>
          </a:prstGeom>
          <a:noFill/>
          <a:ln w="50800">
            <a:solidFill>
              <a:schemeClr val="bg1"/>
            </a:solidFill>
          </a:ln>
        </p:spPr>
      </p:pic>
      <p:pic>
        <p:nvPicPr>
          <p:cNvPr id="2055" name="Picture 7" descr="C:\Users\direktor\Pictures\ФОТО ШКОЛЫ\р.jpg"/>
          <p:cNvPicPr>
            <a:picLocks noChangeAspect="1" noChangeArrowheads="1"/>
          </p:cNvPicPr>
          <p:nvPr/>
        </p:nvPicPr>
        <p:blipFill>
          <a:blip r:embed="rId8"/>
          <a:srcRect b="3284"/>
          <a:stretch>
            <a:fillRect/>
          </a:stretch>
        </p:blipFill>
        <p:spPr bwMode="auto">
          <a:xfrm>
            <a:off x="2928894" y="1071546"/>
            <a:ext cx="1500198" cy="2214578"/>
          </a:xfrm>
          <a:prstGeom prst="rect">
            <a:avLst/>
          </a:prstGeom>
          <a:noFill/>
          <a:ln w="50800">
            <a:solidFill>
              <a:schemeClr val="bg1"/>
            </a:solidFill>
          </a:ln>
        </p:spPr>
      </p:pic>
      <p:pic>
        <p:nvPicPr>
          <p:cNvPr id="2056" name="Picture 8" descr="C:\Users\direktor\Pictures\ФОТО ШКОЛЫ\п.jpg"/>
          <p:cNvPicPr>
            <a:picLocks noChangeAspect="1" noChangeArrowheads="1"/>
          </p:cNvPicPr>
          <p:nvPr/>
        </p:nvPicPr>
        <p:blipFill>
          <a:blip r:embed="rId9"/>
          <a:srcRect/>
          <a:stretch>
            <a:fillRect/>
          </a:stretch>
        </p:blipFill>
        <p:spPr bwMode="auto">
          <a:xfrm>
            <a:off x="928662" y="1071546"/>
            <a:ext cx="1785950" cy="2229147"/>
          </a:xfrm>
          <a:prstGeom prst="rect">
            <a:avLst/>
          </a:prstGeom>
          <a:noFill/>
          <a:ln w="50800">
            <a:solidFill>
              <a:schemeClr val="bg1"/>
            </a:solidFill>
          </a:ln>
        </p:spPr>
      </p:pic>
      <p:sp>
        <p:nvSpPr>
          <p:cNvPr id="13" name="Прямоугольник 12"/>
          <p:cNvSpPr/>
          <p:nvPr/>
        </p:nvSpPr>
        <p:spPr>
          <a:xfrm>
            <a:off x="785786" y="3286124"/>
            <a:ext cx="2143108" cy="830997"/>
          </a:xfrm>
          <a:prstGeom prst="rect">
            <a:avLst/>
          </a:prstGeom>
        </p:spPr>
        <p:txBody>
          <a:bodyPr wrap="square">
            <a:spAutoFit/>
          </a:bodyPr>
          <a:lstStyle/>
          <a:p>
            <a:pPr algn="ctr"/>
            <a:r>
              <a:rPr lang="ru-RU" sz="1200" b="1" dirty="0" smtClean="0">
                <a:latin typeface="Arial" pitchFamily="34" charset="0"/>
                <a:ea typeface="Times New Roman" pitchFamily="18" charset="0"/>
                <a:cs typeface="Arial" pitchFamily="34" charset="0"/>
              </a:rPr>
              <a:t>Автопортрет на фоне окна, с видом на Кремль. </a:t>
            </a:r>
            <a:r>
              <a:rPr lang="ru-RU" sz="1200" b="1" dirty="0" err="1" smtClean="0">
                <a:latin typeface="Arial" pitchFamily="34" charset="0"/>
                <a:ea typeface="Times New Roman" pitchFamily="18" charset="0"/>
                <a:cs typeface="Arial" pitchFamily="34" charset="0"/>
              </a:rPr>
              <a:t>Тропинин</a:t>
            </a:r>
            <a:r>
              <a:rPr lang="ru-RU" sz="1200" b="1" dirty="0" smtClean="0">
                <a:latin typeface="Arial" pitchFamily="34" charset="0"/>
                <a:ea typeface="Times New Roman" pitchFamily="18" charset="0"/>
                <a:cs typeface="Arial" pitchFamily="34" charset="0"/>
              </a:rPr>
              <a:t> В.А.</a:t>
            </a:r>
          </a:p>
          <a:p>
            <a:pPr algn="ctr"/>
            <a:r>
              <a:rPr lang="ru-RU" sz="1200" b="1" dirty="0" smtClean="0">
                <a:solidFill>
                  <a:srgbClr val="993300"/>
                </a:solidFill>
                <a:latin typeface="Arial" pitchFamily="34" charset="0"/>
                <a:cs typeface="Arial" pitchFamily="34" charset="0"/>
              </a:rPr>
              <a:t>В.</a:t>
            </a:r>
            <a:r>
              <a:rPr lang="ru-RU" sz="1200" b="1" baseline="0" dirty="0" smtClean="0">
                <a:solidFill>
                  <a:srgbClr val="993300"/>
                </a:solidFill>
                <a:latin typeface="Arial" pitchFamily="34" charset="0"/>
                <a:cs typeface="Arial" pitchFamily="34" charset="0"/>
              </a:rPr>
              <a:t> Попович 8 </a:t>
            </a:r>
            <a:r>
              <a:rPr lang="ru-RU" sz="1200" b="1" baseline="0" dirty="0" err="1" smtClean="0">
                <a:solidFill>
                  <a:srgbClr val="993300"/>
                </a:solidFill>
                <a:latin typeface="Arial" pitchFamily="34" charset="0"/>
                <a:cs typeface="Arial" pitchFamily="34" charset="0"/>
              </a:rPr>
              <a:t>кл</a:t>
            </a:r>
            <a:r>
              <a:rPr lang="ru-RU" sz="1200" b="1" baseline="0" dirty="0" smtClean="0">
                <a:solidFill>
                  <a:srgbClr val="993300"/>
                </a:solidFill>
                <a:latin typeface="Arial" pitchFamily="34" charset="0"/>
                <a:cs typeface="Arial" pitchFamily="34" charset="0"/>
              </a:rPr>
              <a:t>. 2012 г.</a:t>
            </a:r>
            <a:endParaRPr lang="ru-RU" sz="1200" b="1" dirty="0">
              <a:solidFill>
                <a:srgbClr val="993300"/>
              </a:solidFill>
              <a:latin typeface="Arial" pitchFamily="34" charset="0"/>
              <a:cs typeface="Arial" pitchFamily="34" charset="0"/>
            </a:endParaRPr>
          </a:p>
        </p:txBody>
      </p:sp>
      <p:sp>
        <p:nvSpPr>
          <p:cNvPr id="14" name="Прямоугольник 13"/>
          <p:cNvSpPr/>
          <p:nvPr/>
        </p:nvSpPr>
        <p:spPr>
          <a:xfrm>
            <a:off x="714348" y="6429396"/>
            <a:ext cx="2928958" cy="276999"/>
          </a:xfrm>
          <a:prstGeom prst="rect">
            <a:avLst/>
          </a:prstGeom>
        </p:spPr>
        <p:txBody>
          <a:bodyPr wrap="square">
            <a:spAutoFit/>
          </a:bodyPr>
          <a:lstStyle/>
          <a:p>
            <a:pPr algn="ctr"/>
            <a:r>
              <a:rPr lang="ru-RU" sz="1200" b="1" dirty="0" err="1" smtClean="0">
                <a:solidFill>
                  <a:srgbClr val="993300"/>
                </a:solidFill>
              </a:rPr>
              <a:t>Сьеничич</a:t>
            </a:r>
            <a:r>
              <a:rPr lang="ru-RU" sz="1200" b="1" dirty="0" smtClean="0">
                <a:solidFill>
                  <a:srgbClr val="993300"/>
                </a:solidFill>
              </a:rPr>
              <a:t> В. 5 </a:t>
            </a:r>
            <a:r>
              <a:rPr lang="ru-RU" sz="1200" b="1" dirty="0" err="1" smtClean="0">
                <a:solidFill>
                  <a:srgbClr val="993300"/>
                </a:solidFill>
              </a:rPr>
              <a:t>кл</a:t>
            </a:r>
            <a:r>
              <a:rPr lang="ru-RU" sz="1200" b="1" dirty="0" smtClean="0">
                <a:solidFill>
                  <a:srgbClr val="993300"/>
                </a:solidFill>
              </a:rPr>
              <a:t>. 2012 г.</a:t>
            </a:r>
            <a:endParaRPr lang="ru-RU" sz="1200" b="1" dirty="0">
              <a:solidFill>
                <a:srgbClr val="993300"/>
              </a:solidFill>
            </a:endParaRPr>
          </a:p>
        </p:txBody>
      </p:sp>
      <p:sp>
        <p:nvSpPr>
          <p:cNvPr id="15" name="Прямоугольник 14"/>
          <p:cNvSpPr/>
          <p:nvPr/>
        </p:nvSpPr>
        <p:spPr>
          <a:xfrm>
            <a:off x="6072166" y="3286124"/>
            <a:ext cx="2071702" cy="646331"/>
          </a:xfrm>
          <a:prstGeom prst="rect">
            <a:avLst/>
          </a:prstGeom>
        </p:spPr>
        <p:txBody>
          <a:bodyPr wrap="square">
            <a:spAutoFit/>
          </a:bodyPr>
          <a:lstStyle/>
          <a:p>
            <a:pPr algn="ctr"/>
            <a:r>
              <a:rPr lang="ru-RU" sz="1200" b="1" dirty="0" smtClean="0"/>
              <a:t>А.С. Пушкин</a:t>
            </a:r>
            <a:r>
              <a:rPr lang="ru-RU" sz="1200" b="1" dirty="0" smtClean="0">
                <a:solidFill>
                  <a:srgbClr val="993300"/>
                </a:solidFill>
              </a:rPr>
              <a:t>                        </a:t>
            </a:r>
            <a:r>
              <a:rPr lang="ru-RU" sz="1200" b="1" dirty="0" smtClean="0"/>
              <a:t>О.А. Кипренский</a:t>
            </a:r>
          </a:p>
          <a:p>
            <a:pPr algn="ctr"/>
            <a:r>
              <a:rPr lang="ru-RU" sz="1200" b="1" dirty="0" smtClean="0">
                <a:solidFill>
                  <a:srgbClr val="993300"/>
                </a:solidFill>
              </a:rPr>
              <a:t>Белков Г. 3 </a:t>
            </a:r>
            <a:r>
              <a:rPr lang="ru-RU" sz="1200" b="1" dirty="0" err="1" smtClean="0">
                <a:solidFill>
                  <a:srgbClr val="993300"/>
                </a:solidFill>
              </a:rPr>
              <a:t>кл</a:t>
            </a:r>
            <a:r>
              <a:rPr lang="ru-RU" sz="1200" b="1" dirty="0" smtClean="0">
                <a:solidFill>
                  <a:srgbClr val="993300"/>
                </a:solidFill>
              </a:rPr>
              <a:t>. 2012 г.</a:t>
            </a:r>
            <a:endParaRPr lang="ru-RU" sz="1200" b="1" dirty="0">
              <a:solidFill>
                <a:srgbClr val="993300"/>
              </a:solidFill>
            </a:endParaRPr>
          </a:p>
        </p:txBody>
      </p:sp>
      <p:sp>
        <p:nvSpPr>
          <p:cNvPr id="16" name="Прямоугольник 15"/>
          <p:cNvSpPr/>
          <p:nvPr/>
        </p:nvSpPr>
        <p:spPr>
          <a:xfrm>
            <a:off x="4571968" y="3286124"/>
            <a:ext cx="1641282" cy="830997"/>
          </a:xfrm>
          <a:prstGeom prst="rect">
            <a:avLst/>
          </a:prstGeom>
        </p:spPr>
        <p:txBody>
          <a:bodyPr wrap="none">
            <a:spAutoFit/>
          </a:bodyPr>
          <a:lstStyle/>
          <a:p>
            <a:pPr algn="ctr"/>
            <a:r>
              <a:rPr lang="ru-RU" sz="1200" b="1" dirty="0" smtClean="0"/>
              <a:t>А.С. Пушкин</a:t>
            </a:r>
          </a:p>
          <a:p>
            <a:pPr algn="ctr"/>
            <a:r>
              <a:rPr lang="ru-RU" sz="1200" b="1" dirty="0" smtClean="0"/>
              <a:t> </a:t>
            </a:r>
            <a:r>
              <a:rPr lang="ru-RU" sz="1200" b="1" dirty="0" err="1" smtClean="0"/>
              <a:t>Тропинин</a:t>
            </a:r>
            <a:r>
              <a:rPr lang="ru-RU" sz="1200" b="1" dirty="0" smtClean="0"/>
              <a:t> В.А.</a:t>
            </a:r>
          </a:p>
          <a:p>
            <a:pPr algn="ctr"/>
            <a:r>
              <a:rPr lang="ru-RU" sz="1200" b="1" dirty="0" smtClean="0">
                <a:solidFill>
                  <a:srgbClr val="993300"/>
                </a:solidFill>
              </a:rPr>
              <a:t>Тимофеева Д. 5 </a:t>
            </a:r>
            <a:r>
              <a:rPr lang="ru-RU" sz="1200" b="1" dirty="0" err="1" smtClean="0">
                <a:solidFill>
                  <a:srgbClr val="993300"/>
                </a:solidFill>
              </a:rPr>
              <a:t>кл</a:t>
            </a:r>
            <a:r>
              <a:rPr lang="ru-RU" sz="1200" b="1" dirty="0" smtClean="0">
                <a:solidFill>
                  <a:srgbClr val="993300"/>
                </a:solidFill>
              </a:rPr>
              <a:t>.</a:t>
            </a:r>
          </a:p>
          <a:p>
            <a:pPr algn="ctr"/>
            <a:r>
              <a:rPr lang="ru-RU" sz="1200" b="1" dirty="0" smtClean="0">
                <a:solidFill>
                  <a:srgbClr val="993300"/>
                </a:solidFill>
              </a:rPr>
              <a:t> 2012 г.</a:t>
            </a:r>
            <a:endParaRPr lang="ru-RU" sz="1200" b="1" dirty="0">
              <a:solidFill>
                <a:srgbClr val="993300"/>
              </a:solidFill>
            </a:endParaRPr>
          </a:p>
        </p:txBody>
      </p:sp>
      <p:sp>
        <p:nvSpPr>
          <p:cNvPr id="17" name="Прямоугольник 16"/>
          <p:cNvSpPr/>
          <p:nvPr/>
        </p:nvSpPr>
        <p:spPr>
          <a:xfrm>
            <a:off x="2786018" y="3286124"/>
            <a:ext cx="1857388" cy="646331"/>
          </a:xfrm>
          <a:prstGeom prst="rect">
            <a:avLst/>
          </a:prstGeom>
        </p:spPr>
        <p:txBody>
          <a:bodyPr wrap="square">
            <a:spAutoFit/>
          </a:bodyPr>
          <a:lstStyle/>
          <a:p>
            <a:pPr algn="ctr"/>
            <a:r>
              <a:rPr lang="ru-RU" sz="1200" b="1" dirty="0" smtClean="0">
                <a:latin typeface="Arial" pitchFamily="34" charset="0"/>
                <a:cs typeface="Arial" pitchFamily="34" charset="0"/>
              </a:rPr>
              <a:t>Портрет </a:t>
            </a:r>
            <a:r>
              <a:rPr lang="ru-RU" sz="1200" b="1" dirty="0" err="1" smtClean="0">
                <a:latin typeface="Arial" pitchFamily="34" charset="0"/>
                <a:cs typeface="Arial" pitchFamily="34" charset="0"/>
              </a:rPr>
              <a:t>Н.М.Карамзинa</a:t>
            </a:r>
            <a:endParaRPr lang="ru-RU" sz="1200" b="1" dirty="0" smtClean="0">
              <a:latin typeface="Arial" pitchFamily="34" charset="0"/>
              <a:cs typeface="Arial" pitchFamily="34" charset="0"/>
            </a:endParaRPr>
          </a:p>
          <a:p>
            <a:pPr algn="ctr"/>
            <a:r>
              <a:rPr lang="ru-RU" sz="1200" b="1" dirty="0" smtClean="0">
                <a:solidFill>
                  <a:srgbClr val="993300"/>
                </a:solidFill>
                <a:latin typeface="Arial" pitchFamily="34" charset="0"/>
                <a:cs typeface="Arial" pitchFamily="34" charset="0"/>
              </a:rPr>
              <a:t>Белков Г. 3 </a:t>
            </a:r>
            <a:r>
              <a:rPr lang="ru-RU" sz="1200" b="1" dirty="0" err="1" smtClean="0">
                <a:solidFill>
                  <a:srgbClr val="993300"/>
                </a:solidFill>
                <a:latin typeface="Arial" pitchFamily="34" charset="0"/>
                <a:cs typeface="Arial" pitchFamily="34" charset="0"/>
              </a:rPr>
              <a:t>кл</a:t>
            </a:r>
            <a:r>
              <a:rPr lang="ru-RU" sz="1200" b="1" dirty="0" smtClean="0">
                <a:solidFill>
                  <a:srgbClr val="993300"/>
                </a:solidFill>
                <a:latin typeface="Arial" pitchFamily="34" charset="0"/>
                <a:cs typeface="Arial" pitchFamily="34" charset="0"/>
              </a:rPr>
              <a:t>. 2012 г.</a:t>
            </a:r>
            <a:endParaRPr lang="ru-RU" sz="1200" b="1" dirty="0">
              <a:solidFill>
                <a:srgbClr val="993300"/>
              </a:solidFill>
              <a:latin typeface="Arial" pitchFamily="34" charset="0"/>
              <a:cs typeface="Arial" pitchFamily="34" charset="0"/>
            </a:endParaRPr>
          </a:p>
        </p:txBody>
      </p:sp>
      <p:sp>
        <p:nvSpPr>
          <p:cNvPr id="18" name="Прямоугольник 17"/>
          <p:cNvSpPr/>
          <p:nvPr/>
        </p:nvSpPr>
        <p:spPr>
          <a:xfrm>
            <a:off x="2714612" y="6072206"/>
            <a:ext cx="1163908" cy="461665"/>
          </a:xfrm>
          <a:prstGeom prst="rect">
            <a:avLst/>
          </a:prstGeom>
        </p:spPr>
        <p:txBody>
          <a:bodyPr wrap="none">
            <a:spAutoFit/>
          </a:bodyPr>
          <a:lstStyle/>
          <a:p>
            <a:r>
              <a:rPr lang="ru-RU" sz="1200" b="1" dirty="0" smtClean="0"/>
              <a:t>Автопортрет</a:t>
            </a:r>
          </a:p>
          <a:p>
            <a:r>
              <a:rPr lang="ru-RU" sz="1200" b="1" dirty="0" smtClean="0"/>
              <a:t> В.А.Серов </a:t>
            </a:r>
            <a:endParaRPr lang="ru-RU" sz="1200" b="1" dirty="0"/>
          </a:p>
        </p:txBody>
      </p:sp>
      <p:sp>
        <p:nvSpPr>
          <p:cNvPr id="19" name="Прямоугольник 18"/>
          <p:cNvSpPr/>
          <p:nvPr/>
        </p:nvSpPr>
        <p:spPr>
          <a:xfrm>
            <a:off x="0" y="6000768"/>
            <a:ext cx="2422266" cy="461665"/>
          </a:xfrm>
          <a:prstGeom prst="rect">
            <a:avLst/>
          </a:prstGeom>
        </p:spPr>
        <p:txBody>
          <a:bodyPr wrap="none">
            <a:spAutoFit/>
          </a:bodyPr>
          <a:lstStyle/>
          <a:p>
            <a:pPr algn="ctr"/>
            <a:r>
              <a:rPr lang="ru-RU" sz="1200" b="1" dirty="0" smtClean="0"/>
              <a:t>Генерал</a:t>
            </a:r>
          </a:p>
          <a:p>
            <a:pPr algn="ctr"/>
            <a:r>
              <a:rPr lang="ru-RU" sz="1200" b="1" dirty="0" smtClean="0"/>
              <a:t> А.И. Горчаков.</a:t>
            </a:r>
            <a:r>
              <a:rPr lang="ru-RU" sz="1200" b="1" dirty="0" smtClean="0">
                <a:latin typeface="Arial" pitchFamily="34" charset="0"/>
                <a:ea typeface="Times New Roman" pitchFamily="18" charset="0"/>
                <a:cs typeface="Arial" pitchFamily="34" charset="0"/>
              </a:rPr>
              <a:t> </a:t>
            </a:r>
            <a:r>
              <a:rPr lang="ru-RU" sz="1200" b="1" dirty="0" err="1" smtClean="0">
                <a:latin typeface="Arial" pitchFamily="34" charset="0"/>
                <a:ea typeface="Times New Roman" pitchFamily="18" charset="0"/>
                <a:cs typeface="Arial" pitchFamily="34" charset="0"/>
              </a:rPr>
              <a:t>Тропинин</a:t>
            </a:r>
            <a:r>
              <a:rPr lang="ru-RU" sz="1200" b="1" dirty="0" smtClean="0">
                <a:latin typeface="Arial" pitchFamily="34" charset="0"/>
                <a:ea typeface="Times New Roman" pitchFamily="18" charset="0"/>
                <a:cs typeface="Arial" pitchFamily="34" charset="0"/>
              </a:rPr>
              <a:t> В.А</a:t>
            </a:r>
            <a:endParaRPr lang="ru-RU" sz="1200" b="1" dirty="0"/>
          </a:p>
        </p:txBody>
      </p:sp>
      <p:pic>
        <p:nvPicPr>
          <p:cNvPr id="1026" name="Picture 2"/>
          <p:cNvPicPr>
            <a:picLocks noChangeAspect="1" noChangeArrowheads="1"/>
          </p:cNvPicPr>
          <p:nvPr/>
        </p:nvPicPr>
        <p:blipFill>
          <a:blip r:embed="rId10"/>
          <a:srcRect r="16243"/>
          <a:stretch>
            <a:fillRect/>
          </a:stretch>
        </p:blipFill>
        <p:spPr bwMode="auto">
          <a:xfrm>
            <a:off x="3786182" y="4214818"/>
            <a:ext cx="718012" cy="857256"/>
          </a:xfrm>
          <a:prstGeom prst="rect">
            <a:avLst/>
          </a:prstGeom>
          <a:noFill/>
          <a:ln w="50800">
            <a:solidFill>
              <a:schemeClr val="bg1"/>
            </a:solidFill>
            <a:miter lim="800000"/>
            <a:headEnd/>
            <a:tailEnd/>
          </a:ln>
          <a:effectLst/>
        </p:spPr>
      </p:pic>
      <p:pic>
        <p:nvPicPr>
          <p:cNvPr id="4099" name="Picture 3" descr="C:\Users\direktor\Pictures\ФОТО ШКОЛЫ\прпрп.jpg"/>
          <p:cNvPicPr>
            <a:picLocks noChangeAspect="1" noChangeArrowheads="1"/>
          </p:cNvPicPr>
          <p:nvPr/>
        </p:nvPicPr>
        <p:blipFill>
          <a:blip r:embed="rId11" cstate="print"/>
          <a:srcRect/>
          <a:stretch>
            <a:fillRect/>
          </a:stretch>
        </p:blipFill>
        <p:spPr bwMode="auto">
          <a:xfrm>
            <a:off x="1643042" y="4214818"/>
            <a:ext cx="742944" cy="935313"/>
          </a:xfrm>
          <a:prstGeom prst="rect">
            <a:avLst/>
          </a:prstGeom>
          <a:noFill/>
          <a:ln w="50800">
            <a:solidFill>
              <a:schemeClr val="bg1"/>
            </a:solidFill>
          </a:ln>
        </p:spPr>
      </p:pic>
      <p:sp>
        <p:nvSpPr>
          <p:cNvPr id="20" name="Прямоугольник 19"/>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4071934" y="5214950"/>
            <a:ext cx="4939173" cy="461665"/>
          </a:xfrm>
          <a:prstGeom prst="rect">
            <a:avLst/>
          </a:prstGeom>
        </p:spPr>
        <p:txBody>
          <a:bodyPr wrap="none">
            <a:spAutoFit/>
          </a:bodyPr>
          <a:lstStyle/>
          <a:p>
            <a:r>
              <a:rPr lang="ru-RU" sz="2400" b="1" dirty="0" smtClean="0"/>
              <a:t>Творчеству учитесь </a:t>
            </a:r>
            <a:r>
              <a:rPr lang="ru-RU" sz="2400" b="1" smtClean="0"/>
              <a:t>у творцов!</a:t>
            </a:r>
            <a:endParaRPr lang="ru-RU" sz="2400" b="1" dirty="0"/>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300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3000" fill="hold"/>
                                        <p:tgtEl>
                                          <p:spTgt spid="2050"/>
                                        </p:tgtEl>
                                        <p:attrNameLst>
                                          <p:attrName>ppt_w</p:attrName>
                                        </p:attrNameLst>
                                      </p:cBhvr>
                                      <p:tavLst>
                                        <p:tav tm="0">
                                          <p:val>
                                            <p:fltVal val="0"/>
                                          </p:val>
                                        </p:tav>
                                        <p:tav tm="100000">
                                          <p:val>
                                            <p:strVal val="#ppt_w"/>
                                          </p:val>
                                        </p:tav>
                                      </p:tavLst>
                                    </p:anim>
                                    <p:anim calcmode="lin" valueType="num">
                                      <p:cBhvr>
                                        <p:cTn id="17" dur="3000" fill="hold"/>
                                        <p:tgtEl>
                                          <p:spTgt spid="2050"/>
                                        </p:tgtEl>
                                        <p:attrNameLst>
                                          <p:attrName>ppt_h</p:attrName>
                                        </p:attrNameLst>
                                      </p:cBhvr>
                                      <p:tavLst>
                                        <p:tav tm="0">
                                          <p:val>
                                            <p:fltVal val="0"/>
                                          </p:val>
                                        </p:tav>
                                        <p:tav tm="100000">
                                          <p:val>
                                            <p:strVal val="#ppt_h"/>
                                          </p:val>
                                        </p:tav>
                                      </p:tavLst>
                                    </p:anim>
                                    <p:animEffect transition="in" filter="fade">
                                      <p:cBhvr>
                                        <p:cTn id="18" dur="3000"/>
                                        <p:tgtEl>
                                          <p:spTgt spid="2050"/>
                                        </p:tgtEl>
                                      </p:cBhvr>
                                    </p:animEffect>
                                  </p:childTnLst>
                                </p:cTn>
                              </p:par>
                              <p:par>
                                <p:cTn id="19" presetID="53" presetClass="entr" presetSubtype="0" fill="hold" nodeType="withEffect">
                                  <p:stCondLst>
                                    <p:cond delay="300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3000" fill="hold"/>
                                        <p:tgtEl>
                                          <p:spTgt spid="2051"/>
                                        </p:tgtEl>
                                        <p:attrNameLst>
                                          <p:attrName>ppt_w</p:attrName>
                                        </p:attrNameLst>
                                      </p:cBhvr>
                                      <p:tavLst>
                                        <p:tav tm="0">
                                          <p:val>
                                            <p:fltVal val="0"/>
                                          </p:val>
                                        </p:tav>
                                        <p:tav tm="100000">
                                          <p:val>
                                            <p:strVal val="#ppt_w"/>
                                          </p:val>
                                        </p:tav>
                                      </p:tavLst>
                                    </p:anim>
                                    <p:anim calcmode="lin" valueType="num">
                                      <p:cBhvr>
                                        <p:cTn id="22" dur="3000" fill="hold"/>
                                        <p:tgtEl>
                                          <p:spTgt spid="2051"/>
                                        </p:tgtEl>
                                        <p:attrNameLst>
                                          <p:attrName>ppt_h</p:attrName>
                                        </p:attrNameLst>
                                      </p:cBhvr>
                                      <p:tavLst>
                                        <p:tav tm="0">
                                          <p:val>
                                            <p:fltVal val="0"/>
                                          </p:val>
                                        </p:tav>
                                        <p:tav tm="100000">
                                          <p:val>
                                            <p:strVal val="#ppt_h"/>
                                          </p:val>
                                        </p:tav>
                                      </p:tavLst>
                                    </p:anim>
                                    <p:animEffect transition="in" filter="fade">
                                      <p:cBhvr>
                                        <p:cTn id="23" dur="3000"/>
                                        <p:tgtEl>
                                          <p:spTgt spid="2051"/>
                                        </p:tgtEl>
                                      </p:cBhvr>
                                    </p:animEffect>
                                  </p:childTnLst>
                                </p:cTn>
                              </p:par>
                              <p:par>
                                <p:cTn id="24" presetID="53" presetClass="entr" presetSubtype="0" fill="hold" nodeType="withEffect">
                                  <p:stCondLst>
                                    <p:cond delay="3000"/>
                                  </p:stCondLst>
                                  <p:childTnLst>
                                    <p:set>
                                      <p:cBhvr>
                                        <p:cTn id="25" dur="1" fill="hold">
                                          <p:stCondLst>
                                            <p:cond delay="0"/>
                                          </p:stCondLst>
                                        </p:cTn>
                                        <p:tgtEl>
                                          <p:spTgt spid="2053"/>
                                        </p:tgtEl>
                                        <p:attrNameLst>
                                          <p:attrName>style.visibility</p:attrName>
                                        </p:attrNameLst>
                                      </p:cBhvr>
                                      <p:to>
                                        <p:strVal val="visible"/>
                                      </p:to>
                                    </p:set>
                                    <p:anim calcmode="lin" valueType="num">
                                      <p:cBhvr>
                                        <p:cTn id="26" dur="3000" fill="hold"/>
                                        <p:tgtEl>
                                          <p:spTgt spid="2053"/>
                                        </p:tgtEl>
                                        <p:attrNameLst>
                                          <p:attrName>ppt_w</p:attrName>
                                        </p:attrNameLst>
                                      </p:cBhvr>
                                      <p:tavLst>
                                        <p:tav tm="0">
                                          <p:val>
                                            <p:fltVal val="0"/>
                                          </p:val>
                                        </p:tav>
                                        <p:tav tm="100000">
                                          <p:val>
                                            <p:strVal val="#ppt_w"/>
                                          </p:val>
                                        </p:tav>
                                      </p:tavLst>
                                    </p:anim>
                                    <p:anim calcmode="lin" valueType="num">
                                      <p:cBhvr>
                                        <p:cTn id="27" dur="3000" fill="hold"/>
                                        <p:tgtEl>
                                          <p:spTgt spid="2053"/>
                                        </p:tgtEl>
                                        <p:attrNameLst>
                                          <p:attrName>ppt_h</p:attrName>
                                        </p:attrNameLst>
                                      </p:cBhvr>
                                      <p:tavLst>
                                        <p:tav tm="0">
                                          <p:val>
                                            <p:fltVal val="0"/>
                                          </p:val>
                                        </p:tav>
                                        <p:tav tm="100000">
                                          <p:val>
                                            <p:strVal val="#ppt_h"/>
                                          </p:val>
                                        </p:tav>
                                      </p:tavLst>
                                    </p:anim>
                                    <p:animEffect transition="in" filter="fade">
                                      <p:cBhvr>
                                        <p:cTn id="28" dur="3000"/>
                                        <p:tgtEl>
                                          <p:spTgt spid="2053"/>
                                        </p:tgtEl>
                                      </p:cBhvr>
                                    </p:animEffect>
                                  </p:childTnLst>
                                </p:cTn>
                              </p:par>
                              <p:par>
                                <p:cTn id="29" presetID="53" presetClass="entr" presetSubtype="0" fill="hold" nodeType="withEffect">
                                  <p:stCondLst>
                                    <p:cond delay="3000"/>
                                  </p:stCondLst>
                                  <p:childTnLst>
                                    <p:set>
                                      <p:cBhvr>
                                        <p:cTn id="30" dur="1" fill="hold">
                                          <p:stCondLst>
                                            <p:cond delay="0"/>
                                          </p:stCondLst>
                                        </p:cTn>
                                        <p:tgtEl>
                                          <p:spTgt spid="2054"/>
                                        </p:tgtEl>
                                        <p:attrNameLst>
                                          <p:attrName>style.visibility</p:attrName>
                                        </p:attrNameLst>
                                      </p:cBhvr>
                                      <p:to>
                                        <p:strVal val="visible"/>
                                      </p:to>
                                    </p:set>
                                    <p:anim calcmode="lin" valueType="num">
                                      <p:cBhvr>
                                        <p:cTn id="31" dur="3000" fill="hold"/>
                                        <p:tgtEl>
                                          <p:spTgt spid="2054"/>
                                        </p:tgtEl>
                                        <p:attrNameLst>
                                          <p:attrName>ppt_w</p:attrName>
                                        </p:attrNameLst>
                                      </p:cBhvr>
                                      <p:tavLst>
                                        <p:tav tm="0">
                                          <p:val>
                                            <p:fltVal val="0"/>
                                          </p:val>
                                        </p:tav>
                                        <p:tav tm="100000">
                                          <p:val>
                                            <p:strVal val="#ppt_w"/>
                                          </p:val>
                                        </p:tav>
                                      </p:tavLst>
                                    </p:anim>
                                    <p:anim calcmode="lin" valueType="num">
                                      <p:cBhvr>
                                        <p:cTn id="32" dur="3000" fill="hold"/>
                                        <p:tgtEl>
                                          <p:spTgt spid="2054"/>
                                        </p:tgtEl>
                                        <p:attrNameLst>
                                          <p:attrName>ppt_h</p:attrName>
                                        </p:attrNameLst>
                                      </p:cBhvr>
                                      <p:tavLst>
                                        <p:tav tm="0">
                                          <p:val>
                                            <p:fltVal val="0"/>
                                          </p:val>
                                        </p:tav>
                                        <p:tav tm="100000">
                                          <p:val>
                                            <p:strVal val="#ppt_h"/>
                                          </p:val>
                                        </p:tav>
                                      </p:tavLst>
                                    </p:anim>
                                    <p:animEffect transition="in" filter="fade">
                                      <p:cBhvr>
                                        <p:cTn id="33" dur="3000"/>
                                        <p:tgtEl>
                                          <p:spTgt spid="2054"/>
                                        </p:tgtEl>
                                      </p:cBhvr>
                                    </p:animEffect>
                                  </p:childTnLst>
                                </p:cTn>
                              </p:par>
                              <p:par>
                                <p:cTn id="34" presetID="53" presetClass="entr" presetSubtype="0" fill="hold" nodeType="withEffect">
                                  <p:stCondLst>
                                    <p:cond delay="3000"/>
                                  </p:stCondLst>
                                  <p:childTnLst>
                                    <p:set>
                                      <p:cBhvr>
                                        <p:cTn id="35" dur="1" fill="hold">
                                          <p:stCondLst>
                                            <p:cond delay="0"/>
                                          </p:stCondLst>
                                        </p:cTn>
                                        <p:tgtEl>
                                          <p:spTgt spid="2055"/>
                                        </p:tgtEl>
                                        <p:attrNameLst>
                                          <p:attrName>style.visibility</p:attrName>
                                        </p:attrNameLst>
                                      </p:cBhvr>
                                      <p:to>
                                        <p:strVal val="visible"/>
                                      </p:to>
                                    </p:set>
                                    <p:anim calcmode="lin" valueType="num">
                                      <p:cBhvr>
                                        <p:cTn id="36" dur="3000" fill="hold"/>
                                        <p:tgtEl>
                                          <p:spTgt spid="2055"/>
                                        </p:tgtEl>
                                        <p:attrNameLst>
                                          <p:attrName>ppt_w</p:attrName>
                                        </p:attrNameLst>
                                      </p:cBhvr>
                                      <p:tavLst>
                                        <p:tav tm="0">
                                          <p:val>
                                            <p:fltVal val="0"/>
                                          </p:val>
                                        </p:tav>
                                        <p:tav tm="100000">
                                          <p:val>
                                            <p:strVal val="#ppt_w"/>
                                          </p:val>
                                        </p:tav>
                                      </p:tavLst>
                                    </p:anim>
                                    <p:anim calcmode="lin" valueType="num">
                                      <p:cBhvr>
                                        <p:cTn id="37" dur="3000" fill="hold"/>
                                        <p:tgtEl>
                                          <p:spTgt spid="2055"/>
                                        </p:tgtEl>
                                        <p:attrNameLst>
                                          <p:attrName>ppt_h</p:attrName>
                                        </p:attrNameLst>
                                      </p:cBhvr>
                                      <p:tavLst>
                                        <p:tav tm="0">
                                          <p:val>
                                            <p:fltVal val="0"/>
                                          </p:val>
                                        </p:tav>
                                        <p:tav tm="100000">
                                          <p:val>
                                            <p:strVal val="#ppt_h"/>
                                          </p:val>
                                        </p:tav>
                                      </p:tavLst>
                                    </p:anim>
                                    <p:animEffect transition="in" filter="fade">
                                      <p:cBhvr>
                                        <p:cTn id="38" dur="3000"/>
                                        <p:tgtEl>
                                          <p:spTgt spid="2055"/>
                                        </p:tgtEl>
                                      </p:cBhvr>
                                    </p:animEffect>
                                  </p:childTnLst>
                                </p:cTn>
                              </p:par>
                              <p:par>
                                <p:cTn id="39" presetID="53" presetClass="entr" presetSubtype="0" fill="hold" nodeType="withEffect">
                                  <p:stCondLst>
                                    <p:cond delay="3000"/>
                                  </p:stCondLst>
                                  <p:childTnLst>
                                    <p:set>
                                      <p:cBhvr>
                                        <p:cTn id="40" dur="1" fill="hold">
                                          <p:stCondLst>
                                            <p:cond delay="0"/>
                                          </p:stCondLst>
                                        </p:cTn>
                                        <p:tgtEl>
                                          <p:spTgt spid="2056"/>
                                        </p:tgtEl>
                                        <p:attrNameLst>
                                          <p:attrName>style.visibility</p:attrName>
                                        </p:attrNameLst>
                                      </p:cBhvr>
                                      <p:to>
                                        <p:strVal val="visible"/>
                                      </p:to>
                                    </p:set>
                                    <p:anim calcmode="lin" valueType="num">
                                      <p:cBhvr>
                                        <p:cTn id="41" dur="3000" fill="hold"/>
                                        <p:tgtEl>
                                          <p:spTgt spid="2056"/>
                                        </p:tgtEl>
                                        <p:attrNameLst>
                                          <p:attrName>ppt_w</p:attrName>
                                        </p:attrNameLst>
                                      </p:cBhvr>
                                      <p:tavLst>
                                        <p:tav tm="0">
                                          <p:val>
                                            <p:fltVal val="0"/>
                                          </p:val>
                                        </p:tav>
                                        <p:tav tm="100000">
                                          <p:val>
                                            <p:strVal val="#ppt_w"/>
                                          </p:val>
                                        </p:tav>
                                      </p:tavLst>
                                    </p:anim>
                                    <p:anim calcmode="lin" valueType="num">
                                      <p:cBhvr>
                                        <p:cTn id="42" dur="3000" fill="hold"/>
                                        <p:tgtEl>
                                          <p:spTgt spid="2056"/>
                                        </p:tgtEl>
                                        <p:attrNameLst>
                                          <p:attrName>ppt_h</p:attrName>
                                        </p:attrNameLst>
                                      </p:cBhvr>
                                      <p:tavLst>
                                        <p:tav tm="0">
                                          <p:val>
                                            <p:fltVal val="0"/>
                                          </p:val>
                                        </p:tav>
                                        <p:tav tm="100000">
                                          <p:val>
                                            <p:strVal val="#ppt_h"/>
                                          </p:val>
                                        </p:tav>
                                      </p:tavLst>
                                    </p:anim>
                                    <p:animEffect transition="in" filter="fade">
                                      <p:cBhvr>
                                        <p:cTn id="43" dur="3000"/>
                                        <p:tgtEl>
                                          <p:spTgt spid="2056"/>
                                        </p:tgtEl>
                                      </p:cBhvr>
                                    </p:animEffect>
                                  </p:childTnLst>
                                </p:cTn>
                              </p:par>
                              <p:par>
                                <p:cTn id="44" presetID="53" presetClass="entr" presetSubtype="0" fill="hold" grpId="0" nodeType="withEffect">
                                  <p:stCondLst>
                                    <p:cond delay="30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3000" fill="hold"/>
                                        <p:tgtEl>
                                          <p:spTgt spid="13"/>
                                        </p:tgtEl>
                                        <p:attrNameLst>
                                          <p:attrName>ppt_w</p:attrName>
                                        </p:attrNameLst>
                                      </p:cBhvr>
                                      <p:tavLst>
                                        <p:tav tm="0">
                                          <p:val>
                                            <p:fltVal val="0"/>
                                          </p:val>
                                        </p:tav>
                                        <p:tav tm="100000">
                                          <p:val>
                                            <p:strVal val="#ppt_w"/>
                                          </p:val>
                                        </p:tav>
                                      </p:tavLst>
                                    </p:anim>
                                    <p:anim calcmode="lin" valueType="num">
                                      <p:cBhvr>
                                        <p:cTn id="47" dur="3000" fill="hold"/>
                                        <p:tgtEl>
                                          <p:spTgt spid="13"/>
                                        </p:tgtEl>
                                        <p:attrNameLst>
                                          <p:attrName>ppt_h</p:attrName>
                                        </p:attrNameLst>
                                      </p:cBhvr>
                                      <p:tavLst>
                                        <p:tav tm="0">
                                          <p:val>
                                            <p:fltVal val="0"/>
                                          </p:val>
                                        </p:tav>
                                        <p:tav tm="100000">
                                          <p:val>
                                            <p:strVal val="#ppt_h"/>
                                          </p:val>
                                        </p:tav>
                                      </p:tavLst>
                                    </p:anim>
                                    <p:animEffect transition="in" filter="fade">
                                      <p:cBhvr>
                                        <p:cTn id="48" dur="3000"/>
                                        <p:tgtEl>
                                          <p:spTgt spid="13"/>
                                        </p:tgtEl>
                                      </p:cBhvr>
                                    </p:animEffect>
                                  </p:childTnLst>
                                </p:cTn>
                              </p:par>
                              <p:par>
                                <p:cTn id="49" presetID="53" presetClass="entr" presetSubtype="0" fill="hold" grpId="0" nodeType="withEffect">
                                  <p:stCondLst>
                                    <p:cond delay="30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3000" fill="hold"/>
                                        <p:tgtEl>
                                          <p:spTgt spid="14"/>
                                        </p:tgtEl>
                                        <p:attrNameLst>
                                          <p:attrName>ppt_w</p:attrName>
                                        </p:attrNameLst>
                                      </p:cBhvr>
                                      <p:tavLst>
                                        <p:tav tm="0">
                                          <p:val>
                                            <p:fltVal val="0"/>
                                          </p:val>
                                        </p:tav>
                                        <p:tav tm="100000">
                                          <p:val>
                                            <p:strVal val="#ppt_w"/>
                                          </p:val>
                                        </p:tav>
                                      </p:tavLst>
                                    </p:anim>
                                    <p:anim calcmode="lin" valueType="num">
                                      <p:cBhvr>
                                        <p:cTn id="52" dur="3000" fill="hold"/>
                                        <p:tgtEl>
                                          <p:spTgt spid="14"/>
                                        </p:tgtEl>
                                        <p:attrNameLst>
                                          <p:attrName>ppt_h</p:attrName>
                                        </p:attrNameLst>
                                      </p:cBhvr>
                                      <p:tavLst>
                                        <p:tav tm="0">
                                          <p:val>
                                            <p:fltVal val="0"/>
                                          </p:val>
                                        </p:tav>
                                        <p:tav tm="100000">
                                          <p:val>
                                            <p:strVal val="#ppt_h"/>
                                          </p:val>
                                        </p:tav>
                                      </p:tavLst>
                                    </p:anim>
                                    <p:animEffect transition="in" filter="fade">
                                      <p:cBhvr>
                                        <p:cTn id="53" dur="3000"/>
                                        <p:tgtEl>
                                          <p:spTgt spid="14"/>
                                        </p:tgtEl>
                                      </p:cBhvr>
                                    </p:animEffect>
                                  </p:childTnLst>
                                </p:cTn>
                              </p:par>
                              <p:par>
                                <p:cTn id="54" presetID="53" presetClass="entr" presetSubtype="0" fill="hold" grpId="0" nodeType="withEffect">
                                  <p:stCondLst>
                                    <p:cond delay="3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3000" fill="hold"/>
                                        <p:tgtEl>
                                          <p:spTgt spid="15"/>
                                        </p:tgtEl>
                                        <p:attrNameLst>
                                          <p:attrName>ppt_w</p:attrName>
                                        </p:attrNameLst>
                                      </p:cBhvr>
                                      <p:tavLst>
                                        <p:tav tm="0">
                                          <p:val>
                                            <p:fltVal val="0"/>
                                          </p:val>
                                        </p:tav>
                                        <p:tav tm="100000">
                                          <p:val>
                                            <p:strVal val="#ppt_w"/>
                                          </p:val>
                                        </p:tav>
                                      </p:tavLst>
                                    </p:anim>
                                    <p:anim calcmode="lin" valueType="num">
                                      <p:cBhvr>
                                        <p:cTn id="57" dur="3000" fill="hold"/>
                                        <p:tgtEl>
                                          <p:spTgt spid="15"/>
                                        </p:tgtEl>
                                        <p:attrNameLst>
                                          <p:attrName>ppt_h</p:attrName>
                                        </p:attrNameLst>
                                      </p:cBhvr>
                                      <p:tavLst>
                                        <p:tav tm="0">
                                          <p:val>
                                            <p:fltVal val="0"/>
                                          </p:val>
                                        </p:tav>
                                        <p:tav tm="100000">
                                          <p:val>
                                            <p:strVal val="#ppt_h"/>
                                          </p:val>
                                        </p:tav>
                                      </p:tavLst>
                                    </p:anim>
                                    <p:animEffect transition="in" filter="fade">
                                      <p:cBhvr>
                                        <p:cTn id="58" dur="3000"/>
                                        <p:tgtEl>
                                          <p:spTgt spid="15"/>
                                        </p:tgtEl>
                                      </p:cBhvr>
                                    </p:animEffect>
                                  </p:childTnLst>
                                </p:cTn>
                              </p:par>
                              <p:par>
                                <p:cTn id="59" presetID="53" presetClass="entr" presetSubtype="0" fill="hold" grpId="0" nodeType="withEffect">
                                  <p:stCondLst>
                                    <p:cond delay="30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3000" fill="hold"/>
                                        <p:tgtEl>
                                          <p:spTgt spid="16"/>
                                        </p:tgtEl>
                                        <p:attrNameLst>
                                          <p:attrName>ppt_w</p:attrName>
                                        </p:attrNameLst>
                                      </p:cBhvr>
                                      <p:tavLst>
                                        <p:tav tm="0">
                                          <p:val>
                                            <p:fltVal val="0"/>
                                          </p:val>
                                        </p:tav>
                                        <p:tav tm="100000">
                                          <p:val>
                                            <p:strVal val="#ppt_w"/>
                                          </p:val>
                                        </p:tav>
                                      </p:tavLst>
                                    </p:anim>
                                    <p:anim calcmode="lin" valueType="num">
                                      <p:cBhvr>
                                        <p:cTn id="62" dur="3000" fill="hold"/>
                                        <p:tgtEl>
                                          <p:spTgt spid="16"/>
                                        </p:tgtEl>
                                        <p:attrNameLst>
                                          <p:attrName>ppt_h</p:attrName>
                                        </p:attrNameLst>
                                      </p:cBhvr>
                                      <p:tavLst>
                                        <p:tav tm="0">
                                          <p:val>
                                            <p:fltVal val="0"/>
                                          </p:val>
                                        </p:tav>
                                        <p:tav tm="100000">
                                          <p:val>
                                            <p:strVal val="#ppt_h"/>
                                          </p:val>
                                        </p:tav>
                                      </p:tavLst>
                                    </p:anim>
                                    <p:animEffect transition="in" filter="fade">
                                      <p:cBhvr>
                                        <p:cTn id="63" dur="3000"/>
                                        <p:tgtEl>
                                          <p:spTgt spid="16"/>
                                        </p:tgtEl>
                                      </p:cBhvr>
                                    </p:animEffect>
                                  </p:childTnLst>
                                </p:cTn>
                              </p:par>
                              <p:par>
                                <p:cTn id="64" presetID="53" presetClass="entr" presetSubtype="0" fill="hold" grpId="0" nodeType="withEffect">
                                  <p:stCondLst>
                                    <p:cond delay="3000"/>
                                  </p:stCondLst>
                                  <p:childTnLst>
                                    <p:set>
                                      <p:cBhvr>
                                        <p:cTn id="65" dur="1" fill="hold">
                                          <p:stCondLst>
                                            <p:cond delay="0"/>
                                          </p:stCondLst>
                                        </p:cTn>
                                        <p:tgtEl>
                                          <p:spTgt spid="17"/>
                                        </p:tgtEl>
                                        <p:attrNameLst>
                                          <p:attrName>style.visibility</p:attrName>
                                        </p:attrNameLst>
                                      </p:cBhvr>
                                      <p:to>
                                        <p:strVal val="visible"/>
                                      </p:to>
                                    </p:set>
                                    <p:anim calcmode="lin" valueType="num">
                                      <p:cBhvr>
                                        <p:cTn id="66" dur="3000" fill="hold"/>
                                        <p:tgtEl>
                                          <p:spTgt spid="17"/>
                                        </p:tgtEl>
                                        <p:attrNameLst>
                                          <p:attrName>ppt_w</p:attrName>
                                        </p:attrNameLst>
                                      </p:cBhvr>
                                      <p:tavLst>
                                        <p:tav tm="0">
                                          <p:val>
                                            <p:fltVal val="0"/>
                                          </p:val>
                                        </p:tav>
                                        <p:tav tm="100000">
                                          <p:val>
                                            <p:strVal val="#ppt_w"/>
                                          </p:val>
                                        </p:tav>
                                      </p:tavLst>
                                    </p:anim>
                                    <p:anim calcmode="lin" valueType="num">
                                      <p:cBhvr>
                                        <p:cTn id="67" dur="3000" fill="hold"/>
                                        <p:tgtEl>
                                          <p:spTgt spid="17"/>
                                        </p:tgtEl>
                                        <p:attrNameLst>
                                          <p:attrName>ppt_h</p:attrName>
                                        </p:attrNameLst>
                                      </p:cBhvr>
                                      <p:tavLst>
                                        <p:tav tm="0">
                                          <p:val>
                                            <p:fltVal val="0"/>
                                          </p:val>
                                        </p:tav>
                                        <p:tav tm="100000">
                                          <p:val>
                                            <p:strVal val="#ppt_h"/>
                                          </p:val>
                                        </p:tav>
                                      </p:tavLst>
                                    </p:anim>
                                    <p:animEffect transition="in" filter="fade">
                                      <p:cBhvr>
                                        <p:cTn id="68" dur="3000"/>
                                        <p:tgtEl>
                                          <p:spTgt spid="17"/>
                                        </p:tgtEl>
                                      </p:cBhvr>
                                    </p:animEffect>
                                  </p:childTnLst>
                                </p:cTn>
                              </p:par>
                              <p:par>
                                <p:cTn id="69" presetID="53" presetClass="entr" presetSubtype="0" fill="hold" grpId="0" nodeType="withEffect">
                                  <p:stCondLst>
                                    <p:cond delay="3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3000" fill="hold"/>
                                        <p:tgtEl>
                                          <p:spTgt spid="18"/>
                                        </p:tgtEl>
                                        <p:attrNameLst>
                                          <p:attrName>ppt_w</p:attrName>
                                        </p:attrNameLst>
                                      </p:cBhvr>
                                      <p:tavLst>
                                        <p:tav tm="0">
                                          <p:val>
                                            <p:fltVal val="0"/>
                                          </p:val>
                                        </p:tav>
                                        <p:tav tm="100000">
                                          <p:val>
                                            <p:strVal val="#ppt_w"/>
                                          </p:val>
                                        </p:tav>
                                      </p:tavLst>
                                    </p:anim>
                                    <p:anim calcmode="lin" valueType="num">
                                      <p:cBhvr>
                                        <p:cTn id="72" dur="3000" fill="hold"/>
                                        <p:tgtEl>
                                          <p:spTgt spid="18"/>
                                        </p:tgtEl>
                                        <p:attrNameLst>
                                          <p:attrName>ppt_h</p:attrName>
                                        </p:attrNameLst>
                                      </p:cBhvr>
                                      <p:tavLst>
                                        <p:tav tm="0">
                                          <p:val>
                                            <p:fltVal val="0"/>
                                          </p:val>
                                        </p:tav>
                                        <p:tav tm="100000">
                                          <p:val>
                                            <p:strVal val="#ppt_h"/>
                                          </p:val>
                                        </p:tav>
                                      </p:tavLst>
                                    </p:anim>
                                    <p:animEffect transition="in" filter="fade">
                                      <p:cBhvr>
                                        <p:cTn id="73" dur="3000"/>
                                        <p:tgtEl>
                                          <p:spTgt spid="18"/>
                                        </p:tgtEl>
                                      </p:cBhvr>
                                    </p:animEffect>
                                  </p:childTnLst>
                                </p:cTn>
                              </p:par>
                              <p:par>
                                <p:cTn id="74" presetID="53" presetClass="entr" presetSubtype="0" fill="hold" grpId="0" nodeType="withEffect">
                                  <p:stCondLst>
                                    <p:cond delay="3000"/>
                                  </p:stCondLst>
                                  <p:childTnLst>
                                    <p:set>
                                      <p:cBhvr>
                                        <p:cTn id="75" dur="1" fill="hold">
                                          <p:stCondLst>
                                            <p:cond delay="0"/>
                                          </p:stCondLst>
                                        </p:cTn>
                                        <p:tgtEl>
                                          <p:spTgt spid="19"/>
                                        </p:tgtEl>
                                        <p:attrNameLst>
                                          <p:attrName>style.visibility</p:attrName>
                                        </p:attrNameLst>
                                      </p:cBhvr>
                                      <p:to>
                                        <p:strVal val="visible"/>
                                      </p:to>
                                    </p:set>
                                    <p:anim calcmode="lin" valueType="num">
                                      <p:cBhvr>
                                        <p:cTn id="76" dur="3000" fill="hold"/>
                                        <p:tgtEl>
                                          <p:spTgt spid="19"/>
                                        </p:tgtEl>
                                        <p:attrNameLst>
                                          <p:attrName>ppt_w</p:attrName>
                                        </p:attrNameLst>
                                      </p:cBhvr>
                                      <p:tavLst>
                                        <p:tav tm="0">
                                          <p:val>
                                            <p:fltVal val="0"/>
                                          </p:val>
                                        </p:tav>
                                        <p:tav tm="100000">
                                          <p:val>
                                            <p:strVal val="#ppt_w"/>
                                          </p:val>
                                        </p:tav>
                                      </p:tavLst>
                                    </p:anim>
                                    <p:anim calcmode="lin" valueType="num">
                                      <p:cBhvr>
                                        <p:cTn id="77" dur="3000" fill="hold"/>
                                        <p:tgtEl>
                                          <p:spTgt spid="19"/>
                                        </p:tgtEl>
                                        <p:attrNameLst>
                                          <p:attrName>ppt_h</p:attrName>
                                        </p:attrNameLst>
                                      </p:cBhvr>
                                      <p:tavLst>
                                        <p:tav tm="0">
                                          <p:val>
                                            <p:fltVal val="0"/>
                                          </p:val>
                                        </p:tav>
                                        <p:tav tm="100000">
                                          <p:val>
                                            <p:strVal val="#ppt_h"/>
                                          </p:val>
                                        </p:tav>
                                      </p:tavLst>
                                    </p:anim>
                                    <p:animEffect transition="in" filter="fade">
                                      <p:cBhvr>
                                        <p:cTn id="78" dur="3000"/>
                                        <p:tgtEl>
                                          <p:spTgt spid="19"/>
                                        </p:tgtEl>
                                      </p:cBhvr>
                                    </p:animEffect>
                                  </p:childTnLst>
                                </p:cTn>
                              </p:par>
                              <p:par>
                                <p:cTn id="79" presetID="53" presetClass="entr" presetSubtype="0" fill="hold" nodeType="withEffect">
                                  <p:stCondLst>
                                    <p:cond delay="3000"/>
                                  </p:stCondLst>
                                  <p:childTnLst>
                                    <p:set>
                                      <p:cBhvr>
                                        <p:cTn id="80" dur="1" fill="hold">
                                          <p:stCondLst>
                                            <p:cond delay="0"/>
                                          </p:stCondLst>
                                        </p:cTn>
                                        <p:tgtEl>
                                          <p:spTgt spid="1026"/>
                                        </p:tgtEl>
                                        <p:attrNameLst>
                                          <p:attrName>style.visibility</p:attrName>
                                        </p:attrNameLst>
                                      </p:cBhvr>
                                      <p:to>
                                        <p:strVal val="visible"/>
                                      </p:to>
                                    </p:set>
                                    <p:anim calcmode="lin" valueType="num">
                                      <p:cBhvr>
                                        <p:cTn id="81" dur="3000" fill="hold"/>
                                        <p:tgtEl>
                                          <p:spTgt spid="1026"/>
                                        </p:tgtEl>
                                        <p:attrNameLst>
                                          <p:attrName>ppt_w</p:attrName>
                                        </p:attrNameLst>
                                      </p:cBhvr>
                                      <p:tavLst>
                                        <p:tav tm="0">
                                          <p:val>
                                            <p:fltVal val="0"/>
                                          </p:val>
                                        </p:tav>
                                        <p:tav tm="100000">
                                          <p:val>
                                            <p:strVal val="#ppt_w"/>
                                          </p:val>
                                        </p:tav>
                                      </p:tavLst>
                                    </p:anim>
                                    <p:anim calcmode="lin" valueType="num">
                                      <p:cBhvr>
                                        <p:cTn id="82" dur="3000" fill="hold"/>
                                        <p:tgtEl>
                                          <p:spTgt spid="1026"/>
                                        </p:tgtEl>
                                        <p:attrNameLst>
                                          <p:attrName>ppt_h</p:attrName>
                                        </p:attrNameLst>
                                      </p:cBhvr>
                                      <p:tavLst>
                                        <p:tav tm="0">
                                          <p:val>
                                            <p:fltVal val="0"/>
                                          </p:val>
                                        </p:tav>
                                        <p:tav tm="100000">
                                          <p:val>
                                            <p:strVal val="#ppt_h"/>
                                          </p:val>
                                        </p:tav>
                                      </p:tavLst>
                                    </p:anim>
                                    <p:animEffect transition="in" filter="fade">
                                      <p:cBhvr>
                                        <p:cTn id="83" dur="3000"/>
                                        <p:tgtEl>
                                          <p:spTgt spid="1026"/>
                                        </p:tgtEl>
                                      </p:cBhvr>
                                    </p:animEffect>
                                  </p:childTnLst>
                                </p:cTn>
                              </p:par>
                              <p:par>
                                <p:cTn id="84" presetID="53" presetClass="entr" presetSubtype="0" fill="hold" nodeType="withEffect">
                                  <p:stCondLst>
                                    <p:cond delay="3000"/>
                                  </p:stCondLst>
                                  <p:childTnLst>
                                    <p:set>
                                      <p:cBhvr>
                                        <p:cTn id="85" dur="1" fill="hold">
                                          <p:stCondLst>
                                            <p:cond delay="0"/>
                                          </p:stCondLst>
                                        </p:cTn>
                                        <p:tgtEl>
                                          <p:spTgt spid="4099"/>
                                        </p:tgtEl>
                                        <p:attrNameLst>
                                          <p:attrName>style.visibility</p:attrName>
                                        </p:attrNameLst>
                                      </p:cBhvr>
                                      <p:to>
                                        <p:strVal val="visible"/>
                                      </p:to>
                                    </p:set>
                                    <p:anim calcmode="lin" valueType="num">
                                      <p:cBhvr>
                                        <p:cTn id="86" dur="3000" fill="hold"/>
                                        <p:tgtEl>
                                          <p:spTgt spid="4099"/>
                                        </p:tgtEl>
                                        <p:attrNameLst>
                                          <p:attrName>ppt_w</p:attrName>
                                        </p:attrNameLst>
                                      </p:cBhvr>
                                      <p:tavLst>
                                        <p:tav tm="0">
                                          <p:val>
                                            <p:fltVal val="0"/>
                                          </p:val>
                                        </p:tav>
                                        <p:tav tm="100000">
                                          <p:val>
                                            <p:strVal val="#ppt_w"/>
                                          </p:val>
                                        </p:tav>
                                      </p:tavLst>
                                    </p:anim>
                                    <p:anim calcmode="lin" valueType="num">
                                      <p:cBhvr>
                                        <p:cTn id="87" dur="3000" fill="hold"/>
                                        <p:tgtEl>
                                          <p:spTgt spid="4099"/>
                                        </p:tgtEl>
                                        <p:attrNameLst>
                                          <p:attrName>ppt_h</p:attrName>
                                        </p:attrNameLst>
                                      </p:cBhvr>
                                      <p:tavLst>
                                        <p:tav tm="0">
                                          <p:val>
                                            <p:fltVal val="0"/>
                                          </p:val>
                                        </p:tav>
                                        <p:tav tm="100000">
                                          <p:val>
                                            <p:strVal val="#ppt_h"/>
                                          </p:val>
                                        </p:tav>
                                      </p:tavLst>
                                    </p:anim>
                                    <p:animEffect transition="in" filter="fade">
                                      <p:cBhvr>
                                        <p:cTn id="88" dur="3000"/>
                                        <p:tgtEl>
                                          <p:spTgt spid="4099"/>
                                        </p:tgtEl>
                                      </p:cBhvr>
                                    </p:animEffect>
                                  </p:childTnLst>
                                </p:cTn>
                              </p:par>
                              <p:par>
                                <p:cTn id="89" presetID="53" presetClass="entr" presetSubtype="0" fill="hold" grpId="1" nodeType="withEffect" nodePh="1">
                                  <p:stCondLst>
                                    <p:cond delay="3000"/>
                                  </p:stCondLst>
                                  <p:endCondLst>
                                    <p:cond evt="begin" delay="0">
                                      <p:tn val="89"/>
                                    </p:cond>
                                  </p:endCondLst>
                                  <p:childTnLst>
                                    <p:set>
                                      <p:cBhvr>
                                        <p:cTn id="90" dur="1" fill="hold">
                                          <p:stCondLst>
                                            <p:cond delay="0"/>
                                          </p:stCondLst>
                                        </p:cTn>
                                        <p:tgtEl>
                                          <p:spTgt spid="20"/>
                                        </p:tgtEl>
                                        <p:attrNameLst>
                                          <p:attrName>style.visibility</p:attrName>
                                        </p:attrNameLst>
                                      </p:cBhvr>
                                      <p:to>
                                        <p:strVal val="visible"/>
                                      </p:to>
                                    </p:set>
                                    <p:anim calcmode="lin" valueType="num">
                                      <p:cBhvr>
                                        <p:cTn id="91" dur="3000" fill="hold"/>
                                        <p:tgtEl>
                                          <p:spTgt spid="20"/>
                                        </p:tgtEl>
                                        <p:attrNameLst>
                                          <p:attrName>ppt_w</p:attrName>
                                        </p:attrNameLst>
                                      </p:cBhvr>
                                      <p:tavLst>
                                        <p:tav tm="0">
                                          <p:val>
                                            <p:fltVal val="0"/>
                                          </p:val>
                                        </p:tav>
                                        <p:tav tm="100000">
                                          <p:val>
                                            <p:strVal val="#ppt_w"/>
                                          </p:val>
                                        </p:tav>
                                      </p:tavLst>
                                    </p:anim>
                                    <p:anim calcmode="lin" valueType="num">
                                      <p:cBhvr>
                                        <p:cTn id="92" dur="3000" fill="hold"/>
                                        <p:tgtEl>
                                          <p:spTgt spid="20"/>
                                        </p:tgtEl>
                                        <p:attrNameLst>
                                          <p:attrName>ppt_h</p:attrName>
                                        </p:attrNameLst>
                                      </p:cBhvr>
                                      <p:tavLst>
                                        <p:tav tm="0">
                                          <p:val>
                                            <p:fltVal val="0"/>
                                          </p:val>
                                        </p:tav>
                                        <p:tav tm="100000">
                                          <p:val>
                                            <p:strVal val="#ppt_h"/>
                                          </p:val>
                                        </p:tav>
                                      </p:tavLst>
                                    </p:anim>
                                    <p:animEffect transition="in" filter="fade">
                                      <p:cBhvr>
                                        <p:cTn id="93" dur="3000"/>
                                        <p:tgtEl>
                                          <p:spTgt spid="20"/>
                                        </p:tgtEl>
                                      </p:cBhvr>
                                    </p:animEffect>
                                  </p:childTnLst>
                                </p:cTn>
                              </p:par>
                            </p:childTnLst>
                          </p:cTn>
                        </p:par>
                        <p:par>
                          <p:cTn id="94" fill="hold">
                            <p:stCondLst>
                              <p:cond delay="6000"/>
                            </p:stCondLst>
                            <p:childTnLst>
                              <p:par>
                                <p:cTn id="95" presetID="22" presetClass="entr" presetSubtype="4" fill="hold" grpId="0" nodeType="afterEffect" nodePh="1">
                                  <p:stCondLst>
                                    <p:cond delay="20500"/>
                                  </p:stCondLst>
                                  <p:endCondLst>
                                    <p:cond evt="begin" delay="0">
                                      <p:tn val="95"/>
                                    </p:cond>
                                  </p:end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P spid="17" grpId="0"/>
      <p:bldP spid="18" grpId="0"/>
      <p:bldP spid="19" grpId="0"/>
      <p:bldP spid="20" grpId="0"/>
      <p:bldP spid="20" grpId="1"/>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500042"/>
            <a:ext cx="9144000" cy="6388417"/>
          </a:xfrm>
          <a:prstGeom prst="rect">
            <a:avLst/>
          </a:prstGeom>
          <a:noFill/>
          <a:ln w="9525">
            <a:noFill/>
            <a:miter lim="800000"/>
            <a:headEnd/>
            <a:tailEnd/>
          </a:ln>
          <a:effectLst/>
        </p:spPr>
      </p:pic>
      <p:sp>
        <p:nvSpPr>
          <p:cNvPr id="38914"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dirty="0">
                <a:latin typeface="Calibri" pitchFamily="34" charset="0"/>
              </a:rPr>
              <a:t>              </a:t>
            </a:r>
            <a:r>
              <a:rPr lang="ru-RU" sz="2800" b="1" dirty="0" smtClean="0">
                <a:latin typeface="Calibri" pitchFamily="34" charset="0"/>
              </a:rPr>
              <a:t>Школа при Посольстве России в Сербии</a:t>
            </a:r>
            <a:endParaRPr lang="ru-RU" sz="2800" b="1" dirty="0">
              <a:latin typeface="Calibri" pitchFamily="34" charset="0"/>
            </a:endParaRPr>
          </a:p>
        </p:txBody>
      </p:sp>
      <p:graphicFrame>
        <p:nvGraphicFramePr>
          <p:cNvPr id="3" name="Таблица 2"/>
          <p:cNvGraphicFramePr>
            <a:graphicFrameLocks noGrp="1"/>
          </p:cNvGraphicFramePr>
          <p:nvPr/>
        </p:nvGraphicFramePr>
        <p:xfrm>
          <a:off x="2428860" y="1278454"/>
          <a:ext cx="5786478" cy="2079108"/>
        </p:xfrm>
        <a:graphic>
          <a:graphicData uri="http://schemas.openxmlformats.org/drawingml/2006/table">
            <a:tbl>
              <a:tblPr/>
              <a:tblGrid>
                <a:gridCol w="658964"/>
                <a:gridCol w="3698754"/>
                <a:gridCol w="1428760"/>
              </a:tblGrid>
              <a:tr h="396612">
                <a:tc>
                  <a:txBody>
                    <a:bodyPr/>
                    <a:lstStyle/>
                    <a:p>
                      <a:pPr algn="ctr">
                        <a:lnSpc>
                          <a:spcPct val="115000"/>
                        </a:lnSpc>
                        <a:spcBef>
                          <a:spcPts val="600"/>
                        </a:spcBef>
                        <a:spcAft>
                          <a:spcPts val="0"/>
                        </a:spcAft>
                      </a:pPr>
                      <a:r>
                        <a:rPr lang="ru-RU" sz="2400" b="1" dirty="0">
                          <a:latin typeface="Arial" pitchFamily="34" charset="0"/>
                          <a:ea typeface="Calibri"/>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15000"/>
                        </a:lnSpc>
                        <a:spcBef>
                          <a:spcPts val="600"/>
                        </a:spcBef>
                        <a:spcAft>
                          <a:spcPts val="0"/>
                        </a:spcAft>
                      </a:pPr>
                      <a:r>
                        <a:rPr lang="ru-RU" sz="2400" b="1" dirty="0">
                          <a:latin typeface="Arial" pitchFamily="34" charset="0"/>
                          <a:ea typeface="Calibri"/>
                          <a:cs typeface="Arial" pitchFamily="34" charset="0"/>
                        </a:rPr>
                        <a:t>Фамилия, имя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a:lnSpc>
                          <a:spcPct val="115000"/>
                        </a:lnSpc>
                        <a:spcBef>
                          <a:spcPts val="600"/>
                        </a:spcBef>
                        <a:spcAft>
                          <a:spcPts val="0"/>
                        </a:spcAft>
                      </a:pPr>
                      <a:r>
                        <a:rPr lang="ru-RU" sz="2400" b="1" dirty="0">
                          <a:latin typeface="Arial" pitchFamily="34" charset="0"/>
                          <a:ea typeface="Calibri"/>
                          <a:cs typeface="Arial" pitchFamily="34" charset="0"/>
                        </a:rPr>
                        <a:t>Класс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90">
                <a:tc>
                  <a:txBody>
                    <a:bodyPr/>
                    <a:lstStyle/>
                    <a:p>
                      <a:pPr marL="0" indent="0" algn="ctr">
                        <a:lnSpc>
                          <a:spcPct val="115000"/>
                        </a:lnSpc>
                        <a:spcBef>
                          <a:spcPts val="600"/>
                        </a:spcBef>
                        <a:spcAft>
                          <a:spcPts val="0"/>
                        </a:spcAft>
                      </a:pPr>
                      <a:r>
                        <a:rPr lang="ru-RU" sz="2400" b="1" dirty="0">
                          <a:latin typeface="Arial" pitchFamily="34" charset="0"/>
                          <a:ea typeface="Calibri"/>
                          <a:cs typeface="Arial"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nSpc>
                          <a:spcPct val="115000"/>
                        </a:lnSpc>
                        <a:spcBef>
                          <a:spcPts val="600"/>
                        </a:spcBef>
                        <a:spcAft>
                          <a:spcPts val="0"/>
                        </a:spcAft>
                      </a:pPr>
                      <a:r>
                        <a:rPr lang="ru-RU" sz="2400" b="1">
                          <a:latin typeface="Arial" pitchFamily="34" charset="0"/>
                          <a:ea typeface="Calibri"/>
                          <a:cs typeface="Arial" pitchFamily="34" charset="0"/>
                        </a:rPr>
                        <a:t>Попович Василия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a:lnSpc>
                          <a:spcPct val="115000"/>
                        </a:lnSpc>
                        <a:spcBef>
                          <a:spcPts val="600"/>
                        </a:spcBef>
                        <a:spcAft>
                          <a:spcPts val="0"/>
                        </a:spcAft>
                      </a:pPr>
                      <a:r>
                        <a:rPr lang="ru-RU" sz="2400" b="1" dirty="0">
                          <a:latin typeface="Arial" pitchFamily="34" charset="0"/>
                          <a:ea typeface="Calibri"/>
                          <a:cs typeface="Arial"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90">
                <a:tc>
                  <a:txBody>
                    <a:bodyPr/>
                    <a:lstStyle/>
                    <a:p>
                      <a:pPr marL="0" indent="0" algn="ctr">
                        <a:lnSpc>
                          <a:spcPct val="115000"/>
                        </a:lnSpc>
                        <a:spcBef>
                          <a:spcPts val="600"/>
                        </a:spcBef>
                        <a:spcAft>
                          <a:spcPts val="0"/>
                        </a:spcAft>
                      </a:pPr>
                      <a:r>
                        <a:rPr lang="ru-RU" sz="2400" b="1" dirty="0" smtClean="0">
                          <a:latin typeface="Arial" pitchFamily="34" charset="0"/>
                          <a:ea typeface="Calibri"/>
                          <a:cs typeface="Arial" pitchFamily="34" charset="0"/>
                        </a:rPr>
                        <a:t>2</a:t>
                      </a:r>
                      <a:endParaRPr lang="ru-RU" sz="24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nSpc>
                          <a:spcPct val="115000"/>
                        </a:lnSpc>
                        <a:spcBef>
                          <a:spcPts val="600"/>
                        </a:spcBef>
                        <a:spcAft>
                          <a:spcPts val="0"/>
                        </a:spcAft>
                      </a:pPr>
                      <a:r>
                        <a:rPr lang="ru-RU" sz="2400" b="1">
                          <a:latin typeface="Arial" pitchFamily="34" charset="0"/>
                          <a:ea typeface="Calibri"/>
                          <a:cs typeface="Arial" pitchFamily="34" charset="0"/>
                        </a:rPr>
                        <a:t>Пичугин Василий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a:lnSpc>
                          <a:spcPct val="115000"/>
                        </a:lnSpc>
                        <a:spcBef>
                          <a:spcPts val="600"/>
                        </a:spcBef>
                        <a:spcAft>
                          <a:spcPts val="0"/>
                        </a:spcAft>
                      </a:pPr>
                      <a:r>
                        <a:rPr lang="ru-RU" sz="2400" b="1" dirty="0">
                          <a:latin typeface="Arial" pitchFamily="34" charset="0"/>
                          <a:ea typeface="Calibri"/>
                          <a:cs typeface="Arial"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90">
                <a:tc>
                  <a:txBody>
                    <a:bodyPr/>
                    <a:lstStyle/>
                    <a:p>
                      <a:pPr marL="0" indent="0" algn="ctr">
                        <a:lnSpc>
                          <a:spcPct val="115000"/>
                        </a:lnSpc>
                        <a:spcBef>
                          <a:spcPts val="600"/>
                        </a:spcBef>
                        <a:spcAft>
                          <a:spcPts val="0"/>
                        </a:spcAft>
                      </a:pPr>
                      <a:r>
                        <a:rPr lang="ru-RU" sz="2400" b="1" dirty="0" smtClean="0">
                          <a:latin typeface="Arial" pitchFamily="34" charset="0"/>
                          <a:ea typeface="Calibri"/>
                          <a:cs typeface="Arial" pitchFamily="34" charset="0"/>
                        </a:rPr>
                        <a:t>3</a:t>
                      </a:r>
                      <a:endParaRPr lang="ru-RU" sz="24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nSpc>
                          <a:spcPct val="115000"/>
                        </a:lnSpc>
                        <a:spcBef>
                          <a:spcPts val="600"/>
                        </a:spcBef>
                        <a:spcAft>
                          <a:spcPts val="0"/>
                        </a:spcAft>
                      </a:pPr>
                      <a:r>
                        <a:rPr lang="ru-RU" sz="2400" b="1">
                          <a:latin typeface="Arial" pitchFamily="34" charset="0"/>
                          <a:ea typeface="Calibri"/>
                          <a:cs typeface="Arial" pitchFamily="34" charset="0"/>
                        </a:rPr>
                        <a:t>Козлов Илья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a:lnSpc>
                          <a:spcPct val="115000"/>
                        </a:lnSpc>
                        <a:spcBef>
                          <a:spcPts val="600"/>
                        </a:spcBef>
                        <a:spcAft>
                          <a:spcPts val="0"/>
                        </a:spcAft>
                      </a:pPr>
                      <a:r>
                        <a:rPr lang="ru-RU" sz="2400" b="1" dirty="0">
                          <a:latin typeface="Arial" pitchFamily="34" charset="0"/>
                          <a:ea typeface="Calibri"/>
                          <a:cs typeface="Arial"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390">
                <a:tc>
                  <a:txBody>
                    <a:bodyPr/>
                    <a:lstStyle/>
                    <a:p>
                      <a:pPr marL="0" indent="0" algn="ctr">
                        <a:lnSpc>
                          <a:spcPct val="115000"/>
                        </a:lnSpc>
                        <a:spcBef>
                          <a:spcPts val="600"/>
                        </a:spcBef>
                        <a:spcAft>
                          <a:spcPts val="0"/>
                        </a:spcAft>
                      </a:pPr>
                      <a:r>
                        <a:rPr lang="ru-RU" sz="2400" b="1" dirty="0" smtClean="0">
                          <a:latin typeface="Arial" pitchFamily="34" charset="0"/>
                          <a:ea typeface="Calibri"/>
                          <a:cs typeface="Arial" pitchFamily="34" charset="0"/>
                        </a:rPr>
                        <a:t>4</a:t>
                      </a:r>
                      <a:endParaRPr lang="ru-RU" sz="24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nSpc>
                          <a:spcPct val="115000"/>
                        </a:lnSpc>
                        <a:spcBef>
                          <a:spcPts val="600"/>
                        </a:spcBef>
                        <a:spcAft>
                          <a:spcPts val="0"/>
                        </a:spcAft>
                      </a:pPr>
                      <a:r>
                        <a:rPr lang="ru-RU" sz="2400" b="1" dirty="0">
                          <a:latin typeface="Arial" pitchFamily="34" charset="0"/>
                          <a:ea typeface="Calibri"/>
                          <a:cs typeface="Arial" pitchFamily="34" charset="0"/>
                        </a:rPr>
                        <a:t>Пономарев Виталий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a:lnSpc>
                          <a:spcPct val="115000"/>
                        </a:lnSpc>
                        <a:spcBef>
                          <a:spcPts val="600"/>
                        </a:spcBef>
                        <a:spcAft>
                          <a:spcPts val="0"/>
                        </a:spcAft>
                      </a:pPr>
                      <a:r>
                        <a:rPr lang="ru-RU" sz="2400" b="1" dirty="0">
                          <a:latin typeface="Arial" pitchFamily="34" charset="0"/>
                          <a:ea typeface="Calibri"/>
                          <a:cs typeface="Arial"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nvGraphicFramePr>
        <p:xfrm>
          <a:off x="285720" y="4000505"/>
          <a:ext cx="8643998" cy="2068100"/>
        </p:xfrm>
        <a:graphic>
          <a:graphicData uri="http://schemas.openxmlformats.org/drawingml/2006/table">
            <a:tbl>
              <a:tblPr/>
              <a:tblGrid>
                <a:gridCol w="4214842"/>
                <a:gridCol w="4429156"/>
              </a:tblGrid>
              <a:tr h="357189">
                <a:tc>
                  <a:txBody>
                    <a:bodyPr/>
                    <a:lstStyle/>
                    <a:p>
                      <a:pPr indent="288290" algn="ctr">
                        <a:lnSpc>
                          <a:spcPct val="115000"/>
                        </a:lnSpc>
                        <a:spcBef>
                          <a:spcPts val="600"/>
                        </a:spcBef>
                        <a:spcAft>
                          <a:spcPts val="0"/>
                        </a:spcAft>
                      </a:pPr>
                      <a:r>
                        <a:rPr lang="ru-RU" sz="1800" b="1" dirty="0">
                          <a:latin typeface="Arial" pitchFamily="34" charset="0"/>
                          <a:ea typeface="Calibri"/>
                          <a:cs typeface="Arial" pitchFamily="34" charset="0"/>
                        </a:rPr>
                        <a:t>Ф.И.О. учителя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a:lnSpc>
                          <a:spcPct val="115000"/>
                        </a:lnSpc>
                        <a:spcBef>
                          <a:spcPts val="600"/>
                        </a:spcBef>
                        <a:spcAft>
                          <a:spcPts val="0"/>
                        </a:spcAft>
                      </a:pPr>
                      <a:r>
                        <a:rPr lang="ru-RU" sz="1800" b="1" dirty="0">
                          <a:latin typeface="Arial" pitchFamily="34" charset="0"/>
                          <a:ea typeface="Calibri"/>
                          <a:cs typeface="Arial" pitchFamily="34" charset="0"/>
                        </a:rPr>
                        <a:t>Должность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41">
                <a:tc>
                  <a:txBody>
                    <a:bodyPr/>
                    <a:lstStyle/>
                    <a:p>
                      <a:pPr indent="288290" algn="l">
                        <a:lnSpc>
                          <a:spcPct val="115000"/>
                        </a:lnSpc>
                        <a:spcBef>
                          <a:spcPts val="600"/>
                        </a:spcBef>
                        <a:spcAft>
                          <a:spcPts val="0"/>
                        </a:spcAft>
                      </a:pPr>
                      <a:r>
                        <a:rPr lang="ru-RU" sz="1800" b="1" dirty="0">
                          <a:latin typeface="Arial" pitchFamily="34" charset="0"/>
                          <a:ea typeface="Calibri"/>
                          <a:cs typeface="Arial" pitchFamily="34" charset="0"/>
                        </a:rPr>
                        <a:t>Михайлова Марина Алексеевна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l">
                        <a:lnSpc>
                          <a:spcPct val="115000"/>
                        </a:lnSpc>
                        <a:spcBef>
                          <a:spcPts val="600"/>
                        </a:spcBef>
                        <a:spcAft>
                          <a:spcPts val="0"/>
                        </a:spcAft>
                      </a:pPr>
                      <a:r>
                        <a:rPr lang="ru-RU" sz="1800" b="1" dirty="0">
                          <a:latin typeface="Arial" pitchFamily="34" charset="0"/>
                          <a:ea typeface="Calibri"/>
                          <a:cs typeface="Arial" pitchFamily="34" charset="0"/>
                        </a:rPr>
                        <a:t>Учитель истории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38">
                <a:tc>
                  <a:txBody>
                    <a:bodyPr/>
                    <a:lstStyle/>
                    <a:p>
                      <a:pPr indent="288290" algn="l">
                        <a:lnSpc>
                          <a:spcPct val="115000"/>
                        </a:lnSpc>
                        <a:spcBef>
                          <a:spcPts val="600"/>
                        </a:spcBef>
                        <a:spcAft>
                          <a:spcPts val="0"/>
                        </a:spcAft>
                      </a:pPr>
                      <a:r>
                        <a:rPr lang="ru-RU" sz="1800" b="1" dirty="0" err="1">
                          <a:latin typeface="Arial" pitchFamily="34" charset="0"/>
                          <a:ea typeface="Calibri"/>
                          <a:cs typeface="Arial" pitchFamily="34" charset="0"/>
                        </a:rPr>
                        <a:t>Вранич</a:t>
                      </a:r>
                      <a:r>
                        <a:rPr lang="ru-RU" sz="1800" b="1" dirty="0">
                          <a:latin typeface="Arial" pitchFamily="34" charset="0"/>
                          <a:ea typeface="Calibri"/>
                          <a:cs typeface="Arial" pitchFamily="34" charset="0"/>
                        </a:rPr>
                        <a:t> Светлана Владимировна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l">
                        <a:lnSpc>
                          <a:spcPct val="115000"/>
                        </a:lnSpc>
                        <a:spcBef>
                          <a:spcPts val="600"/>
                        </a:spcBef>
                        <a:spcAft>
                          <a:spcPts val="0"/>
                        </a:spcAft>
                      </a:pPr>
                      <a:r>
                        <a:rPr lang="ru-RU" sz="1800" b="1" dirty="0">
                          <a:latin typeface="Arial" pitchFamily="34" charset="0"/>
                          <a:ea typeface="Calibri"/>
                          <a:cs typeface="Arial" pitchFamily="34" charset="0"/>
                        </a:rPr>
                        <a:t>Учитель ИЗО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840">
                <a:tc>
                  <a:txBody>
                    <a:bodyPr/>
                    <a:lstStyle/>
                    <a:p>
                      <a:pPr indent="288290" algn="l">
                        <a:lnSpc>
                          <a:spcPct val="115000"/>
                        </a:lnSpc>
                        <a:spcBef>
                          <a:spcPts val="600"/>
                        </a:spcBef>
                        <a:spcAft>
                          <a:spcPts val="0"/>
                        </a:spcAft>
                      </a:pPr>
                      <a:r>
                        <a:rPr lang="ru-RU" sz="1800" b="1" dirty="0" err="1" smtClean="0">
                          <a:latin typeface="Arial" pitchFamily="34" charset="0"/>
                          <a:ea typeface="Calibri"/>
                          <a:cs typeface="Arial" pitchFamily="34" charset="0"/>
                        </a:rPr>
                        <a:t>Сметанкина</a:t>
                      </a:r>
                      <a:r>
                        <a:rPr lang="ru-RU" sz="1800" b="1" dirty="0" smtClean="0">
                          <a:latin typeface="Arial" pitchFamily="34" charset="0"/>
                          <a:ea typeface="Calibri"/>
                          <a:cs typeface="Arial" pitchFamily="34" charset="0"/>
                        </a:rPr>
                        <a:t> Ольга Николаевна</a:t>
                      </a:r>
                      <a:endParaRPr lang="ru-RU" sz="18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88290" algn="l" defTabSz="914400" rtl="0" eaLnBrk="1" fontAlgn="auto" latinLnBrk="0" hangingPunct="1">
                        <a:lnSpc>
                          <a:spcPct val="115000"/>
                        </a:lnSpc>
                        <a:spcBef>
                          <a:spcPts val="600"/>
                        </a:spcBef>
                        <a:spcAft>
                          <a:spcPts val="0"/>
                        </a:spcAft>
                        <a:buClrTx/>
                        <a:buSzTx/>
                        <a:buFontTx/>
                        <a:buNone/>
                        <a:tabLst/>
                        <a:defRPr/>
                      </a:pPr>
                      <a:r>
                        <a:rPr lang="ru-RU" sz="1800" b="1" dirty="0" smtClean="0">
                          <a:latin typeface="Arial" pitchFamily="34" charset="0"/>
                          <a:ea typeface="Calibri"/>
                          <a:cs typeface="Arial" pitchFamily="34" charset="0"/>
                        </a:rPr>
                        <a:t>Учитель русского языка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30">
                <a:tc>
                  <a:txBody>
                    <a:bodyPr/>
                    <a:lstStyle/>
                    <a:p>
                      <a:pPr indent="288290" algn="l">
                        <a:lnSpc>
                          <a:spcPct val="115000"/>
                        </a:lnSpc>
                        <a:spcBef>
                          <a:spcPts val="600"/>
                        </a:spcBef>
                        <a:spcAft>
                          <a:spcPts val="0"/>
                        </a:spcAft>
                      </a:pPr>
                      <a:r>
                        <a:rPr lang="ru-RU" sz="1800" b="1" dirty="0" smtClean="0">
                          <a:latin typeface="Arial" pitchFamily="34" charset="0"/>
                          <a:ea typeface="Calibri"/>
                          <a:cs typeface="Arial" pitchFamily="34" charset="0"/>
                        </a:rPr>
                        <a:t>Андреева </a:t>
                      </a:r>
                      <a:r>
                        <a:rPr lang="ru-RU" sz="1800" b="1" dirty="0" err="1" smtClean="0">
                          <a:latin typeface="Arial" pitchFamily="34" charset="0"/>
                          <a:ea typeface="Calibri"/>
                          <a:cs typeface="Arial" pitchFamily="34" charset="0"/>
                        </a:rPr>
                        <a:t>Еена</a:t>
                      </a:r>
                      <a:r>
                        <a:rPr lang="ru-RU" sz="1800" b="1" dirty="0" smtClean="0">
                          <a:latin typeface="Arial" pitchFamily="34" charset="0"/>
                          <a:ea typeface="Calibri"/>
                          <a:cs typeface="Arial" pitchFamily="34" charset="0"/>
                        </a:rPr>
                        <a:t> Витальевна</a:t>
                      </a:r>
                      <a:endParaRPr lang="ru-RU" sz="18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l">
                        <a:lnSpc>
                          <a:spcPct val="115000"/>
                        </a:lnSpc>
                        <a:spcBef>
                          <a:spcPts val="600"/>
                        </a:spcBef>
                        <a:spcAft>
                          <a:spcPts val="0"/>
                        </a:spcAft>
                      </a:pPr>
                      <a:r>
                        <a:rPr lang="ru-RU" sz="1800" b="1" dirty="0" smtClean="0">
                          <a:latin typeface="Arial" pitchFamily="34" charset="0"/>
                          <a:ea typeface="Calibri"/>
                          <a:cs typeface="Arial" pitchFamily="34" charset="0"/>
                        </a:rPr>
                        <a:t>Учитель русского языка</a:t>
                      </a:r>
                      <a:endParaRPr lang="ru-RU" sz="18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124">
                <a:tc>
                  <a:txBody>
                    <a:bodyPr/>
                    <a:lstStyle/>
                    <a:p>
                      <a:pPr indent="288290" algn="l">
                        <a:lnSpc>
                          <a:spcPct val="115000"/>
                        </a:lnSpc>
                        <a:spcBef>
                          <a:spcPts val="600"/>
                        </a:spcBef>
                        <a:spcAft>
                          <a:spcPts val="0"/>
                        </a:spcAft>
                      </a:pPr>
                      <a:r>
                        <a:rPr lang="ru-RU" sz="1800" b="1" dirty="0">
                          <a:latin typeface="Arial" pitchFamily="34" charset="0"/>
                          <a:ea typeface="Calibri"/>
                          <a:cs typeface="Arial" pitchFamily="34" charset="0"/>
                        </a:rPr>
                        <a:t>Кичигина Наталья Олеговна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l">
                        <a:lnSpc>
                          <a:spcPct val="115000"/>
                        </a:lnSpc>
                        <a:spcBef>
                          <a:spcPts val="600"/>
                        </a:spcBef>
                        <a:spcAft>
                          <a:spcPts val="0"/>
                        </a:spcAft>
                      </a:pPr>
                      <a:r>
                        <a:rPr lang="ru-RU" sz="1800" b="1" dirty="0">
                          <a:latin typeface="Arial" pitchFamily="34" charset="0"/>
                          <a:ea typeface="Calibri"/>
                          <a:cs typeface="Arial" pitchFamily="34" charset="0"/>
                        </a:rPr>
                        <a:t>Зам. </a:t>
                      </a:r>
                      <a:r>
                        <a:rPr lang="ru-RU" sz="1800" b="1" dirty="0" err="1" smtClean="0">
                          <a:latin typeface="Arial" pitchFamily="34" charset="0"/>
                          <a:ea typeface="Calibri"/>
                          <a:cs typeface="Arial" pitchFamily="34" charset="0"/>
                        </a:rPr>
                        <a:t>дир</a:t>
                      </a:r>
                      <a:r>
                        <a:rPr lang="ru-RU" sz="1800" b="1" dirty="0" smtClean="0">
                          <a:latin typeface="Arial" pitchFamily="34" charset="0"/>
                          <a:ea typeface="Calibri"/>
                          <a:cs typeface="Arial" pitchFamily="34" charset="0"/>
                        </a:rPr>
                        <a:t>. </a:t>
                      </a:r>
                      <a:r>
                        <a:rPr lang="ru-RU" sz="1800" b="1" dirty="0">
                          <a:latin typeface="Arial" pitchFamily="34" charset="0"/>
                          <a:ea typeface="Calibri"/>
                          <a:cs typeface="Arial" pitchFamily="34" charset="0"/>
                        </a:rPr>
                        <a:t>по </a:t>
                      </a:r>
                      <a:r>
                        <a:rPr lang="ru-RU" sz="1800" b="1" dirty="0" smtClean="0">
                          <a:latin typeface="Arial" pitchFamily="34" charset="0"/>
                          <a:ea typeface="Calibri"/>
                          <a:cs typeface="Arial" pitchFamily="34" charset="0"/>
                        </a:rPr>
                        <a:t>ВР,</a:t>
                      </a:r>
                      <a:r>
                        <a:rPr lang="ru-RU" sz="1800" b="1" baseline="0" dirty="0" smtClean="0">
                          <a:latin typeface="Arial" pitchFamily="34" charset="0"/>
                          <a:ea typeface="Calibri"/>
                          <a:cs typeface="Arial" pitchFamily="34" charset="0"/>
                        </a:rPr>
                        <a:t> </a:t>
                      </a:r>
                      <a:r>
                        <a:rPr lang="ru-RU" sz="1800" b="1" dirty="0" smtClean="0">
                          <a:latin typeface="Arial" pitchFamily="34" charset="0"/>
                          <a:ea typeface="Calibri"/>
                          <a:cs typeface="Arial" pitchFamily="34" charset="0"/>
                        </a:rPr>
                        <a:t>учитель </a:t>
                      </a:r>
                      <a:r>
                        <a:rPr lang="ru-RU" sz="1800" b="1" dirty="0">
                          <a:latin typeface="Arial" pitchFamily="34" charset="0"/>
                          <a:ea typeface="Calibri"/>
                          <a:cs typeface="Arial" pitchFamily="34" charset="0"/>
                        </a:rPr>
                        <a:t>музыки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39051" y="714356"/>
            <a:ext cx="3825343" cy="830997"/>
          </a:xfrm>
          <a:prstGeom prst="rect">
            <a:avLst/>
          </a:prstGeom>
        </p:spPr>
        <p:txBody>
          <a:bodyPr wrap="none">
            <a:spAutoFit/>
          </a:bodyPr>
          <a:lstStyle/>
          <a:p>
            <a:r>
              <a:rPr lang="ru-RU" sz="2400" b="1" dirty="0" smtClean="0">
                <a:solidFill>
                  <a:srgbClr val="993300"/>
                </a:solidFill>
              </a:rPr>
              <a:t>Над проектом работали</a:t>
            </a:r>
          </a:p>
          <a:p>
            <a:r>
              <a:rPr lang="ru-RU" sz="2400" b="1" dirty="0" smtClean="0">
                <a:solidFill>
                  <a:srgbClr val="993300"/>
                </a:solidFill>
              </a:rPr>
              <a:t> учащиеся:</a:t>
            </a:r>
            <a:endParaRPr lang="ru-RU" sz="2400" b="1" dirty="0">
              <a:solidFill>
                <a:srgbClr val="993300"/>
              </a:solidFill>
            </a:endParaRPr>
          </a:p>
        </p:txBody>
      </p:sp>
      <p:sp>
        <p:nvSpPr>
          <p:cNvPr id="7" name="Прямоугольник 6"/>
          <p:cNvSpPr/>
          <p:nvPr/>
        </p:nvSpPr>
        <p:spPr>
          <a:xfrm>
            <a:off x="285720" y="3571876"/>
            <a:ext cx="2461636" cy="461665"/>
          </a:xfrm>
          <a:prstGeom prst="rect">
            <a:avLst/>
          </a:prstGeom>
        </p:spPr>
        <p:txBody>
          <a:bodyPr wrap="none">
            <a:spAutoFit/>
          </a:bodyPr>
          <a:lstStyle/>
          <a:p>
            <a:r>
              <a:rPr lang="ru-RU" sz="2400" b="1" dirty="0" smtClean="0">
                <a:solidFill>
                  <a:srgbClr val="993300"/>
                </a:solidFill>
              </a:rPr>
              <a:t>Руководители:</a:t>
            </a:r>
            <a:endParaRPr lang="ru-RU" sz="2400" b="1" dirty="0">
              <a:solidFill>
                <a:srgbClr val="993300"/>
              </a:solidFill>
            </a:endParaRPr>
          </a:p>
        </p:txBody>
      </p:sp>
      <p:sp>
        <p:nvSpPr>
          <p:cNvPr id="9" name="Прямоугольник 8"/>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5510213" y="35099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3286116" y="6072206"/>
            <a:ext cx="5792676" cy="707886"/>
          </a:xfrm>
          <a:prstGeom prst="rect">
            <a:avLst/>
          </a:prstGeom>
        </p:spPr>
        <p:txBody>
          <a:bodyPr wrap="none">
            <a:spAutoFit/>
          </a:bodyPr>
          <a:lstStyle/>
          <a:p>
            <a:r>
              <a:rPr lang="ru-RU" sz="4000" b="1" dirty="0" smtClean="0">
                <a:solidFill>
                  <a:srgbClr val="C00000"/>
                </a:solidFill>
              </a:rPr>
              <a:t>Спасибо за просмотр</a:t>
            </a:r>
            <a:r>
              <a:rPr lang="ru-RU" sz="4000" dirty="0" smtClean="0">
                <a:solidFill>
                  <a:srgbClr val="C00000"/>
                </a:solidFill>
              </a:rPr>
              <a:t>!</a:t>
            </a:r>
            <a:endParaRPr lang="ru-RU" sz="4000" dirty="0">
              <a:solidFill>
                <a:srgbClr val="C00000"/>
              </a:solidFill>
            </a:endParaRPr>
          </a:p>
        </p:txBody>
      </p:sp>
      <p:sp>
        <p:nvSpPr>
          <p:cNvPr id="12" name="Прямоугольник 11"/>
          <p:cNvSpPr/>
          <p:nvPr/>
        </p:nvSpPr>
        <p:spPr>
          <a:xfrm>
            <a:off x="5357818" y="335756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6" name="Picture 2" descr="C:\Users\direktor\Pictures\Для сайта фото\animatedDude.gif"/>
          <p:cNvPicPr>
            <a:picLocks noChangeAspect="1" noChangeArrowheads="1" noCrop="1"/>
          </p:cNvPicPr>
          <p:nvPr/>
        </p:nvPicPr>
        <p:blipFill>
          <a:blip r:embed="rId4"/>
          <a:srcRect/>
          <a:stretch>
            <a:fillRect/>
          </a:stretch>
        </p:blipFill>
        <p:spPr bwMode="auto">
          <a:xfrm>
            <a:off x="4786314" y="642918"/>
            <a:ext cx="1071570" cy="600079"/>
          </a:xfrm>
          <a:prstGeom prst="rect">
            <a:avLst/>
          </a:prstGeom>
          <a:noFill/>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3000"/>
                                        <p:tgtEl>
                                          <p:spTgt spid="7"/>
                                        </p:tgtEl>
                                      </p:cBhvr>
                                    </p:animEffect>
                                  </p:childTnLst>
                                </p:cTn>
                              </p:par>
                            </p:childTnLst>
                          </p:cTn>
                        </p:par>
                        <p:par>
                          <p:cTn id="14" fill="hold">
                            <p:stCondLst>
                              <p:cond delay="5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3000"/>
                                        <p:tgtEl>
                                          <p:spTgt spid="4"/>
                                        </p:tgtEl>
                                      </p:cBhvr>
                                    </p:animEffect>
                                  </p:childTnLst>
                                </p:cTn>
                              </p:par>
                            </p:childTnLst>
                          </p:cTn>
                        </p:par>
                        <p:par>
                          <p:cTn id="18" fill="hold">
                            <p:stCondLst>
                              <p:cond delay="80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8500"/>
                            </p:stCondLst>
                            <p:childTnLst>
                              <p:par>
                                <p:cTn id="23" presetID="22" presetClass="entr" presetSubtype="4" fill="hold" grpId="0" nodeType="afterEffect" nodePh="1">
                                  <p:stCondLst>
                                    <p:cond delay="600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5000"/>
                            </p:stCondLst>
                            <p:childTnLst>
                              <p:par>
                                <p:cTn id="27" presetID="53"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000" fill="hold"/>
                                        <p:tgtEl>
                                          <p:spTgt spid="11"/>
                                        </p:tgtEl>
                                        <p:attrNameLst>
                                          <p:attrName>ppt_w</p:attrName>
                                        </p:attrNameLst>
                                      </p:cBhvr>
                                      <p:tavLst>
                                        <p:tav tm="0">
                                          <p:val>
                                            <p:fltVal val="0"/>
                                          </p:val>
                                        </p:tav>
                                        <p:tav tm="100000">
                                          <p:val>
                                            <p:strVal val="#ppt_w"/>
                                          </p:val>
                                        </p:tav>
                                      </p:tavLst>
                                    </p:anim>
                                    <p:anim calcmode="lin" valueType="num">
                                      <p:cBhvr>
                                        <p:cTn id="30" dur="2000" fill="hold"/>
                                        <p:tgtEl>
                                          <p:spTgt spid="11"/>
                                        </p:tgtEl>
                                        <p:attrNameLst>
                                          <p:attrName>ppt_h</p:attrName>
                                        </p:attrNameLst>
                                      </p:cBhvr>
                                      <p:tavLst>
                                        <p:tav tm="0">
                                          <p:val>
                                            <p:fltVal val="0"/>
                                          </p:val>
                                        </p:tav>
                                        <p:tav tm="100000">
                                          <p:val>
                                            <p:strVal val="#ppt_h"/>
                                          </p:val>
                                        </p:tav>
                                      </p:tavLst>
                                    </p:anim>
                                    <p:animEffect transition="in" filter="fade">
                                      <p:cBhvr>
                                        <p:cTn id="31" dur="2000"/>
                                        <p:tgtEl>
                                          <p:spTgt spid="11"/>
                                        </p:tgtEl>
                                      </p:cBhvr>
                                    </p:animEffect>
                                  </p:childTnLst>
                                </p:cTn>
                              </p:par>
                            </p:childTnLst>
                          </p:cTn>
                        </p:par>
                        <p:par>
                          <p:cTn id="32" fill="hold">
                            <p:stCondLst>
                              <p:cond delay="17000"/>
                            </p:stCondLst>
                            <p:childTnLst>
                              <p:par>
                                <p:cTn id="33" presetID="22" presetClass="entr" presetSubtype="4" fill="hold" grpId="0" nodeType="afterEffect" nodePh="1">
                                  <p:stCondLst>
                                    <p:cond delay="14000"/>
                                  </p:stCondLst>
                                  <p:endCondLst>
                                    <p:cond evt="begin" delay="0">
                                      <p:tn val="33"/>
                                    </p:cond>
                                  </p:end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p:cNvPicPr>
            <a:picLocks noChangeAspect="1" noChangeArrowheads="1"/>
          </p:cNvPicPr>
          <p:nvPr/>
        </p:nvPicPr>
        <p:blipFill>
          <a:blip r:embed="rId3"/>
          <a:srcRect/>
          <a:stretch>
            <a:fillRect/>
          </a:stretch>
        </p:blipFill>
        <p:spPr bwMode="auto">
          <a:xfrm>
            <a:off x="0" y="476250"/>
            <a:ext cx="9144000" cy="6381750"/>
          </a:xfrm>
          <a:prstGeom prst="rect">
            <a:avLst/>
          </a:prstGeom>
          <a:noFill/>
          <a:ln w="9525">
            <a:noFill/>
            <a:miter lim="800000"/>
            <a:headEnd/>
            <a:tailEnd/>
          </a:ln>
        </p:spPr>
      </p:pic>
      <p:sp>
        <p:nvSpPr>
          <p:cNvPr id="6147" name="Прямоугольник 18"/>
          <p:cNvSpPr>
            <a:spLocks noChangeArrowheads="1"/>
          </p:cNvSpPr>
          <p:nvPr/>
        </p:nvSpPr>
        <p:spPr bwMode="auto">
          <a:xfrm>
            <a:off x="0" y="6338888"/>
            <a:ext cx="9144000" cy="519112"/>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p>
        </p:txBody>
      </p:sp>
      <p:sp>
        <p:nvSpPr>
          <p:cNvPr id="6149" name="Прямоугольник 18"/>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pic>
        <p:nvPicPr>
          <p:cNvPr id="6153" name="Picture 10"/>
          <p:cNvPicPr>
            <a:picLocks noChangeAspect="1" noChangeArrowheads="1"/>
          </p:cNvPicPr>
          <p:nvPr/>
        </p:nvPicPr>
        <p:blipFill>
          <a:blip r:embed="rId4"/>
          <a:srcRect/>
          <a:stretch>
            <a:fillRect/>
          </a:stretch>
        </p:blipFill>
        <p:spPr bwMode="auto">
          <a:xfrm>
            <a:off x="571472" y="4654549"/>
            <a:ext cx="1281113" cy="1727200"/>
          </a:xfrm>
          <a:prstGeom prst="rect">
            <a:avLst/>
          </a:prstGeom>
          <a:noFill/>
          <a:ln w="50800">
            <a:solidFill>
              <a:schemeClr val="bg1"/>
            </a:solidFill>
            <a:miter lim="800000"/>
            <a:headEnd/>
            <a:tailEnd/>
          </a:ln>
        </p:spPr>
      </p:pic>
      <p:sp>
        <p:nvSpPr>
          <p:cNvPr id="6155" name="Rectangle 13"/>
          <p:cNvSpPr>
            <a:spLocks noChangeArrowheads="1"/>
          </p:cNvSpPr>
          <p:nvPr/>
        </p:nvSpPr>
        <p:spPr bwMode="auto">
          <a:xfrm>
            <a:off x="214282" y="1500174"/>
            <a:ext cx="8719054" cy="1366528"/>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spcBef>
                <a:spcPct val="30000"/>
              </a:spcBef>
            </a:pPr>
            <a:r>
              <a:rPr lang="ru-RU" sz="3600" b="1" spc="50" dirty="0">
                <a:ln w="11430"/>
                <a:solidFill>
                  <a:srgbClr val="993300"/>
                </a:solidFill>
                <a:effectLst>
                  <a:outerShdw blurRad="76200" dist="50800" dir="5400000" algn="tl" rotWithShape="0">
                    <a:srgbClr val="000000">
                      <a:alpha val="65000"/>
                    </a:srgbClr>
                  </a:outerShdw>
                </a:effectLst>
                <a:latin typeface="Arial Black" pitchFamily="34" charset="0"/>
              </a:rPr>
              <a:t>Их рук божественных </a:t>
            </a:r>
            <a:r>
              <a:rPr lang="ru-RU" sz="3600" b="1" spc="50" dirty="0" err="1">
                <a:ln w="11430"/>
                <a:solidFill>
                  <a:srgbClr val="993300"/>
                </a:solidFill>
                <a:effectLst>
                  <a:outerShdw blurRad="76200" dist="50800" dir="5400000" algn="tl" rotWithShape="0">
                    <a:srgbClr val="000000">
                      <a:alpha val="65000"/>
                    </a:srgbClr>
                  </a:outerShdw>
                </a:effectLst>
                <a:latin typeface="Arial Black" pitchFamily="34" charset="0"/>
              </a:rPr>
              <a:t>созданья</a:t>
            </a:r>
            <a:endParaRPr lang="ru-RU" sz="3600" b="1" spc="50" dirty="0">
              <a:ln w="11430"/>
              <a:solidFill>
                <a:srgbClr val="993300"/>
              </a:solidFill>
              <a:effectLst>
                <a:outerShdw blurRad="76200" dist="50800" dir="5400000" algn="tl" rotWithShape="0">
                  <a:srgbClr val="000000">
                    <a:alpha val="65000"/>
                  </a:srgbClr>
                </a:outerShdw>
              </a:effectLst>
              <a:latin typeface="Arial Black" pitchFamily="34" charset="0"/>
            </a:endParaRPr>
          </a:p>
          <a:p>
            <a:pPr algn="ctr" eaLnBrk="0" hangingPunct="0">
              <a:spcBef>
                <a:spcPct val="30000"/>
              </a:spcBef>
            </a:pPr>
            <a:r>
              <a:rPr lang="ru-RU" sz="3600" b="1" spc="50" dirty="0">
                <a:ln w="11430"/>
                <a:solidFill>
                  <a:srgbClr val="993300"/>
                </a:solidFill>
                <a:effectLst>
                  <a:outerShdw blurRad="76200" dist="50800" dir="5400000" algn="tl" rotWithShape="0">
                    <a:srgbClr val="000000">
                      <a:alpha val="65000"/>
                    </a:srgbClr>
                  </a:outerShdw>
                </a:effectLst>
                <a:latin typeface="Arial Black" pitchFamily="34" charset="0"/>
              </a:rPr>
              <a:t>Со стен </a:t>
            </a:r>
            <a:r>
              <a:rPr lang="ru-RU" sz="3600" b="1" spc="50" dirty="0" smtClean="0">
                <a:ln w="11430"/>
                <a:solidFill>
                  <a:srgbClr val="993300"/>
                </a:solidFill>
                <a:effectLst>
                  <a:outerShdw blurRad="76200" dist="50800" dir="5400000" algn="tl" rotWithShape="0">
                    <a:srgbClr val="000000">
                      <a:alpha val="65000"/>
                    </a:srgbClr>
                  </a:outerShdw>
                </a:effectLst>
                <a:latin typeface="Arial Black" pitchFamily="34" charset="0"/>
              </a:rPr>
              <a:t>века </a:t>
            </a:r>
            <a:r>
              <a:rPr lang="ru-RU" sz="3600" b="1" spc="50" dirty="0">
                <a:ln w="11430"/>
                <a:solidFill>
                  <a:srgbClr val="993300"/>
                </a:solidFill>
                <a:effectLst>
                  <a:outerShdw blurRad="76200" dist="50800" dir="5400000" algn="tl" rotWithShape="0">
                    <a:srgbClr val="000000">
                      <a:alpha val="65000"/>
                    </a:srgbClr>
                  </a:outerShdw>
                </a:effectLst>
                <a:latin typeface="Arial Black" pitchFamily="34" charset="0"/>
              </a:rPr>
              <a:t>на нас глядят.</a:t>
            </a:r>
          </a:p>
        </p:txBody>
      </p:sp>
      <p:pic>
        <p:nvPicPr>
          <p:cNvPr id="12" name="Рисунок 2" descr="C:\Users\user\Desktop\Крамской  и ДРугие\Крамской   фото    .jpg"/>
          <p:cNvPicPr>
            <a:picLocks noChangeAspect="1" noChangeArrowheads="1"/>
          </p:cNvPicPr>
          <p:nvPr/>
        </p:nvPicPr>
        <p:blipFill>
          <a:blip r:embed="rId5"/>
          <a:srcRect/>
          <a:stretch>
            <a:fillRect/>
          </a:stretch>
        </p:blipFill>
        <p:spPr bwMode="auto">
          <a:xfrm>
            <a:off x="1714511" y="3500438"/>
            <a:ext cx="1357291" cy="1815822"/>
          </a:xfrm>
          <a:prstGeom prst="rect">
            <a:avLst/>
          </a:prstGeom>
          <a:noFill/>
          <a:ln w="50800">
            <a:solidFill>
              <a:schemeClr val="bg1"/>
            </a:solidFill>
            <a:miter lim="800000"/>
            <a:headEnd/>
            <a:tailEnd/>
          </a:ln>
        </p:spPr>
      </p:pic>
      <p:pic>
        <p:nvPicPr>
          <p:cNvPr id="6154" name="Picture 11"/>
          <p:cNvPicPr>
            <a:picLocks noChangeAspect="1" noChangeArrowheads="1"/>
          </p:cNvPicPr>
          <p:nvPr/>
        </p:nvPicPr>
        <p:blipFill>
          <a:blip r:embed="rId6"/>
          <a:srcRect r="7536"/>
          <a:stretch>
            <a:fillRect/>
          </a:stretch>
        </p:blipFill>
        <p:spPr bwMode="auto">
          <a:xfrm>
            <a:off x="2776534" y="4643446"/>
            <a:ext cx="1295400" cy="1728787"/>
          </a:xfrm>
          <a:prstGeom prst="rect">
            <a:avLst/>
          </a:prstGeom>
          <a:noFill/>
          <a:ln w="50800">
            <a:solidFill>
              <a:schemeClr val="bg1"/>
            </a:solidFill>
            <a:miter lim="800000"/>
            <a:headEnd/>
            <a:tailEnd/>
          </a:ln>
        </p:spPr>
      </p:pic>
      <p:pic>
        <p:nvPicPr>
          <p:cNvPr id="6148" name="Picture 4"/>
          <p:cNvPicPr>
            <a:picLocks noChangeAspect="1" noChangeArrowheads="1"/>
          </p:cNvPicPr>
          <p:nvPr/>
        </p:nvPicPr>
        <p:blipFill>
          <a:blip r:embed="rId7"/>
          <a:srcRect r="7167"/>
          <a:stretch>
            <a:fillRect/>
          </a:stretch>
        </p:blipFill>
        <p:spPr bwMode="auto">
          <a:xfrm>
            <a:off x="3929058" y="3500438"/>
            <a:ext cx="1295400" cy="1728787"/>
          </a:xfrm>
          <a:prstGeom prst="rect">
            <a:avLst/>
          </a:prstGeom>
          <a:noFill/>
          <a:ln w="50800">
            <a:solidFill>
              <a:schemeClr val="bg1"/>
            </a:solidFill>
            <a:miter lim="800000"/>
            <a:headEnd/>
            <a:tailEnd/>
          </a:ln>
        </p:spPr>
      </p:pic>
      <p:pic>
        <p:nvPicPr>
          <p:cNvPr id="6150" name="Picture 8"/>
          <p:cNvPicPr>
            <a:picLocks noChangeAspect="1" noChangeArrowheads="1"/>
          </p:cNvPicPr>
          <p:nvPr/>
        </p:nvPicPr>
        <p:blipFill>
          <a:blip r:embed="rId8"/>
          <a:srcRect r="2853"/>
          <a:stretch>
            <a:fillRect/>
          </a:stretch>
        </p:blipFill>
        <p:spPr bwMode="auto">
          <a:xfrm>
            <a:off x="4989524" y="4643446"/>
            <a:ext cx="1296988" cy="1725612"/>
          </a:xfrm>
          <a:prstGeom prst="rect">
            <a:avLst/>
          </a:prstGeom>
          <a:noFill/>
          <a:ln w="50800">
            <a:solidFill>
              <a:schemeClr val="bg1"/>
            </a:solidFill>
            <a:miter lim="800000"/>
            <a:headEnd/>
            <a:tailEnd/>
          </a:ln>
        </p:spPr>
      </p:pic>
      <p:pic>
        <p:nvPicPr>
          <p:cNvPr id="6151" name="Picture 8"/>
          <p:cNvPicPr>
            <a:picLocks noChangeAspect="1" noChangeArrowheads="1"/>
          </p:cNvPicPr>
          <p:nvPr/>
        </p:nvPicPr>
        <p:blipFill>
          <a:blip r:embed="rId9"/>
          <a:srcRect r="7692"/>
          <a:stretch>
            <a:fillRect/>
          </a:stretch>
        </p:blipFill>
        <p:spPr bwMode="auto">
          <a:xfrm>
            <a:off x="6062682" y="3500438"/>
            <a:ext cx="1295400" cy="1728787"/>
          </a:xfrm>
          <a:prstGeom prst="rect">
            <a:avLst/>
          </a:prstGeom>
          <a:noFill/>
          <a:ln w="50800">
            <a:solidFill>
              <a:schemeClr val="bg1"/>
            </a:solidFill>
            <a:miter lim="800000"/>
            <a:headEnd/>
            <a:tailEnd/>
          </a:ln>
        </p:spPr>
      </p:pic>
      <p:pic>
        <p:nvPicPr>
          <p:cNvPr id="6152" name="Picture 9"/>
          <p:cNvPicPr>
            <a:picLocks noChangeAspect="1" noChangeArrowheads="1"/>
          </p:cNvPicPr>
          <p:nvPr/>
        </p:nvPicPr>
        <p:blipFill>
          <a:blip r:embed="rId10"/>
          <a:srcRect r="8968"/>
          <a:stretch>
            <a:fillRect/>
          </a:stretch>
        </p:blipFill>
        <p:spPr bwMode="auto">
          <a:xfrm>
            <a:off x="7227915" y="4643446"/>
            <a:ext cx="1273175" cy="1728787"/>
          </a:xfrm>
          <a:prstGeom prst="rect">
            <a:avLst/>
          </a:prstGeom>
          <a:noFill/>
          <a:ln w="50800">
            <a:solidFill>
              <a:schemeClr val="bg1"/>
            </a:solidFill>
            <a:miter lim="800000"/>
            <a:headEnd/>
            <a:tailEnd/>
          </a:ln>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wipe(up)">
                                      <p:cBhvr>
                                        <p:cTn id="7" dur="5000"/>
                                        <p:tgtEl>
                                          <p:spTgt spid="6155"/>
                                        </p:tgtEl>
                                      </p:cBhvr>
                                    </p:animEffect>
                                  </p:childTnLst>
                                </p:cTn>
                              </p:par>
                            </p:childTnLst>
                          </p:cTn>
                        </p:par>
                        <p:par>
                          <p:cTn id="8" fill="hold">
                            <p:stCondLst>
                              <p:cond delay="5000"/>
                            </p:stCondLst>
                            <p:childTnLst>
                              <p:par>
                                <p:cTn id="9" presetID="53" presetClass="entr" presetSubtype="0"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 calcmode="lin" valueType="num">
                                      <p:cBhvr>
                                        <p:cTn id="11" dur="2000" fill="hold"/>
                                        <p:tgtEl>
                                          <p:spTgt spid="6153"/>
                                        </p:tgtEl>
                                        <p:attrNameLst>
                                          <p:attrName>ppt_w</p:attrName>
                                        </p:attrNameLst>
                                      </p:cBhvr>
                                      <p:tavLst>
                                        <p:tav tm="0">
                                          <p:val>
                                            <p:fltVal val="0"/>
                                          </p:val>
                                        </p:tav>
                                        <p:tav tm="100000">
                                          <p:val>
                                            <p:strVal val="#ppt_w"/>
                                          </p:val>
                                        </p:tav>
                                      </p:tavLst>
                                    </p:anim>
                                    <p:anim calcmode="lin" valueType="num">
                                      <p:cBhvr>
                                        <p:cTn id="12" dur="2000" fill="hold"/>
                                        <p:tgtEl>
                                          <p:spTgt spid="6153"/>
                                        </p:tgtEl>
                                        <p:attrNameLst>
                                          <p:attrName>ppt_h</p:attrName>
                                        </p:attrNameLst>
                                      </p:cBhvr>
                                      <p:tavLst>
                                        <p:tav tm="0">
                                          <p:val>
                                            <p:fltVal val="0"/>
                                          </p:val>
                                        </p:tav>
                                        <p:tav tm="100000">
                                          <p:val>
                                            <p:strVal val="#ppt_h"/>
                                          </p:val>
                                        </p:tav>
                                      </p:tavLst>
                                    </p:anim>
                                    <p:animEffect transition="in" filter="fade">
                                      <p:cBhvr>
                                        <p:cTn id="13" dur="2000"/>
                                        <p:tgtEl>
                                          <p:spTgt spid="6153"/>
                                        </p:tgtEl>
                                      </p:cBhvr>
                                    </p:animEffect>
                                  </p:childTnLst>
                                </p:cTn>
                              </p:par>
                              <p:par>
                                <p:cTn id="14" presetID="53"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2000" fill="hold"/>
                                        <p:tgtEl>
                                          <p:spTgt spid="12"/>
                                        </p:tgtEl>
                                        <p:attrNameLst>
                                          <p:attrName>ppt_w</p:attrName>
                                        </p:attrNameLst>
                                      </p:cBhvr>
                                      <p:tavLst>
                                        <p:tav tm="0">
                                          <p:val>
                                            <p:fltVal val="0"/>
                                          </p:val>
                                        </p:tav>
                                        <p:tav tm="100000">
                                          <p:val>
                                            <p:strVal val="#ppt_w"/>
                                          </p:val>
                                        </p:tav>
                                      </p:tavLst>
                                    </p:anim>
                                    <p:anim calcmode="lin" valueType="num">
                                      <p:cBhvr>
                                        <p:cTn id="17" dur="2000" fill="hold"/>
                                        <p:tgtEl>
                                          <p:spTgt spid="12"/>
                                        </p:tgtEl>
                                        <p:attrNameLst>
                                          <p:attrName>ppt_h</p:attrName>
                                        </p:attrNameLst>
                                      </p:cBhvr>
                                      <p:tavLst>
                                        <p:tav tm="0">
                                          <p:val>
                                            <p:fltVal val="0"/>
                                          </p:val>
                                        </p:tav>
                                        <p:tav tm="100000">
                                          <p:val>
                                            <p:strVal val="#ppt_h"/>
                                          </p:val>
                                        </p:tav>
                                      </p:tavLst>
                                    </p:anim>
                                    <p:animEffect transition="in" filter="fade">
                                      <p:cBhvr>
                                        <p:cTn id="18" dur="2000"/>
                                        <p:tgtEl>
                                          <p:spTgt spid="12"/>
                                        </p:tgtEl>
                                      </p:cBhvr>
                                    </p:animEffect>
                                  </p:childTnLst>
                                </p:cTn>
                              </p:par>
                              <p:par>
                                <p:cTn id="19" presetID="53" presetClass="entr" presetSubtype="0" fill="hold" nodeType="withEffect">
                                  <p:stCondLst>
                                    <p:cond delay="0"/>
                                  </p:stCondLst>
                                  <p:childTnLst>
                                    <p:set>
                                      <p:cBhvr>
                                        <p:cTn id="20" dur="1" fill="hold">
                                          <p:stCondLst>
                                            <p:cond delay="0"/>
                                          </p:stCondLst>
                                        </p:cTn>
                                        <p:tgtEl>
                                          <p:spTgt spid="6154"/>
                                        </p:tgtEl>
                                        <p:attrNameLst>
                                          <p:attrName>style.visibility</p:attrName>
                                        </p:attrNameLst>
                                      </p:cBhvr>
                                      <p:to>
                                        <p:strVal val="visible"/>
                                      </p:to>
                                    </p:set>
                                    <p:anim calcmode="lin" valueType="num">
                                      <p:cBhvr>
                                        <p:cTn id="21" dur="2000" fill="hold"/>
                                        <p:tgtEl>
                                          <p:spTgt spid="6154"/>
                                        </p:tgtEl>
                                        <p:attrNameLst>
                                          <p:attrName>ppt_w</p:attrName>
                                        </p:attrNameLst>
                                      </p:cBhvr>
                                      <p:tavLst>
                                        <p:tav tm="0">
                                          <p:val>
                                            <p:fltVal val="0"/>
                                          </p:val>
                                        </p:tav>
                                        <p:tav tm="100000">
                                          <p:val>
                                            <p:strVal val="#ppt_w"/>
                                          </p:val>
                                        </p:tav>
                                      </p:tavLst>
                                    </p:anim>
                                    <p:anim calcmode="lin" valueType="num">
                                      <p:cBhvr>
                                        <p:cTn id="22" dur="2000" fill="hold"/>
                                        <p:tgtEl>
                                          <p:spTgt spid="6154"/>
                                        </p:tgtEl>
                                        <p:attrNameLst>
                                          <p:attrName>ppt_h</p:attrName>
                                        </p:attrNameLst>
                                      </p:cBhvr>
                                      <p:tavLst>
                                        <p:tav tm="0">
                                          <p:val>
                                            <p:fltVal val="0"/>
                                          </p:val>
                                        </p:tav>
                                        <p:tav tm="100000">
                                          <p:val>
                                            <p:strVal val="#ppt_h"/>
                                          </p:val>
                                        </p:tav>
                                      </p:tavLst>
                                    </p:anim>
                                    <p:animEffect transition="in" filter="fade">
                                      <p:cBhvr>
                                        <p:cTn id="23" dur="2000"/>
                                        <p:tgtEl>
                                          <p:spTgt spid="6154"/>
                                        </p:tgtEl>
                                      </p:cBhvr>
                                    </p:animEffect>
                                  </p:childTnLst>
                                </p:cTn>
                              </p:par>
                              <p:par>
                                <p:cTn id="24" presetID="53" presetClass="entr" presetSubtype="0" fill="hold" nodeType="withEffect">
                                  <p:stCondLst>
                                    <p:cond delay="0"/>
                                  </p:stCondLst>
                                  <p:childTnLst>
                                    <p:set>
                                      <p:cBhvr>
                                        <p:cTn id="25" dur="1" fill="hold">
                                          <p:stCondLst>
                                            <p:cond delay="0"/>
                                          </p:stCondLst>
                                        </p:cTn>
                                        <p:tgtEl>
                                          <p:spTgt spid="6148"/>
                                        </p:tgtEl>
                                        <p:attrNameLst>
                                          <p:attrName>style.visibility</p:attrName>
                                        </p:attrNameLst>
                                      </p:cBhvr>
                                      <p:to>
                                        <p:strVal val="visible"/>
                                      </p:to>
                                    </p:set>
                                    <p:anim calcmode="lin" valueType="num">
                                      <p:cBhvr>
                                        <p:cTn id="26" dur="2000" fill="hold"/>
                                        <p:tgtEl>
                                          <p:spTgt spid="6148"/>
                                        </p:tgtEl>
                                        <p:attrNameLst>
                                          <p:attrName>ppt_w</p:attrName>
                                        </p:attrNameLst>
                                      </p:cBhvr>
                                      <p:tavLst>
                                        <p:tav tm="0">
                                          <p:val>
                                            <p:fltVal val="0"/>
                                          </p:val>
                                        </p:tav>
                                        <p:tav tm="100000">
                                          <p:val>
                                            <p:strVal val="#ppt_w"/>
                                          </p:val>
                                        </p:tav>
                                      </p:tavLst>
                                    </p:anim>
                                    <p:anim calcmode="lin" valueType="num">
                                      <p:cBhvr>
                                        <p:cTn id="27" dur="2000" fill="hold"/>
                                        <p:tgtEl>
                                          <p:spTgt spid="6148"/>
                                        </p:tgtEl>
                                        <p:attrNameLst>
                                          <p:attrName>ppt_h</p:attrName>
                                        </p:attrNameLst>
                                      </p:cBhvr>
                                      <p:tavLst>
                                        <p:tav tm="0">
                                          <p:val>
                                            <p:fltVal val="0"/>
                                          </p:val>
                                        </p:tav>
                                        <p:tav tm="100000">
                                          <p:val>
                                            <p:strVal val="#ppt_h"/>
                                          </p:val>
                                        </p:tav>
                                      </p:tavLst>
                                    </p:anim>
                                    <p:animEffect transition="in" filter="fade">
                                      <p:cBhvr>
                                        <p:cTn id="28" dur="2000"/>
                                        <p:tgtEl>
                                          <p:spTgt spid="6148"/>
                                        </p:tgtEl>
                                      </p:cBhvr>
                                    </p:animEffect>
                                  </p:childTnLst>
                                </p:cTn>
                              </p:par>
                              <p:par>
                                <p:cTn id="29" presetID="53" presetClass="entr" presetSubtype="0" fill="hold" nodeType="withEffect">
                                  <p:stCondLst>
                                    <p:cond delay="0"/>
                                  </p:stCondLst>
                                  <p:childTnLst>
                                    <p:set>
                                      <p:cBhvr>
                                        <p:cTn id="30" dur="1" fill="hold">
                                          <p:stCondLst>
                                            <p:cond delay="0"/>
                                          </p:stCondLst>
                                        </p:cTn>
                                        <p:tgtEl>
                                          <p:spTgt spid="6150"/>
                                        </p:tgtEl>
                                        <p:attrNameLst>
                                          <p:attrName>style.visibility</p:attrName>
                                        </p:attrNameLst>
                                      </p:cBhvr>
                                      <p:to>
                                        <p:strVal val="visible"/>
                                      </p:to>
                                    </p:set>
                                    <p:anim calcmode="lin" valueType="num">
                                      <p:cBhvr>
                                        <p:cTn id="31" dur="2000" fill="hold"/>
                                        <p:tgtEl>
                                          <p:spTgt spid="6150"/>
                                        </p:tgtEl>
                                        <p:attrNameLst>
                                          <p:attrName>ppt_w</p:attrName>
                                        </p:attrNameLst>
                                      </p:cBhvr>
                                      <p:tavLst>
                                        <p:tav tm="0">
                                          <p:val>
                                            <p:fltVal val="0"/>
                                          </p:val>
                                        </p:tav>
                                        <p:tav tm="100000">
                                          <p:val>
                                            <p:strVal val="#ppt_w"/>
                                          </p:val>
                                        </p:tav>
                                      </p:tavLst>
                                    </p:anim>
                                    <p:anim calcmode="lin" valueType="num">
                                      <p:cBhvr>
                                        <p:cTn id="32" dur="2000" fill="hold"/>
                                        <p:tgtEl>
                                          <p:spTgt spid="6150"/>
                                        </p:tgtEl>
                                        <p:attrNameLst>
                                          <p:attrName>ppt_h</p:attrName>
                                        </p:attrNameLst>
                                      </p:cBhvr>
                                      <p:tavLst>
                                        <p:tav tm="0">
                                          <p:val>
                                            <p:fltVal val="0"/>
                                          </p:val>
                                        </p:tav>
                                        <p:tav tm="100000">
                                          <p:val>
                                            <p:strVal val="#ppt_h"/>
                                          </p:val>
                                        </p:tav>
                                      </p:tavLst>
                                    </p:anim>
                                    <p:animEffect transition="in" filter="fade">
                                      <p:cBhvr>
                                        <p:cTn id="33" dur="2000"/>
                                        <p:tgtEl>
                                          <p:spTgt spid="6150"/>
                                        </p:tgtEl>
                                      </p:cBhvr>
                                    </p:animEffect>
                                  </p:childTnLst>
                                </p:cTn>
                              </p:par>
                              <p:par>
                                <p:cTn id="34" presetID="53" presetClass="entr" presetSubtype="0" fill="hold" nodeType="withEffect">
                                  <p:stCondLst>
                                    <p:cond delay="0"/>
                                  </p:stCondLst>
                                  <p:childTnLst>
                                    <p:set>
                                      <p:cBhvr>
                                        <p:cTn id="35" dur="1" fill="hold">
                                          <p:stCondLst>
                                            <p:cond delay="0"/>
                                          </p:stCondLst>
                                        </p:cTn>
                                        <p:tgtEl>
                                          <p:spTgt spid="6151"/>
                                        </p:tgtEl>
                                        <p:attrNameLst>
                                          <p:attrName>style.visibility</p:attrName>
                                        </p:attrNameLst>
                                      </p:cBhvr>
                                      <p:to>
                                        <p:strVal val="visible"/>
                                      </p:to>
                                    </p:set>
                                    <p:anim calcmode="lin" valueType="num">
                                      <p:cBhvr>
                                        <p:cTn id="36" dur="2000" fill="hold"/>
                                        <p:tgtEl>
                                          <p:spTgt spid="6151"/>
                                        </p:tgtEl>
                                        <p:attrNameLst>
                                          <p:attrName>ppt_w</p:attrName>
                                        </p:attrNameLst>
                                      </p:cBhvr>
                                      <p:tavLst>
                                        <p:tav tm="0">
                                          <p:val>
                                            <p:fltVal val="0"/>
                                          </p:val>
                                        </p:tav>
                                        <p:tav tm="100000">
                                          <p:val>
                                            <p:strVal val="#ppt_w"/>
                                          </p:val>
                                        </p:tav>
                                      </p:tavLst>
                                    </p:anim>
                                    <p:anim calcmode="lin" valueType="num">
                                      <p:cBhvr>
                                        <p:cTn id="37" dur="2000" fill="hold"/>
                                        <p:tgtEl>
                                          <p:spTgt spid="6151"/>
                                        </p:tgtEl>
                                        <p:attrNameLst>
                                          <p:attrName>ppt_h</p:attrName>
                                        </p:attrNameLst>
                                      </p:cBhvr>
                                      <p:tavLst>
                                        <p:tav tm="0">
                                          <p:val>
                                            <p:fltVal val="0"/>
                                          </p:val>
                                        </p:tav>
                                        <p:tav tm="100000">
                                          <p:val>
                                            <p:strVal val="#ppt_h"/>
                                          </p:val>
                                        </p:tav>
                                      </p:tavLst>
                                    </p:anim>
                                    <p:animEffect transition="in" filter="fade">
                                      <p:cBhvr>
                                        <p:cTn id="38" dur="2000"/>
                                        <p:tgtEl>
                                          <p:spTgt spid="6151"/>
                                        </p:tgtEl>
                                      </p:cBhvr>
                                    </p:animEffect>
                                  </p:childTnLst>
                                </p:cTn>
                              </p:par>
                              <p:par>
                                <p:cTn id="39" presetID="53" presetClass="entr" presetSubtype="0" fill="hold" nodeType="withEffect">
                                  <p:stCondLst>
                                    <p:cond delay="0"/>
                                  </p:stCondLst>
                                  <p:childTnLst>
                                    <p:set>
                                      <p:cBhvr>
                                        <p:cTn id="40" dur="1" fill="hold">
                                          <p:stCondLst>
                                            <p:cond delay="0"/>
                                          </p:stCondLst>
                                        </p:cTn>
                                        <p:tgtEl>
                                          <p:spTgt spid="6152"/>
                                        </p:tgtEl>
                                        <p:attrNameLst>
                                          <p:attrName>style.visibility</p:attrName>
                                        </p:attrNameLst>
                                      </p:cBhvr>
                                      <p:to>
                                        <p:strVal val="visible"/>
                                      </p:to>
                                    </p:set>
                                    <p:anim calcmode="lin" valueType="num">
                                      <p:cBhvr>
                                        <p:cTn id="41" dur="2000" fill="hold"/>
                                        <p:tgtEl>
                                          <p:spTgt spid="6152"/>
                                        </p:tgtEl>
                                        <p:attrNameLst>
                                          <p:attrName>ppt_w</p:attrName>
                                        </p:attrNameLst>
                                      </p:cBhvr>
                                      <p:tavLst>
                                        <p:tav tm="0">
                                          <p:val>
                                            <p:fltVal val="0"/>
                                          </p:val>
                                        </p:tav>
                                        <p:tav tm="100000">
                                          <p:val>
                                            <p:strVal val="#ppt_w"/>
                                          </p:val>
                                        </p:tav>
                                      </p:tavLst>
                                    </p:anim>
                                    <p:anim calcmode="lin" valueType="num">
                                      <p:cBhvr>
                                        <p:cTn id="42" dur="2000" fill="hold"/>
                                        <p:tgtEl>
                                          <p:spTgt spid="6152"/>
                                        </p:tgtEl>
                                        <p:attrNameLst>
                                          <p:attrName>ppt_h</p:attrName>
                                        </p:attrNameLst>
                                      </p:cBhvr>
                                      <p:tavLst>
                                        <p:tav tm="0">
                                          <p:val>
                                            <p:fltVal val="0"/>
                                          </p:val>
                                        </p:tav>
                                        <p:tav tm="100000">
                                          <p:val>
                                            <p:strVal val="#ppt_h"/>
                                          </p:val>
                                        </p:tav>
                                      </p:tavLst>
                                    </p:anim>
                                    <p:animEffect transition="in" filter="fade">
                                      <p:cBhvr>
                                        <p:cTn id="43"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7171" name="Rectangle 3"/>
          <p:cNvSpPr>
            <a:spLocks noChangeArrowheads="1"/>
          </p:cNvSpPr>
          <p:nvPr/>
        </p:nvSpPr>
        <p:spPr bwMode="auto">
          <a:xfrm>
            <a:off x="5072066" y="6072206"/>
            <a:ext cx="3929062" cy="646331"/>
          </a:xfrm>
          <a:prstGeom prst="rect">
            <a:avLst/>
          </a:prstGeom>
          <a:noFill/>
          <a:ln w="9525">
            <a:noFill/>
            <a:miter lim="800000"/>
            <a:headEnd/>
            <a:tailEnd/>
          </a:ln>
        </p:spPr>
        <p:txBody>
          <a:bodyPr anchor="ctr">
            <a:spAutoFit/>
          </a:bodyPr>
          <a:lstStyle/>
          <a:p>
            <a:pPr algn="ctr"/>
            <a:r>
              <a:rPr lang="ru-RU" sz="1200" b="1" dirty="0">
                <a:latin typeface="Tahoma" pitchFamily="34" charset="0"/>
                <a:ea typeface="Times New Roman" pitchFamily="18" charset="0"/>
                <a:cs typeface="Tahoma" pitchFamily="34" charset="0"/>
              </a:rPr>
              <a:t>Автопортрет на фоне окна, с видом на Кремль.</a:t>
            </a:r>
          </a:p>
          <a:p>
            <a:pPr algn="ctr"/>
            <a:r>
              <a:rPr lang="ru-RU" sz="1200" b="1" dirty="0">
                <a:latin typeface="Tahoma" pitchFamily="34" charset="0"/>
                <a:ea typeface="Times New Roman" pitchFamily="18" charset="0"/>
                <a:cs typeface="Tahoma" pitchFamily="34" charset="0"/>
              </a:rPr>
              <a:t> </a:t>
            </a:r>
            <a:r>
              <a:rPr lang="ru-RU" sz="1200" b="1" dirty="0">
                <a:ea typeface="Times New Roman" pitchFamily="18" charset="0"/>
                <a:cs typeface="Tahoma" pitchFamily="34" charset="0"/>
              </a:rPr>
              <a:t>1846 г</a:t>
            </a:r>
            <a:r>
              <a:rPr lang="ru-RU" sz="1200" b="1" dirty="0">
                <a:latin typeface="Tahoma" pitchFamily="34" charset="0"/>
                <a:ea typeface="Times New Roman" pitchFamily="18" charset="0"/>
                <a:cs typeface="Tahoma" pitchFamily="34" charset="0"/>
              </a:rPr>
              <a:t>.</a:t>
            </a:r>
            <a:endParaRPr lang="ru-RU" sz="1200" b="1" dirty="0">
              <a:ea typeface="Times New Roman" pitchFamily="18" charset="0"/>
              <a:cs typeface="Tahoma" pitchFamily="34" charset="0"/>
            </a:endParaRPr>
          </a:p>
        </p:txBody>
      </p:sp>
      <p:sp>
        <p:nvSpPr>
          <p:cNvPr id="5124" name="Rectangle 4"/>
          <p:cNvSpPr>
            <a:spLocks noChangeArrowheads="1"/>
          </p:cNvSpPr>
          <p:nvPr/>
        </p:nvSpPr>
        <p:spPr bwMode="auto">
          <a:xfrm>
            <a:off x="214313" y="500042"/>
            <a:ext cx="4714875" cy="2124075"/>
          </a:xfrm>
          <a:prstGeom prst="rect">
            <a:avLst/>
          </a:prstGeom>
          <a:noFill/>
          <a:ln w="9525">
            <a:noFill/>
            <a:miter lim="800000"/>
            <a:headEnd/>
            <a:tailEnd/>
          </a:ln>
        </p:spPr>
        <p:txBody>
          <a:bodyPr anchor="ctr">
            <a:spAutoFit/>
          </a:bodyPr>
          <a:lstStyle/>
          <a:p>
            <a:pPr algn="just"/>
            <a:r>
              <a:rPr lang="ru-RU" sz="1200" b="1" dirty="0" smtClean="0">
                <a:solidFill>
                  <a:srgbClr val="000000"/>
                </a:solidFill>
                <a:cs typeface="Times New Roman" pitchFamily="18" charset="0"/>
              </a:rPr>
              <a:t>    Биография </a:t>
            </a:r>
            <a:r>
              <a:rPr lang="ru-RU" sz="1200" b="1" dirty="0">
                <a:solidFill>
                  <a:srgbClr val="000000"/>
                </a:solidFill>
                <a:cs typeface="Times New Roman" pitchFamily="18" charset="0"/>
              </a:rPr>
              <a:t>Василия Андреевича </a:t>
            </a:r>
            <a:r>
              <a:rPr lang="ru-RU" sz="1200" b="1" dirty="0" err="1">
                <a:solidFill>
                  <a:srgbClr val="000000"/>
                </a:solidFill>
                <a:cs typeface="Times New Roman" pitchFamily="18" charset="0"/>
              </a:rPr>
              <a:t>Тропинина</a:t>
            </a:r>
            <a:r>
              <a:rPr lang="ru-RU" sz="1200" b="1" dirty="0">
                <a:solidFill>
                  <a:srgbClr val="000000"/>
                </a:solidFill>
                <a:cs typeface="Times New Roman" pitchFamily="18" charset="0"/>
              </a:rPr>
              <a:t>, подчиняясь законам романтической эпохи, складывается в стройную историю - </a:t>
            </a:r>
            <a:r>
              <a:rPr lang="ru-RU" sz="1200" b="1" dirty="0" err="1">
                <a:solidFill>
                  <a:srgbClr val="000000"/>
                </a:solidFill>
                <a:cs typeface="Times New Roman" pitchFamily="18" charset="0"/>
              </a:rPr>
              <a:t>историю</a:t>
            </a:r>
            <a:r>
              <a:rPr lang="ru-RU" sz="1200" b="1" dirty="0">
                <a:solidFill>
                  <a:srgbClr val="000000"/>
                </a:solidFill>
                <a:cs typeface="Times New Roman" pitchFamily="18" charset="0"/>
              </a:rPr>
              <a:t> таланта, который благодаря упорству и трудолюбию пробивается сквозь самые неблагоприятные обстоятельства.</a:t>
            </a:r>
            <a:endParaRPr lang="ru-RU" sz="1200" b="1" dirty="0">
              <a:cs typeface="Times New Roman" pitchFamily="18" charset="0"/>
            </a:endParaRPr>
          </a:p>
          <a:p>
            <a:pPr algn="just" eaLnBrk="0" hangingPunct="0"/>
            <a:r>
              <a:rPr lang="en-US" sz="1200" b="1" dirty="0">
                <a:solidFill>
                  <a:srgbClr val="000000"/>
                </a:solidFill>
                <a:cs typeface="Times New Roman" pitchFamily="18" charset="0"/>
              </a:rPr>
              <a:t>    </a:t>
            </a:r>
            <a:r>
              <a:rPr lang="ru-RU" sz="1200" b="1" dirty="0">
                <a:solidFill>
                  <a:srgbClr val="000000"/>
                </a:solidFill>
                <a:cs typeface="Times New Roman" pitchFamily="18" charset="0"/>
              </a:rPr>
              <a:t>Василий </a:t>
            </a:r>
            <a:r>
              <a:rPr lang="ru-RU" sz="1200" b="1" dirty="0" err="1">
                <a:solidFill>
                  <a:srgbClr val="000000"/>
                </a:solidFill>
                <a:cs typeface="Times New Roman" pitchFamily="18" charset="0"/>
              </a:rPr>
              <a:t>Тропинин</a:t>
            </a:r>
            <a:r>
              <a:rPr lang="ru-RU" sz="1200" b="1" dirty="0">
                <a:solidFill>
                  <a:srgbClr val="000000"/>
                </a:solidFill>
                <a:cs typeface="Times New Roman" pitchFamily="18" charset="0"/>
              </a:rPr>
              <a:t> родился 30 марта в 1780 (1776) году в селе </a:t>
            </a:r>
            <a:r>
              <a:rPr lang="ru-RU" sz="1200" b="1" dirty="0" err="1">
                <a:solidFill>
                  <a:srgbClr val="000000"/>
                </a:solidFill>
                <a:cs typeface="Times New Roman" pitchFamily="18" charset="0"/>
              </a:rPr>
              <a:t>Карповка</a:t>
            </a:r>
            <a:r>
              <a:rPr lang="ru-RU" sz="1200" b="1" dirty="0">
                <a:solidFill>
                  <a:srgbClr val="000000"/>
                </a:solidFill>
                <a:cs typeface="Times New Roman" pitchFamily="18" charset="0"/>
              </a:rPr>
              <a:t> Новгородской губернии крепостным графа А.С. Миниха. Впоследствии он перешел во владение графа И.И. </a:t>
            </a:r>
            <a:r>
              <a:rPr lang="ru-RU" sz="1200" b="1" dirty="0" err="1">
                <a:solidFill>
                  <a:srgbClr val="000000"/>
                </a:solidFill>
                <a:cs typeface="Times New Roman" pitchFamily="18" charset="0"/>
              </a:rPr>
              <a:t>Моркова</a:t>
            </a:r>
            <a:r>
              <a:rPr lang="ru-RU" sz="1200" b="1" dirty="0">
                <a:solidFill>
                  <a:srgbClr val="000000"/>
                </a:solidFill>
                <a:cs typeface="Times New Roman" pitchFamily="18" charset="0"/>
              </a:rPr>
              <a:t> в составе приданого за дочерью Миниха, Натальей. Отец его, управляющий у графа, за верную службу получил вольную, однако без детей. </a:t>
            </a:r>
            <a:endParaRPr lang="ru-RU" sz="1200" b="1" dirty="0"/>
          </a:p>
        </p:txBody>
      </p:sp>
      <p:sp>
        <p:nvSpPr>
          <p:cNvPr id="7174" name="Rectangle 5"/>
          <p:cNvSpPr>
            <a:spLocks noChangeArrowheads="1"/>
          </p:cNvSpPr>
          <p:nvPr/>
        </p:nvSpPr>
        <p:spPr bwMode="auto">
          <a:xfrm>
            <a:off x="214282" y="2564517"/>
            <a:ext cx="4786312" cy="4093428"/>
          </a:xfrm>
          <a:prstGeom prst="rect">
            <a:avLst/>
          </a:prstGeom>
          <a:noFill/>
          <a:ln w="9525">
            <a:noFill/>
            <a:miter lim="800000"/>
            <a:headEnd/>
            <a:tailEnd/>
          </a:ln>
        </p:spPr>
        <p:txBody>
          <a:bodyPr anchor="ctr">
            <a:spAutoFit/>
          </a:bodyPr>
          <a:lstStyle/>
          <a:p>
            <a:pPr algn="just"/>
            <a:r>
              <a:rPr lang="ru-RU" sz="1300" b="1" dirty="0" smtClean="0">
                <a:solidFill>
                  <a:srgbClr val="993300"/>
                </a:solidFill>
                <a:cs typeface="Times New Roman" pitchFamily="18" charset="0"/>
              </a:rPr>
              <a:t>   «Автопортрет</a:t>
            </a:r>
            <a:r>
              <a:rPr lang="ru-RU" sz="1300" b="1" dirty="0">
                <a:solidFill>
                  <a:srgbClr val="993300"/>
                </a:solidFill>
                <a:cs typeface="Times New Roman" pitchFamily="18" charset="0"/>
              </a:rPr>
              <a:t>» проникнут торжественным настроением. </a:t>
            </a:r>
            <a:r>
              <a:rPr lang="ru-RU" sz="1300" b="1" dirty="0" err="1">
                <a:solidFill>
                  <a:srgbClr val="993300"/>
                </a:solidFill>
                <a:cs typeface="Times New Roman" pitchFamily="18" charset="0"/>
              </a:rPr>
              <a:t>Тропинин</a:t>
            </a:r>
            <a:r>
              <a:rPr lang="ru-RU" sz="1300" b="1" dirty="0">
                <a:solidFill>
                  <a:srgbClr val="993300"/>
                </a:solidFill>
                <a:cs typeface="Times New Roman" pitchFamily="18" charset="0"/>
              </a:rPr>
              <a:t> предстает перед зрителем за главным занятием жизни, окруженный атрибутами своей профессии. Впрочем, этот портрет нельзя назвать сугубо парадным: обращенный к зрителю пристальный и внимательный взгляд художника придает работе камерность. Полотно включает собственно портрет, интерьер</a:t>
            </a:r>
            <a:r>
              <a:rPr lang="en-US" sz="1300" b="1" dirty="0">
                <a:solidFill>
                  <a:srgbClr val="993300"/>
                </a:solidFill>
                <a:cs typeface="Times New Roman" pitchFamily="18" charset="0"/>
              </a:rPr>
              <a:t> </a:t>
            </a:r>
            <a:r>
              <a:rPr lang="ru-RU" sz="1300" b="1" dirty="0">
                <a:solidFill>
                  <a:srgbClr val="993300"/>
                </a:solidFill>
                <a:cs typeface="Times New Roman" pitchFamily="18" charset="0"/>
              </a:rPr>
              <a:t>- часть мастерской, пейзаж - кремлевскую панораму за окном, а также своеобразный натюрморт</a:t>
            </a:r>
            <a:r>
              <a:rPr lang="en-US" sz="1300" b="1" dirty="0">
                <a:solidFill>
                  <a:srgbClr val="993300"/>
                </a:solidFill>
                <a:cs typeface="Times New Roman" pitchFamily="18" charset="0"/>
              </a:rPr>
              <a:t> </a:t>
            </a:r>
            <a:r>
              <a:rPr lang="ru-RU" sz="1300" b="1" dirty="0">
                <a:solidFill>
                  <a:srgbClr val="993300"/>
                </a:solidFill>
                <a:cs typeface="Times New Roman" pitchFamily="18" charset="0"/>
              </a:rPr>
              <a:t>- кисти, палитра, муштабель. Натюрморта в России как жанра тогда не было, но он входил составной частью в портреты, интерьеры, сюжетные композиции. Художник не случайно написал себя на фоне Кремля, подчеркивая этим свою привязанность к Москве. </a:t>
            </a:r>
            <a:r>
              <a:rPr lang="ru-RU" sz="1300" b="1" dirty="0" err="1">
                <a:solidFill>
                  <a:srgbClr val="993300"/>
                </a:solidFill>
                <a:cs typeface="Times New Roman" pitchFamily="18" charset="0"/>
              </a:rPr>
              <a:t>Тропинина</a:t>
            </a:r>
            <a:r>
              <a:rPr lang="ru-RU" sz="1300" b="1" dirty="0">
                <a:solidFill>
                  <a:srgbClr val="993300"/>
                </a:solidFill>
                <a:cs typeface="Times New Roman" pitchFamily="18" charset="0"/>
              </a:rPr>
              <a:t> можно по праву назвать одним из самых московских художников. </a:t>
            </a:r>
            <a:r>
              <a:rPr lang="ru-RU" sz="1300" b="1" dirty="0" smtClean="0">
                <a:solidFill>
                  <a:srgbClr val="993300"/>
                </a:solidFill>
                <a:cs typeface="Times New Roman" pitchFamily="18" charset="0"/>
              </a:rPr>
              <a:t>Москвичи </a:t>
            </a:r>
            <a:r>
              <a:rPr lang="ru-RU" sz="1300" b="1" dirty="0">
                <a:solidFill>
                  <a:srgbClr val="993300"/>
                </a:solidFill>
                <a:cs typeface="Times New Roman" pitchFamily="18" charset="0"/>
              </a:rPr>
              <a:t>говорили: </a:t>
            </a:r>
            <a:r>
              <a:rPr lang="ru-RU" sz="1300" b="1" dirty="0">
                <a:cs typeface="Times New Roman" pitchFamily="18" charset="0"/>
              </a:rPr>
              <a:t>«В Санкт-Петербурге Карл Брюллов, а у нас Василий Андреевич». </a:t>
            </a:r>
          </a:p>
          <a:p>
            <a:pPr algn="just"/>
            <a:r>
              <a:rPr lang="ru-RU" sz="1300" b="1" dirty="0">
                <a:solidFill>
                  <a:srgbClr val="993300"/>
                </a:solidFill>
                <a:cs typeface="Times New Roman" pitchFamily="18" charset="0"/>
              </a:rPr>
              <a:t>Недаром Третьяков приобрёл для своей галереи много портретов </a:t>
            </a:r>
            <a:r>
              <a:rPr lang="ru-RU" sz="1300" b="1" dirty="0" err="1">
                <a:solidFill>
                  <a:srgbClr val="993300"/>
                </a:solidFill>
                <a:cs typeface="Times New Roman" pitchFamily="18" charset="0"/>
              </a:rPr>
              <a:t>Тропинина</a:t>
            </a:r>
            <a:r>
              <a:rPr lang="ru-RU" sz="1300" b="1" dirty="0">
                <a:solidFill>
                  <a:srgbClr val="993300"/>
                </a:solidFill>
                <a:cs typeface="Times New Roman" pitchFamily="18" charset="0"/>
              </a:rPr>
              <a:t>.</a:t>
            </a:r>
          </a:p>
        </p:txBody>
      </p:sp>
      <p:sp>
        <p:nvSpPr>
          <p:cNvPr id="2" name="Прямоугольник 6"/>
          <p:cNvSpPr>
            <a:spLocks noChangeArrowheads="1"/>
          </p:cNvSpPr>
          <p:nvPr/>
        </p:nvSpPr>
        <p:spPr bwMode="auto">
          <a:xfrm>
            <a:off x="5000625" y="571500"/>
            <a:ext cx="4049713" cy="584200"/>
          </a:xfrm>
          <a:prstGeom prst="rect">
            <a:avLst/>
          </a:prstGeom>
          <a:noFill/>
          <a:ln w="9525">
            <a:noFill/>
            <a:miter lim="800000"/>
            <a:headEnd/>
            <a:tailEnd/>
          </a:ln>
        </p:spPr>
        <p:txBody>
          <a:bodyPr wrap="none">
            <a:spAutoFit/>
          </a:bodyPr>
          <a:lstStyle/>
          <a:p>
            <a:r>
              <a:rPr lang="ru-RU" sz="3200" b="1" dirty="0">
                <a:solidFill>
                  <a:srgbClr val="993300"/>
                </a:solidFill>
                <a:cs typeface="Times New Roman" pitchFamily="18" charset="0"/>
              </a:rPr>
              <a:t>Василий </a:t>
            </a:r>
            <a:r>
              <a:rPr lang="ru-RU" sz="3200" b="1" dirty="0" err="1">
                <a:solidFill>
                  <a:srgbClr val="993300"/>
                </a:solidFill>
                <a:cs typeface="Times New Roman" pitchFamily="18" charset="0"/>
              </a:rPr>
              <a:t>Тропинин</a:t>
            </a:r>
            <a:endParaRPr lang="ru-RU" sz="3200" dirty="0">
              <a:solidFill>
                <a:srgbClr val="993300"/>
              </a:solidFill>
              <a:latin typeface="Calibri" pitchFamily="34" charset="0"/>
              <a:cs typeface="Times New Roman" pitchFamily="18" charset="0"/>
            </a:endParaRPr>
          </a:p>
        </p:txBody>
      </p:sp>
      <p:sp>
        <p:nvSpPr>
          <p:cNvPr id="8" name="Прямоугольник 7"/>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 name="Picture 2"/>
          <p:cNvPicPr>
            <a:picLocks noChangeAspect="1" noChangeArrowheads="1"/>
          </p:cNvPicPr>
          <p:nvPr/>
        </p:nvPicPr>
        <p:blipFill>
          <a:blip r:embed="rId2"/>
          <a:srcRect/>
          <a:stretch>
            <a:fillRect/>
          </a:stretch>
        </p:blipFill>
        <p:spPr bwMode="auto">
          <a:xfrm>
            <a:off x="5143503" y="1142984"/>
            <a:ext cx="3760865" cy="4857784"/>
          </a:xfrm>
          <a:prstGeom prst="rect">
            <a:avLst/>
          </a:prstGeom>
          <a:noFill/>
          <a:ln w="9525">
            <a:noFill/>
            <a:miter lim="800000"/>
            <a:headEnd/>
            <a:tailEnd/>
          </a:ln>
          <a:effectLst/>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3000"/>
                                        <p:tgtEl>
                                          <p:spTgt spid="5124"/>
                                        </p:tgtEl>
                                      </p:cBhvr>
                                    </p:animEffect>
                                  </p:childTnLst>
                                </p:cTn>
                              </p:par>
                            </p:childTnLst>
                          </p:cTn>
                        </p:par>
                        <p:par>
                          <p:cTn id="8" fill="hold">
                            <p:stCondLst>
                              <p:cond delay="5000"/>
                            </p:stCondLst>
                            <p:childTnLst>
                              <p:par>
                                <p:cTn id="9" presetID="53" presetClass="entr" presetSubtype="0" fill="hold" grpId="0" nodeType="afterEffect">
                                  <p:stCondLst>
                                    <p:cond delay="6000"/>
                                  </p:stCondLst>
                                  <p:childTnLst>
                                    <p:set>
                                      <p:cBhvr>
                                        <p:cTn id="10" dur="1" fill="hold">
                                          <p:stCondLst>
                                            <p:cond delay="0"/>
                                          </p:stCondLst>
                                        </p:cTn>
                                        <p:tgtEl>
                                          <p:spTgt spid="7174"/>
                                        </p:tgtEl>
                                        <p:attrNameLst>
                                          <p:attrName>style.visibility</p:attrName>
                                        </p:attrNameLst>
                                      </p:cBhvr>
                                      <p:to>
                                        <p:strVal val="visible"/>
                                      </p:to>
                                    </p:set>
                                    <p:anim calcmode="lin" valueType="num">
                                      <p:cBhvr>
                                        <p:cTn id="11" dur="2000" fill="hold"/>
                                        <p:tgtEl>
                                          <p:spTgt spid="7174"/>
                                        </p:tgtEl>
                                        <p:attrNameLst>
                                          <p:attrName>ppt_w</p:attrName>
                                        </p:attrNameLst>
                                      </p:cBhvr>
                                      <p:tavLst>
                                        <p:tav tm="0">
                                          <p:val>
                                            <p:fltVal val="0"/>
                                          </p:val>
                                        </p:tav>
                                        <p:tav tm="100000">
                                          <p:val>
                                            <p:strVal val="#ppt_w"/>
                                          </p:val>
                                        </p:tav>
                                      </p:tavLst>
                                    </p:anim>
                                    <p:anim calcmode="lin" valueType="num">
                                      <p:cBhvr>
                                        <p:cTn id="12" dur="2000" fill="hold"/>
                                        <p:tgtEl>
                                          <p:spTgt spid="7174"/>
                                        </p:tgtEl>
                                        <p:attrNameLst>
                                          <p:attrName>ppt_h</p:attrName>
                                        </p:attrNameLst>
                                      </p:cBhvr>
                                      <p:tavLst>
                                        <p:tav tm="0">
                                          <p:val>
                                            <p:fltVal val="0"/>
                                          </p:val>
                                        </p:tav>
                                        <p:tav tm="100000">
                                          <p:val>
                                            <p:strVal val="#ppt_h"/>
                                          </p:val>
                                        </p:tav>
                                      </p:tavLst>
                                    </p:anim>
                                    <p:animEffect transition="in" filter="fade">
                                      <p:cBhvr>
                                        <p:cTn id="13" dur="2000"/>
                                        <p:tgtEl>
                                          <p:spTgt spid="7174"/>
                                        </p:tgtEl>
                                      </p:cBhvr>
                                    </p:animEffect>
                                  </p:childTnLst>
                                </p:cTn>
                              </p:par>
                            </p:childTnLst>
                          </p:cTn>
                        </p:par>
                        <p:par>
                          <p:cTn id="14" fill="hold">
                            <p:stCondLst>
                              <p:cond delay="13000"/>
                            </p:stCondLst>
                            <p:childTnLst>
                              <p:par>
                                <p:cTn id="15" presetID="22" presetClass="entr" presetSubtype="4" fill="hold" grpId="0" nodeType="afterEffect" nodePh="1">
                                  <p:stCondLst>
                                    <p:cond delay="800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21500"/>
                            </p:stCondLst>
                            <p:childTnLst>
                              <p:par>
                                <p:cTn id="19" presetID="22" presetClass="entr" presetSubtype="4" fill="hold" grpId="1" nodeType="afterEffect" nodePh="1">
                                  <p:stCondLst>
                                    <p:cond delay="2000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7174"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2357422" y="1071546"/>
            <a:ext cx="6572250" cy="4524375"/>
          </a:xfrm>
          <a:prstGeom prst="rect">
            <a:avLst/>
          </a:prstGeom>
          <a:noFill/>
          <a:ln w="9525">
            <a:noFill/>
            <a:miter lim="800000"/>
            <a:headEnd/>
            <a:tailEnd/>
          </a:ln>
        </p:spPr>
        <p:txBody>
          <a:bodyPr anchor="ctr">
            <a:spAutoFit/>
          </a:bodyPr>
          <a:lstStyle/>
          <a:p>
            <a:pPr algn="just" eaLnBrk="0" hangingPunct="0"/>
            <a:r>
              <a:rPr lang="ru-RU" sz="1600" b="1" dirty="0">
                <a:cs typeface="Times New Roman" pitchFamily="18" charset="0"/>
              </a:rPr>
              <a:t>   </a:t>
            </a:r>
            <a:r>
              <a:rPr lang="ru-RU" sz="1600" b="1" dirty="0">
                <a:solidFill>
                  <a:srgbClr val="993300"/>
                </a:solidFill>
                <a:cs typeface="Times New Roman" pitchFamily="18" charset="0"/>
              </a:rPr>
              <a:t>В 1810-е  годы  </a:t>
            </a:r>
            <a:r>
              <a:rPr lang="ru-RU" sz="1600" b="1" dirty="0" err="1">
                <a:solidFill>
                  <a:srgbClr val="993300"/>
                </a:solidFill>
                <a:cs typeface="Times New Roman" pitchFamily="18" charset="0"/>
              </a:rPr>
              <a:t>Тропинин</a:t>
            </a:r>
            <a:r>
              <a:rPr lang="ru-RU" sz="1600" b="1" dirty="0">
                <a:solidFill>
                  <a:srgbClr val="993300"/>
                </a:solidFill>
                <a:cs typeface="Times New Roman" pitchFamily="18" charset="0"/>
              </a:rPr>
              <a:t>  начал  создавать обширный  цикл   образов  деятелей русской культуры. Работа, прерванная лишь смертью художника, была начата портретами П. П. Бекетова, И. И. Дмитриева и Н. М. Карамзина, выполненными  в  период длительного пребывания  художника  в  Москве с 1813 по 1818 год.</a:t>
            </a:r>
          </a:p>
          <a:p>
            <a:pPr algn="just" eaLnBrk="0" hangingPunct="0"/>
            <a:r>
              <a:rPr lang="ru-RU" sz="1600" b="1" dirty="0">
                <a:solidFill>
                  <a:srgbClr val="993300"/>
                </a:solidFill>
                <a:cs typeface="Times New Roman" pitchFamily="18" charset="0"/>
              </a:rPr>
              <a:t>   В  1815  году   </a:t>
            </a:r>
            <a:r>
              <a:rPr lang="ru-RU" sz="1600" b="1" dirty="0" err="1">
                <a:solidFill>
                  <a:srgbClr val="993300"/>
                </a:solidFill>
                <a:cs typeface="Times New Roman" pitchFamily="18" charset="0"/>
              </a:rPr>
              <a:t>Тропинин</a:t>
            </a:r>
            <a:r>
              <a:rPr lang="ru-RU" sz="1600" b="1" dirty="0">
                <a:solidFill>
                  <a:srgbClr val="993300"/>
                </a:solidFill>
                <a:cs typeface="Times New Roman" pitchFamily="18" charset="0"/>
              </a:rPr>
              <a:t>    написал Н. М. Карамзина, и тогда же этот переведенный  в гравюру портрет был помещен в собрании сочинений писателя. Сохранившиеся подготовительный карандашный набросок, натурный этюд и, наконец, чуть  более  позднее повторение портрета позволяют говорить о методе </a:t>
            </a:r>
            <a:r>
              <a:rPr lang="ru-RU" sz="1600" b="1" dirty="0" err="1">
                <a:solidFill>
                  <a:srgbClr val="993300"/>
                </a:solidFill>
                <a:cs typeface="Times New Roman" pitchFamily="18" charset="0"/>
              </a:rPr>
              <a:t>Тропинина</a:t>
            </a:r>
            <a:r>
              <a:rPr lang="ru-RU" sz="1600" b="1" dirty="0">
                <a:solidFill>
                  <a:srgbClr val="993300"/>
                </a:solidFill>
                <a:cs typeface="Times New Roman" pitchFamily="18" charset="0"/>
              </a:rPr>
              <a:t>. Карандашный набросок головы и особенно отмеченный быстротой исполнения прекрасный этюд передают непосредственное впечатление - ту острую характерность натуры, которая как бы погашена в завершенном произведении. Здесь Н. М. Карамзин предстает как великий современник: облик его очищен, дух успокоен.</a:t>
            </a:r>
            <a:endParaRPr lang="ru-RU" sz="1600" b="1" dirty="0">
              <a:solidFill>
                <a:srgbClr val="993300"/>
              </a:solidFill>
            </a:endParaRPr>
          </a:p>
        </p:txBody>
      </p:sp>
      <p:sp>
        <p:nvSpPr>
          <p:cNvPr id="9218"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9219" name="Rectangle 3"/>
          <p:cNvSpPr>
            <a:spLocks noChangeArrowheads="1"/>
          </p:cNvSpPr>
          <p:nvPr/>
        </p:nvSpPr>
        <p:spPr bwMode="auto">
          <a:xfrm>
            <a:off x="357188" y="3714750"/>
            <a:ext cx="1928812" cy="1231900"/>
          </a:xfrm>
          <a:prstGeom prst="rect">
            <a:avLst/>
          </a:prstGeom>
          <a:noFill/>
          <a:ln w="9525">
            <a:noFill/>
            <a:miter lim="800000"/>
            <a:headEnd/>
            <a:tailEnd/>
          </a:ln>
        </p:spPr>
        <p:txBody>
          <a:bodyPr anchor="ctr">
            <a:spAutoFit/>
          </a:bodyPr>
          <a:lstStyle/>
          <a:p>
            <a:pPr algn="ctr" eaLnBrk="0" hangingPunct="0"/>
            <a:r>
              <a:rPr lang="ru-RU" sz="1600" b="1" dirty="0">
                <a:latin typeface="Calibri" pitchFamily="34" charset="0"/>
                <a:cs typeface="Times New Roman" pitchFamily="18" charset="0"/>
              </a:rPr>
              <a:t>Портрет </a:t>
            </a:r>
            <a:r>
              <a:rPr lang="ru-RU" sz="1600" b="1" dirty="0" err="1">
                <a:latin typeface="Calibri" pitchFamily="34" charset="0"/>
                <a:cs typeface="Times New Roman" pitchFamily="18" charset="0"/>
              </a:rPr>
              <a:t>Н.М.Карамзинa</a:t>
            </a:r>
            <a:endParaRPr lang="ru-RU" sz="1200" b="1" dirty="0">
              <a:cs typeface="Times New Roman" pitchFamily="18" charset="0"/>
            </a:endParaRPr>
          </a:p>
          <a:p>
            <a:pPr algn="ctr" eaLnBrk="0" hangingPunct="0"/>
            <a:r>
              <a:rPr lang="ru-RU" sz="1200" b="1" dirty="0">
                <a:cs typeface="Times New Roman" pitchFamily="18" charset="0"/>
              </a:rPr>
              <a:t>1818 г.</a:t>
            </a:r>
            <a:br>
              <a:rPr lang="ru-RU" sz="1200" b="1" dirty="0">
                <a:cs typeface="Times New Roman" pitchFamily="18" charset="0"/>
              </a:rPr>
            </a:br>
            <a:r>
              <a:rPr lang="ru-RU" sz="1200" b="1" dirty="0">
                <a:cs typeface="Times New Roman" pitchFamily="18" charset="0"/>
              </a:rPr>
              <a:t/>
            </a:r>
            <a:br>
              <a:rPr lang="ru-RU" sz="1200" b="1" dirty="0">
                <a:cs typeface="Times New Roman" pitchFamily="18" charset="0"/>
              </a:rPr>
            </a:br>
            <a:endParaRPr lang="ru-RU" dirty="0"/>
          </a:p>
        </p:txBody>
      </p:sp>
      <p:sp>
        <p:nvSpPr>
          <p:cNvPr id="11270" name="Rectangle 6"/>
          <p:cNvSpPr>
            <a:spLocks noChangeArrowheads="1"/>
          </p:cNvSpPr>
          <p:nvPr/>
        </p:nvSpPr>
        <p:spPr bwMode="auto">
          <a:xfrm>
            <a:off x="142844" y="5628047"/>
            <a:ext cx="8715436" cy="1015663"/>
          </a:xfrm>
          <a:prstGeom prst="rect">
            <a:avLst/>
          </a:prstGeom>
          <a:noFill/>
          <a:ln w="9525">
            <a:noFill/>
            <a:miter lim="800000"/>
            <a:headEnd/>
            <a:tailEnd/>
          </a:ln>
        </p:spPr>
        <p:txBody>
          <a:bodyPr wrap="square" anchor="ctr">
            <a:spAutoFit/>
          </a:bodyPr>
          <a:lstStyle/>
          <a:p>
            <a:pPr algn="just" eaLnBrk="0" hangingPunct="0"/>
            <a:r>
              <a:rPr lang="ru-RU" sz="1200" b="1" dirty="0" smtClean="0">
                <a:cs typeface="Times New Roman" pitchFamily="18" charset="0"/>
              </a:rPr>
              <a:t>   Высочайшего </a:t>
            </a:r>
            <a:r>
              <a:rPr lang="ru-RU" sz="1200" b="1" dirty="0">
                <a:cs typeface="Times New Roman" pitchFamily="18" charset="0"/>
              </a:rPr>
              <a:t>мастерства достигло в XIX веке портретное искусство. Если окинуть мысленным взором галерею полотен от великолепных картин Ореста Кипренского до блистательных по живописи и глубочайших по тонкости психологического анализа холстов Валентина Серова, то нас поразит та несравненная мозаика людских характеров, неоглядная перспектива полотен, изображающих великих литераторов, композиторов, ученых и, что особенно отрадно, крестьян, трудового люда...</a:t>
            </a:r>
            <a:endParaRPr lang="ru-RU" sz="1200" b="1" dirty="0"/>
          </a:p>
        </p:txBody>
      </p:sp>
      <p:sp>
        <p:nvSpPr>
          <p:cNvPr id="8" name="Прямоугольник 7"/>
          <p:cNvSpPr/>
          <p:nvPr/>
        </p:nvSpPr>
        <p:spPr>
          <a:xfrm>
            <a:off x="5357813" y="3357563"/>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6"/>
          <p:cNvSpPr>
            <a:spLocks noChangeArrowheads="1"/>
          </p:cNvSpPr>
          <p:nvPr/>
        </p:nvSpPr>
        <p:spPr bwMode="auto">
          <a:xfrm>
            <a:off x="5000625" y="571500"/>
            <a:ext cx="4049713" cy="584200"/>
          </a:xfrm>
          <a:prstGeom prst="rect">
            <a:avLst/>
          </a:prstGeom>
          <a:noFill/>
          <a:ln w="9525">
            <a:noFill/>
            <a:miter lim="800000"/>
            <a:headEnd/>
            <a:tailEnd/>
          </a:ln>
        </p:spPr>
        <p:txBody>
          <a:bodyPr wrap="none">
            <a:spAutoFit/>
          </a:bodyPr>
          <a:lstStyle/>
          <a:p>
            <a:r>
              <a:rPr lang="ru-RU" sz="3200" b="1" dirty="0">
                <a:solidFill>
                  <a:srgbClr val="993300"/>
                </a:solidFill>
                <a:cs typeface="Times New Roman" pitchFamily="18" charset="0"/>
              </a:rPr>
              <a:t>Василий </a:t>
            </a:r>
            <a:r>
              <a:rPr lang="ru-RU" sz="3200" b="1" dirty="0" err="1">
                <a:solidFill>
                  <a:srgbClr val="993300"/>
                </a:solidFill>
                <a:cs typeface="Times New Roman" pitchFamily="18" charset="0"/>
              </a:rPr>
              <a:t>Тропинин</a:t>
            </a:r>
            <a:endParaRPr lang="ru-RU" sz="3200" dirty="0">
              <a:solidFill>
                <a:srgbClr val="993300"/>
              </a:solidFill>
              <a:latin typeface="Calibri" pitchFamily="34"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14282" y="785794"/>
            <a:ext cx="2119327" cy="2724849"/>
          </a:xfrm>
          <a:prstGeom prst="rect">
            <a:avLst/>
          </a:prstGeom>
          <a:noFill/>
          <a:ln w="9525">
            <a:noFill/>
            <a:miter lim="800000"/>
            <a:headEnd/>
            <a:tailEnd/>
          </a:ln>
          <a:effectLst/>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500"/>
                                  </p:stCondLst>
                                  <p:childTnLst>
                                    <p:set>
                                      <p:cBhvr>
                                        <p:cTn id="6" dur="1" fill="hold">
                                          <p:stCondLst>
                                            <p:cond delay="0"/>
                                          </p:stCondLst>
                                        </p:cTn>
                                        <p:tgtEl>
                                          <p:spTgt spid="11269"/>
                                        </p:tgtEl>
                                        <p:attrNameLst>
                                          <p:attrName>style.visibility</p:attrName>
                                        </p:attrNameLst>
                                      </p:cBhvr>
                                      <p:to>
                                        <p:strVal val="visible"/>
                                      </p:to>
                                    </p:set>
                                    <p:animEffect transition="in" filter="wipe(up)">
                                      <p:cBhvr>
                                        <p:cTn id="7" dur="5000"/>
                                        <p:tgtEl>
                                          <p:spTgt spid="11269"/>
                                        </p:tgtEl>
                                      </p:cBhvr>
                                    </p:animEffect>
                                  </p:childTnLst>
                                </p:cTn>
                              </p:par>
                            </p:childTnLst>
                          </p:cTn>
                        </p:par>
                        <p:par>
                          <p:cTn id="8" fill="hold">
                            <p:stCondLst>
                              <p:cond delay="8500"/>
                            </p:stCondLst>
                            <p:childTnLst>
                              <p:par>
                                <p:cTn id="9" presetID="22" presetClass="entr" presetSubtype="1" fill="hold" grpId="0" nodeType="afterEffect">
                                  <p:stCondLst>
                                    <p:cond delay="14000"/>
                                  </p:stCondLst>
                                  <p:childTnLst>
                                    <p:set>
                                      <p:cBhvr>
                                        <p:cTn id="10" dur="1" fill="hold">
                                          <p:stCondLst>
                                            <p:cond delay="0"/>
                                          </p:stCondLst>
                                        </p:cTn>
                                        <p:tgtEl>
                                          <p:spTgt spid="11270"/>
                                        </p:tgtEl>
                                        <p:attrNameLst>
                                          <p:attrName>style.visibility</p:attrName>
                                        </p:attrNameLst>
                                      </p:cBhvr>
                                      <p:to>
                                        <p:strVal val="visible"/>
                                      </p:to>
                                    </p:set>
                                    <p:animEffect transition="in" filter="wipe(up)">
                                      <p:cBhvr>
                                        <p:cTn id="11" dur="3000"/>
                                        <p:tgtEl>
                                          <p:spTgt spid="11270"/>
                                        </p:tgtEl>
                                      </p:cBhvr>
                                    </p:animEffect>
                                  </p:childTnLst>
                                </p:cTn>
                              </p:par>
                            </p:childTnLst>
                          </p:cTn>
                        </p:par>
                        <p:par>
                          <p:cTn id="12" fill="hold">
                            <p:stCondLst>
                              <p:cond delay="25500"/>
                            </p:stCondLst>
                            <p:childTnLst>
                              <p:par>
                                <p:cTn id="13" presetID="22" presetClass="entr" presetSubtype="4" fill="hold" grpId="0" nodeType="afterEffect" nodePh="1">
                                  <p:stCondLst>
                                    <p:cond delay="15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6147" name="Rectangle 3"/>
          <p:cNvSpPr>
            <a:spLocks noChangeArrowheads="1"/>
          </p:cNvSpPr>
          <p:nvPr/>
        </p:nvSpPr>
        <p:spPr bwMode="auto">
          <a:xfrm>
            <a:off x="3000364" y="1214422"/>
            <a:ext cx="5857905" cy="3416320"/>
          </a:xfrm>
          <a:prstGeom prst="rect">
            <a:avLst/>
          </a:prstGeom>
          <a:noFill/>
          <a:ln w="9525">
            <a:noFill/>
            <a:miter lim="800000"/>
            <a:headEnd/>
            <a:tailEnd/>
          </a:ln>
        </p:spPr>
        <p:txBody>
          <a:bodyPr wrap="square" anchor="ctr">
            <a:spAutoFit/>
          </a:bodyPr>
          <a:lstStyle/>
          <a:p>
            <a:pPr algn="just" eaLnBrk="0" hangingPunct="0"/>
            <a:r>
              <a:rPr lang="ru-RU" b="1" dirty="0" smtClean="0">
                <a:solidFill>
                  <a:srgbClr val="3B1400"/>
                </a:solidFill>
                <a:cs typeface="Times New Roman" pitchFamily="18" charset="0"/>
              </a:rPr>
              <a:t>   Безусловно</a:t>
            </a:r>
            <a:r>
              <a:rPr lang="ru-RU" b="1" dirty="0">
                <a:solidFill>
                  <a:srgbClr val="3B1400"/>
                </a:solidFill>
                <a:cs typeface="Times New Roman" pitchFamily="18" charset="0"/>
              </a:rPr>
              <a:t>, это полотно - центральное в </a:t>
            </a:r>
            <a:r>
              <a:rPr lang="ru-RU" b="1" dirty="0" err="1">
                <a:solidFill>
                  <a:srgbClr val="3B1400"/>
                </a:solidFill>
                <a:cs typeface="Times New Roman" pitchFamily="18" charset="0"/>
              </a:rPr>
              <a:t>тропининской</a:t>
            </a:r>
            <a:r>
              <a:rPr lang="ru-RU" b="1" dirty="0">
                <a:solidFill>
                  <a:srgbClr val="3B1400"/>
                </a:solidFill>
                <a:cs typeface="Times New Roman" pitchFamily="18" charset="0"/>
              </a:rPr>
              <a:t> экспозиции. Признанное художественное и иконографическое совершенство, величайшее достижение </a:t>
            </a:r>
            <a:r>
              <a:rPr lang="ru-RU" b="1" dirty="0" err="1">
                <a:solidFill>
                  <a:srgbClr val="3B1400"/>
                </a:solidFill>
                <a:cs typeface="Times New Roman" pitchFamily="18" charset="0"/>
              </a:rPr>
              <a:t>тропининской</a:t>
            </a:r>
            <a:r>
              <a:rPr lang="ru-RU" b="1" dirty="0">
                <a:solidFill>
                  <a:srgbClr val="3B1400"/>
                </a:solidFill>
                <a:cs typeface="Times New Roman" pitchFamily="18" charset="0"/>
              </a:rPr>
              <a:t> кисти, лучший, наиболее достоверный прижизненный портрет великого поэта.</a:t>
            </a:r>
            <a:r>
              <a:rPr lang="en-US" b="1" dirty="0">
                <a:solidFill>
                  <a:srgbClr val="3B1400"/>
                </a:solidFill>
                <a:cs typeface="Times New Roman" pitchFamily="18" charset="0"/>
              </a:rPr>
              <a:t> </a:t>
            </a:r>
            <a:endParaRPr lang="ru-RU" b="1" dirty="0">
              <a:solidFill>
                <a:srgbClr val="3B1400"/>
              </a:solidFill>
              <a:cs typeface="Times New Roman" pitchFamily="18" charset="0"/>
            </a:endParaRPr>
          </a:p>
          <a:p>
            <a:pPr algn="just" eaLnBrk="0" hangingPunct="0"/>
            <a:r>
              <a:rPr lang="ru-RU" b="1" dirty="0" smtClean="0">
                <a:solidFill>
                  <a:srgbClr val="3B1400"/>
                </a:solidFill>
                <a:cs typeface="Times New Roman" pitchFamily="18" charset="0"/>
              </a:rPr>
              <a:t>   Портрет </a:t>
            </a:r>
            <a:r>
              <a:rPr lang="ru-RU" b="1" dirty="0">
                <a:solidFill>
                  <a:srgbClr val="3B1400"/>
                </a:solidFill>
                <a:cs typeface="Times New Roman" pitchFamily="18" charset="0"/>
              </a:rPr>
              <a:t>знаменателен еще и тем, что его биография изобилует загадками, тайнами, в которых исследователи не могут разобраться до сих пор. История произведения - сюжет для детективной книги.</a:t>
            </a:r>
            <a:r>
              <a:rPr lang="ru-RU" b="1" dirty="0"/>
              <a:t> </a:t>
            </a:r>
          </a:p>
        </p:txBody>
      </p:sp>
      <p:sp>
        <p:nvSpPr>
          <p:cNvPr id="6150" name="Rectangle 6"/>
          <p:cNvSpPr>
            <a:spLocks noChangeArrowheads="1"/>
          </p:cNvSpPr>
          <p:nvPr/>
        </p:nvSpPr>
        <p:spPr bwMode="auto">
          <a:xfrm>
            <a:off x="285720" y="4714884"/>
            <a:ext cx="8429684" cy="1754326"/>
          </a:xfrm>
          <a:prstGeom prst="rect">
            <a:avLst/>
          </a:prstGeom>
          <a:noFill/>
          <a:ln w="9525">
            <a:noFill/>
            <a:miter lim="800000"/>
            <a:headEnd/>
            <a:tailEnd/>
          </a:ln>
        </p:spPr>
        <p:txBody>
          <a:bodyPr wrap="square" anchor="ctr">
            <a:spAutoFit/>
          </a:bodyPr>
          <a:lstStyle/>
          <a:p>
            <a:pPr algn="just" eaLnBrk="0" hangingPunct="0"/>
            <a:r>
              <a:rPr lang="ru-RU" b="1" dirty="0" smtClean="0">
                <a:solidFill>
                  <a:srgbClr val="993300"/>
                </a:solidFill>
                <a:cs typeface="Times New Roman" pitchFamily="18" charset="0"/>
              </a:rPr>
              <a:t>   В </a:t>
            </a:r>
            <a:r>
              <a:rPr lang="ru-RU" b="1" dirty="0">
                <a:solidFill>
                  <a:srgbClr val="993300"/>
                </a:solidFill>
                <a:cs typeface="Times New Roman" pitchFamily="18" charset="0"/>
              </a:rPr>
              <a:t>1909 году совет Третьяковской галереи приобрел портрет Пушкина у наследников князя Оболенского. В 1937 году портрет был отправлен на Всесоюзную Пушкинскую выставку в Ленинград - </a:t>
            </a:r>
            <a:r>
              <a:rPr lang="ru-RU" b="1" dirty="0">
                <a:solidFill>
                  <a:srgbClr val="993300"/>
                </a:solidFill>
              </a:rPr>
              <a:t>в Пушкинский дом</a:t>
            </a:r>
            <a:r>
              <a:rPr lang="ru-RU" b="1" dirty="0">
                <a:solidFill>
                  <a:srgbClr val="993300"/>
                </a:solidFill>
                <a:cs typeface="Times New Roman" pitchFamily="18" charset="0"/>
              </a:rPr>
              <a:t>. </a:t>
            </a:r>
            <a:r>
              <a:rPr lang="ru-RU" b="1" dirty="0">
                <a:solidFill>
                  <a:srgbClr val="993300"/>
                </a:solidFill>
              </a:rPr>
              <a:t>С 1953 года портрет числится в собрании мемориального музея-квартиры А. С. Пушкина, что на Мойке, 12. </a:t>
            </a:r>
          </a:p>
          <a:p>
            <a:pPr algn="just" eaLnBrk="0" hangingPunct="0"/>
            <a:endParaRPr lang="en-US" dirty="0">
              <a:solidFill>
                <a:srgbClr val="996633"/>
              </a:solidFill>
              <a:cs typeface="Times New Roman" pitchFamily="18" charset="0"/>
            </a:endParaRPr>
          </a:p>
        </p:txBody>
      </p:sp>
      <p:sp>
        <p:nvSpPr>
          <p:cNvPr id="8199" name="Прямоугольник 6"/>
          <p:cNvSpPr>
            <a:spLocks noChangeArrowheads="1"/>
          </p:cNvSpPr>
          <p:nvPr/>
        </p:nvSpPr>
        <p:spPr bwMode="auto">
          <a:xfrm>
            <a:off x="0" y="4000500"/>
            <a:ext cx="2857500" cy="523220"/>
          </a:xfrm>
          <a:prstGeom prst="rect">
            <a:avLst/>
          </a:prstGeom>
          <a:noFill/>
          <a:ln w="9525">
            <a:noFill/>
            <a:miter lim="800000"/>
            <a:headEnd/>
            <a:tailEnd/>
          </a:ln>
        </p:spPr>
        <p:txBody>
          <a:bodyPr>
            <a:spAutoFit/>
          </a:bodyPr>
          <a:lstStyle/>
          <a:p>
            <a:pPr algn="ctr"/>
            <a:r>
              <a:rPr lang="ru-RU" sz="1400" b="1" dirty="0">
                <a:cs typeface="Times New Roman" pitchFamily="18" charset="0"/>
              </a:rPr>
              <a:t>В.А. </a:t>
            </a:r>
            <a:r>
              <a:rPr lang="ru-RU" sz="1400" b="1" dirty="0" err="1">
                <a:cs typeface="Times New Roman" pitchFamily="18" charset="0"/>
              </a:rPr>
              <a:t>Тропинин</a:t>
            </a:r>
            <a:r>
              <a:rPr lang="ru-RU" sz="1400" b="1" dirty="0">
                <a:cs typeface="Times New Roman" pitchFamily="18" charset="0"/>
              </a:rPr>
              <a:t>, "Портрет А.С.Пушкина", 1827 г.</a:t>
            </a:r>
            <a:endParaRPr lang="en-US" sz="1400" b="1" dirty="0">
              <a:cs typeface="Times New Roman" pitchFamily="18" charset="0"/>
            </a:endParaRPr>
          </a:p>
        </p:txBody>
      </p:sp>
      <p:sp>
        <p:nvSpPr>
          <p:cNvPr id="6154" name="Rectangle 10"/>
          <p:cNvSpPr>
            <a:spLocks noChangeArrowheads="1"/>
          </p:cNvSpPr>
          <p:nvPr/>
        </p:nvSpPr>
        <p:spPr bwMode="auto">
          <a:xfrm>
            <a:off x="468313" y="2636838"/>
            <a:ext cx="914400" cy="914400"/>
          </a:xfrm>
          <a:prstGeom prst="rect">
            <a:avLst/>
          </a:prstGeom>
          <a:noFill/>
          <a:ln w="9525">
            <a:noFill/>
            <a:miter lim="800000"/>
            <a:headEnd/>
            <a:tailEnd/>
          </a:ln>
        </p:spPr>
        <p:txBody>
          <a:bodyPr wrap="none" anchor="ctr"/>
          <a:lstStyle/>
          <a:p>
            <a:endParaRPr lang="ru-RU"/>
          </a:p>
        </p:txBody>
      </p:sp>
      <p:pic>
        <p:nvPicPr>
          <p:cNvPr id="1026" name="Picture 2"/>
          <p:cNvPicPr>
            <a:picLocks noChangeAspect="1" noChangeArrowheads="1"/>
          </p:cNvPicPr>
          <p:nvPr/>
        </p:nvPicPr>
        <p:blipFill>
          <a:blip r:embed="rId3"/>
          <a:srcRect/>
          <a:stretch>
            <a:fillRect/>
          </a:stretch>
        </p:blipFill>
        <p:spPr bwMode="auto">
          <a:xfrm>
            <a:off x="357158" y="785794"/>
            <a:ext cx="2509661" cy="3114669"/>
          </a:xfrm>
          <a:prstGeom prst="rect">
            <a:avLst/>
          </a:prstGeom>
          <a:noFill/>
          <a:ln w="9525">
            <a:noFill/>
            <a:miter lim="800000"/>
            <a:headEnd/>
            <a:tailEnd/>
          </a:ln>
          <a:effectLst/>
        </p:spPr>
      </p:pic>
      <p:sp>
        <p:nvSpPr>
          <p:cNvPr id="8" name="Прямоугольник 6"/>
          <p:cNvSpPr>
            <a:spLocks noChangeArrowheads="1"/>
          </p:cNvSpPr>
          <p:nvPr/>
        </p:nvSpPr>
        <p:spPr bwMode="auto">
          <a:xfrm>
            <a:off x="5000625" y="571500"/>
            <a:ext cx="4049713" cy="584200"/>
          </a:xfrm>
          <a:prstGeom prst="rect">
            <a:avLst/>
          </a:prstGeom>
          <a:noFill/>
          <a:ln w="9525">
            <a:noFill/>
            <a:miter lim="800000"/>
            <a:headEnd/>
            <a:tailEnd/>
          </a:ln>
        </p:spPr>
        <p:txBody>
          <a:bodyPr wrap="none">
            <a:spAutoFit/>
          </a:bodyPr>
          <a:lstStyle/>
          <a:p>
            <a:r>
              <a:rPr lang="ru-RU" sz="3200" b="1" dirty="0">
                <a:solidFill>
                  <a:srgbClr val="993300"/>
                </a:solidFill>
                <a:cs typeface="Times New Roman" pitchFamily="18" charset="0"/>
              </a:rPr>
              <a:t>Василий </a:t>
            </a:r>
            <a:r>
              <a:rPr lang="ru-RU" sz="3200" b="1" dirty="0" err="1">
                <a:solidFill>
                  <a:srgbClr val="993300"/>
                </a:solidFill>
                <a:cs typeface="Times New Roman" pitchFamily="18" charset="0"/>
              </a:rPr>
              <a:t>Тропинин</a:t>
            </a:r>
            <a:endParaRPr lang="ru-RU" sz="3200" dirty="0">
              <a:solidFill>
                <a:srgbClr val="993300"/>
              </a:solidFill>
              <a:latin typeface="Calibri" pitchFamily="34" charset="0"/>
              <a:cs typeface="Times New Roman" pitchFamily="18" charset="0"/>
            </a:endParaRPr>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2000"/>
                                  </p:stCondLst>
                                  <p:childTnLst>
                                    <p:set>
                                      <p:cBhvr>
                                        <p:cTn id="6" dur="1" fill="hold">
                                          <p:stCondLst>
                                            <p:cond delay="0"/>
                                          </p:stCondLst>
                                        </p:cTn>
                                        <p:tgtEl>
                                          <p:spTgt spid="6150"/>
                                        </p:tgtEl>
                                        <p:attrNameLst>
                                          <p:attrName>style.visibility</p:attrName>
                                        </p:attrNameLst>
                                      </p:cBhvr>
                                      <p:to>
                                        <p:strVal val="visible"/>
                                      </p:to>
                                    </p:set>
                                    <p:animEffect transition="in" filter="wipe(up)">
                                      <p:cBhvr>
                                        <p:cTn id="7" dur="3000"/>
                                        <p:tgtEl>
                                          <p:spTgt spid="6150"/>
                                        </p:tgtEl>
                                      </p:cBhvr>
                                    </p:animEffect>
                                  </p:childTnLst>
                                </p:cTn>
                              </p:par>
                            </p:childTnLst>
                          </p:cTn>
                        </p:par>
                        <p:par>
                          <p:cTn id="8" fill="hold">
                            <p:stCondLst>
                              <p:cond delay="5000"/>
                            </p:stCondLst>
                            <p:childTnLst>
                              <p:par>
                                <p:cTn id="9" presetID="22" presetClass="entr" presetSubtype="1" fill="hold" grpId="0" nodeType="afterEffect">
                                  <p:stCondLst>
                                    <p:cond delay="5000"/>
                                  </p:stCondLst>
                                  <p:childTnLst>
                                    <p:set>
                                      <p:cBhvr>
                                        <p:cTn id="10" dur="1" fill="hold">
                                          <p:stCondLst>
                                            <p:cond delay="0"/>
                                          </p:stCondLst>
                                        </p:cTn>
                                        <p:tgtEl>
                                          <p:spTgt spid="6147"/>
                                        </p:tgtEl>
                                        <p:attrNameLst>
                                          <p:attrName>style.visibility</p:attrName>
                                        </p:attrNameLst>
                                      </p:cBhvr>
                                      <p:to>
                                        <p:strVal val="visible"/>
                                      </p:to>
                                    </p:set>
                                    <p:animEffect transition="in" filter="wipe(up)">
                                      <p:cBhvr>
                                        <p:cTn id="11" dur="3000"/>
                                        <p:tgtEl>
                                          <p:spTgt spid="6147"/>
                                        </p:tgtEl>
                                      </p:cBhvr>
                                    </p:animEffect>
                                  </p:childTnLst>
                                </p:cTn>
                              </p:par>
                            </p:childTnLst>
                          </p:cTn>
                        </p:par>
                        <p:par>
                          <p:cTn id="12" fill="hold">
                            <p:stCondLst>
                              <p:cond delay="13000"/>
                            </p:stCondLst>
                            <p:childTnLst>
                              <p:par>
                                <p:cTn id="13" presetID="22" presetClass="entr" presetSubtype="4" fill="hold" grpId="0" nodeType="afterEffect" nodePh="1">
                                  <p:stCondLst>
                                    <p:cond delay="10000"/>
                                  </p:stCondLst>
                                  <p:endCondLst>
                                    <p:cond evt="begin" delay="0">
                                      <p:tn val="13"/>
                                    </p:cond>
                                  </p:endCondLst>
                                  <p:childTnLst>
                                    <p:set>
                                      <p:cBhvr>
                                        <p:cTn id="14" dur="1" fill="hold">
                                          <p:stCondLst>
                                            <p:cond delay="0"/>
                                          </p:stCondLst>
                                        </p:cTn>
                                        <p:tgtEl>
                                          <p:spTgt spid="6154"/>
                                        </p:tgtEl>
                                        <p:attrNameLst>
                                          <p:attrName>style.visibility</p:attrName>
                                        </p:attrNameLst>
                                      </p:cBhvr>
                                      <p:to>
                                        <p:strVal val="visible"/>
                                      </p:to>
                                    </p:set>
                                    <p:animEffect transition="in" filter="wipe(down)">
                                      <p:cBhvr>
                                        <p:cTn id="15"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0" grpId="0"/>
      <p:bldP spid="61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0" y="0"/>
            <a:ext cx="9144000" cy="523875"/>
          </a:xfrm>
          <a:prstGeom prst="rect">
            <a:avLst/>
          </a:prstGeom>
          <a:solidFill>
            <a:srgbClr val="B6793C"/>
          </a:solidFill>
          <a:ln w="9525">
            <a:noFill/>
            <a:miter lim="800000"/>
            <a:headEnd/>
            <a:tailEnd/>
          </a:ln>
        </p:spPr>
        <p:txBody>
          <a:bodyPr>
            <a:spAutoFit/>
          </a:bodyPr>
          <a:lstStyle/>
          <a:p>
            <a:pPr algn="ctr"/>
            <a:r>
              <a:rPr lang="ru-RU" sz="2800" b="1">
                <a:latin typeface="Calibri" pitchFamily="34" charset="0"/>
              </a:rPr>
              <a:t>              </a:t>
            </a:r>
            <a:r>
              <a:rPr lang="en-US" sz="2800" b="1">
                <a:latin typeface="Calibri" pitchFamily="34" charset="0"/>
              </a:rPr>
              <a:t>ТРЕТЬЯКОВСКАЯ ГАЛЕРЕЯ</a:t>
            </a:r>
            <a:endParaRPr lang="ru-RU" sz="2800" b="1">
              <a:latin typeface="Calibri" pitchFamily="34" charset="0"/>
            </a:endParaRPr>
          </a:p>
        </p:txBody>
      </p:sp>
      <p:sp>
        <p:nvSpPr>
          <p:cNvPr id="10243" name="Rectangle 3"/>
          <p:cNvSpPr>
            <a:spLocks noChangeArrowheads="1"/>
          </p:cNvSpPr>
          <p:nvPr/>
        </p:nvSpPr>
        <p:spPr bwMode="auto">
          <a:xfrm>
            <a:off x="2987675" y="1173162"/>
            <a:ext cx="6000750" cy="830997"/>
          </a:xfrm>
          <a:prstGeom prst="rect">
            <a:avLst/>
          </a:prstGeom>
          <a:noFill/>
          <a:ln w="9525">
            <a:noFill/>
            <a:miter lim="800000"/>
            <a:headEnd/>
            <a:tailEnd/>
          </a:ln>
        </p:spPr>
        <p:txBody>
          <a:bodyPr wrap="square" anchor="ctr">
            <a:spAutoFit/>
          </a:bodyPr>
          <a:lstStyle/>
          <a:p>
            <a:pPr algn="just" eaLnBrk="0" hangingPunct="0"/>
            <a:r>
              <a:rPr lang="ru-RU" sz="1600" b="1" dirty="0">
                <a:solidFill>
                  <a:srgbClr val="993300"/>
                </a:solidFill>
                <a:cs typeface="Times New Roman" pitchFamily="18" charset="0"/>
              </a:rPr>
              <a:t>Живописец, один из родоначальников жанровой картины </a:t>
            </a:r>
            <a:r>
              <a:rPr lang="ru-RU" sz="1600" b="1" dirty="0" smtClean="0">
                <a:solidFill>
                  <a:srgbClr val="993300"/>
                </a:solidFill>
                <a:cs typeface="Times New Roman" pitchFamily="18" charset="0"/>
              </a:rPr>
              <a:t>(</a:t>
            </a:r>
            <a:r>
              <a:rPr lang="ru-RU" sz="1600" b="1" dirty="0">
                <a:solidFill>
                  <a:srgbClr val="993300"/>
                </a:solidFill>
                <a:cs typeface="Times New Roman" pitchFamily="18" charset="0"/>
              </a:rPr>
              <a:t>1834, 23 декабря, Тобольск - 29 мая, 1882, село Кузьминки близ Москвы). </a:t>
            </a:r>
            <a:endParaRPr lang="ru-RU" sz="1600" b="1" dirty="0">
              <a:solidFill>
                <a:srgbClr val="993300"/>
              </a:solidFill>
            </a:endParaRPr>
          </a:p>
        </p:txBody>
      </p:sp>
      <p:sp>
        <p:nvSpPr>
          <p:cNvPr id="10245" name="Rectangle 6"/>
          <p:cNvSpPr>
            <a:spLocks noChangeArrowheads="1"/>
          </p:cNvSpPr>
          <p:nvPr/>
        </p:nvSpPr>
        <p:spPr bwMode="auto">
          <a:xfrm>
            <a:off x="3714750" y="571500"/>
            <a:ext cx="5429250" cy="523875"/>
          </a:xfrm>
          <a:prstGeom prst="rect">
            <a:avLst/>
          </a:prstGeom>
          <a:noFill/>
          <a:ln w="9525">
            <a:noFill/>
            <a:miter lim="800000"/>
            <a:headEnd/>
            <a:tailEnd/>
          </a:ln>
        </p:spPr>
        <p:txBody>
          <a:bodyPr anchor="ctr">
            <a:spAutoFit/>
          </a:bodyPr>
          <a:lstStyle/>
          <a:p>
            <a:pPr algn="ctr" eaLnBrk="0" hangingPunct="0"/>
            <a:r>
              <a:rPr lang="ru-RU" sz="2800" b="1" dirty="0">
                <a:solidFill>
                  <a:srgbClr val="993300"/>
                </a:solidFill>
                <a:cs typeface="Times New Roman" pitchFamily="18" charset="0"/>
              </a:rPr>
              <a:t>Василий Григорьевич Перов</a:t>
            </a:r>
            <a:r>
              <a:rPr lang="ru-RU" sz="2800" dirty="0">
                <a:solidFill>
                  <a:srgbClr val="993300"/>
                </a:solidFill>
                <a:cs typeface="Times New Roman" pitchFamily="18" charset="0"/>
              </a:rPr>
              <a:t> </a:t>
            </a:r>
            <a:endParaRPr lang="ru-RU" sz="2800" dirty="0">
              <a:solidFill>
                <a:srgbClr val="993300"/>
              </a:solidFill>
            </a:endParaRPr>
          </a:p>
        </p:txBody>
      </p:sp>
      <p:sp>
        <p:nvSpPr>
          <p:cNvPr id="8199" name="Rectangle 7"/>
          <p:cNvSpPr>
            <a:spLocks noChangeArrowheads="1"/>
          </p:cNvSpPr>
          <p:nvPr/>
        </p:nvSpPr>
        <p:spPr bwMode="auto">
          <a:xfrm>
            <a:off x="468313" y="2636838"/>
            <a:ext cx="914400" cy="914400"/>
          </a:xfrm>
          <a:prstGeom prst="rect">
            <a:avLst/>
          </a:prstGeom>
          <a:noFill/>
          <a:ln w="9525">
            <a:noFill/>
            <a:miter lim="800000"/>
            <a:headEnd/>
            <a:tailEnd/>
          </a:ln>
        </p:spPr>
        <p:txBody>
          <a:bodyPr wrap="none" anchor="ctr"/>
          <a:lstStyle/>
          <a:p>
            <a:endParaRPr lang="ru-RU"/>
          </a:p>
        </p:txBody>
      </p:sp>
      <p:pic>
        <p:nvPicPr>
          <p:cNvPr id="1026" name="Picture 2"/>
          <p:cNvPicPr>
            <a:picLocks noChangeAspect="1" noChangeArrowheads="1"/>
          </p:cNvPicPr>
          <p:nvPr/>
        </p:nvPicPr>
        <p:blipFill>
          <a:blip r:embed="rId2"/>
          <a:srcRect/>
          <a:stretch>
            <a:fillRect/>
          </a:stretch>
        </p:blipFill>
        <p:spPr bwMode="auto">
          <a:xfrm>
            <a:off x="219777" y="1071546"/>
            <a:ext cx="2637711" cy="3429024"/>
          </a:xfrm>
          <a:prstGeom prst="rect">
            <a:avLst/>
          </a:prstGeom>
          <a:noFill/>
          <a:ln w="9525">
            <a:noFill/>
            <a:miter lim="800000"/>
            <a:headEnd/>
            <a:tailEnd/>
          </a:ln>
          <a:effectLst/>
        </p:spPr>
      </p:pic>
      <p:sp>
        <p:nvSpPr>
          <p:cNvPr id="8" name="Прямоугольник 7"/>
          <p:cNvSpPr/>
          <p:nvPr/>
        </p:nvSpPr>
        <p:spPr>
          <a:xfrm>
            <a:off x="571472" y="4497181"/>
            <a:ext cx="1781257" cy="646331"/>
          </a:xfrm>
          <a:prstGeom prst="rect">
            <a:avLst/>
          </a:prstGeom>
        </p:spPr>
        <p:txBody>
          <a:bodyPr wrap="none">
            <a:spAutoFit/>
          </a:bodyPr>
          <a:lstStyle/>
          <a:p>
            <a:pPr algn="ctr"/>
            <a:r>
              <a:rPr lang="ru-RU" b="1" dirty="0" smtClean="0">
                <a:solidFill>
                  <a:srgbClr val="993300"/>
                </a:solidFill>
                <a:latin typeface="Tahoma" pitchFamily="34" charset="0"/>
                <a:ea typeface="Times New Roman" pitchFamily="18" charset="0"/>
                <a:cs typeface="Tahoma" pitchFamily="34" charset="0"/>
              </a:rPr>
              <a:t>Автопортрет.</a:t>
            </a:r>
          </a:p>
          <a:p>
            <a:pPr algn="ctr"/>
            <a:r>
              <a:rPr lang="ru-RU" b="1" dirty="0" smtClean="0">
                <a:solidFill>
                  <a:srgbClr val="993300"/>
                </a:solidFill>
                <a:latin typeface="Tahoma" pitchFamily="34" charset="0"/>
                <a:ea typeface="Times New Roman" pitchFamily="18" charset="0"/>
                <a:cs typeface="Tahoma" pitchFamily="34" charset="0"/>
              </a:rPr>
              <a:t> 1870 г.</a:t>
            </a:r>
            <a:endParaRPr lang="ru-RU" dirty="0">
              <a:solidFill>
                <a:srgbClr val="993300"/>
              </a:solidFill>
            </a:endParaRPr>
          </a:p>
        </p:txBody>
      </p:sp>
      <p:sp>
        <p:nvSpPr>
          <p:cNvPr id="9" name="Прямоугольник 8"/>
          <p:cNvSpPr/>
          <p:nvPr/>
        </p:nvSpPr>
        <p:spPr>
          <a:xfrm>
            <a:off x="3071802" y="2214554"/>
            <a:ext cx="5857900" cy="4401205"/>
          </a:xfrm>
          <a:prstGeom prst="rect">
            <a:avLst/>
          </a:prstGeom>
        </p:spPr>
        <p:txBody>
          <a:bodyPr wrap="square">
            <a:spAutoFit/>
          </a:bodyPr>
          <a:lstStyle/>
          <a:p>
            <a:pPr algn="just" eaLnBrk="0" hangingPunct="0"/>
            <a:r>
              <a:rPr lang="ru-RU" sz="1400" b="1" dirty="0" smtClean="0">
                <a:cs typeface="Times New Roman" pitchFamily="18" charset="0"/>
              </a:rPr>
              <a:t>   Родился Перов в Тобольске в семье провинциального прокурора, человека либерального и свободомыслящего.. Учился в Московском Училище Живописи, Ваяния и Зодчества.  </a:t>
            </a:r>
            <a:endParaRPr lang="ru-RU" sz="1400" b="1" dirty="0" smtClean="0"/>
          </a:p>
          <a:p>
            <a:pPr algn="just" eaLnBrk="0" hangingPunct="0"/>
            <a:r>
              <a:rPr lang="ru-RU" sz="1400" b="1" dirty="0" smtClean="0">
                <a:cs typeface="Times New Roman" pitchFamily="18" charset="0"/>
              </a:rPr>
              <a:t>18-летним юношей он поступил в Московское училище живописи, ваяния и зодчества, и демократическая атмосфера этого учебного заведения окончательно сформировала   художественные   взгляды  и общественную позицию молодого живописца. </a:t>
            </a:r>
            <a:endParaRPr lang="ru-RU" sz="1400" b="1" dirty="0" smtClean="0"/>
          </a:p>
          <a:p>
            <a:pPr algn="just" eaLnBrk="0" hangingPunct="0"/>
            <a:r>
              <a:rPr lang="ru-RU" sz="1400" b="1" dirty="0" smtClean="0">
                <a:cs typeface="Times New Roman" pitchFamily="18" charset="0"/>
              </a:rPr>
              <a:t>   Признанный публикой   и критикой мэтром жанровой живописи, он неожиданно становится портретистом. Хотя даже в портрете Перов сохраняет мышление жанриста: по немногим деталям, позе, жесту, костюму мы всегда можем представить, как изображённый им человек разговаривает, ходит, какие у него привычки, кто его окружает. Семидесятые годы, сменившие  проникнутые пафосом отрицания шестидесятые, ознаменовалось поисками положительного идеала. Такие идеалы были найдены в среде русской интеллигенции. В это время Павел Михайлович Третьяков начинает заказывать портреты  лидеров  русской  культуры.  Многие   из  портретов   были  написаны Перовым.</a:t>
            </a:r>
            <a:endParaRPr lang="ru-RU" sz="1400" b="1" dirty="0"/>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0"/>
                                        <p:tgtEl>
                                          <p:spTgt spid="9"/>
                                        </p:tgtEl>
                                      </p:cBhvr>
                                    </p:animEffect>
                                  </p:childTnLst>
                                </p:cTn>
                              </p:par>
                            </p:childTnLst>
                          </p:cTn>
                        </p:par>
                        <p:par>
                          <p:cTn id="8" fill="hold">
                            <p:stCondLst>
                              <p:cond delay="8000"/>
                            </p:stCondLst>
                            <p:childTnLst>
                              <p:par>
                                <p:cTn id="9" presetID="22" presetClass="entr" presetSubtype="4" fill="hold" grpId="0" nodeType="afterEffect" nodePh="1">
                                  <p:stCondLst>
                                    <p:cond delay="20000"/>
                                  </p:stCondLst>
                                  <p:endCondLst>
                                    <p:cond evt="begin" delay="0">
                                      <p:tn val="9"/>
                                    </p:cond>
                                  </p:endCondLst>
                                  <p:childTnLst>
                                    <p:set>
                                      <p:cBhvr>
                                        <p:cTn id="10" dur="1" fill="hold">
                                          <p:stCondLst>
                                            <p:cond delay="0"/>
                                          </p:stCondLst>
                                        </p:cTn>
                                        <p:tgtEl>
                                          <p:spTgt spid="8199"/>
                                        </p:tgtEl>
                                        <p:attrNameLst>
                                          <p:attrName>style.visibility</p:attrName>
                                        </p:attrNameLst>
                                      </p:cBhvr>
                                      <p:to>
                                        <p:strVal val="visible"/>
                                      </p:to>
                                    </p:set>
                                    <p:animEffect transition="in" filter="wipe(down)">
                                      <p:cBhvr>
                                        <p:cTn id="11"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9"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8766</Words>
  <Application>Microsoft Office PowerPoint</Application>
  <PresentationFormat>Экран (4:3)</PresentationFormat>
  <Paragraphs>399</Paragraphs>
  <Slides>47</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direktor</dc:creator>
  <cp:lastModifiedBy>direktor</cp:lastModifiedBy>
  <cp:revision>102</cp:revision>
  <dcterms:created xsi:type="dcterms:W3CDTF">2012-11-13T13:17:26Z</dcterms:created>
  <dcterms:modified xsi:type="dcterms:W3CDTF">2012-11-23T08:53:08Z</dcterms:modified>
</cp:coreProperties>
</file>