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6BAD-607D-4512-8E75-95317D9697BB}" type="datetimeFigureOut">
              <a:rPr lang="en-US" smtClean="0"/>
              <a:t>26-Feb-15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039-E7CE-420A-A2DD-64AF43AD70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6BAD-607D-4512-8E75-95317D9697BB}" type="datetimeFigureOut">
              <a:rPr lang="en-US" smtClean="0"/>
              <a:t>26-Feb-15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039-E7CE-420A-A2DD-64AF43AD70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6BAD-607D-4512-8E75-95317D9697BB}" type="datetimeFigureOut">
              <a:rPr lang="en-US" smtClean="0"/>
              <a:t>26-Feb-15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039-E7CE-420A-A2DD-64AF43AD70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6BAD-607D-4512-8E75-95317D9697BB}" type="datetimeFigureOut">
              <a:rPr lang="en-US" smtClean="0"/>
              <a:t>26-Feb-15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039-E7CE-420A-A2DD-64AF43AD70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6BAD-607D-4512-8E75-95317D9697BB}" type="datetimeFigureOut">
              <a:rPr lang="en-US" smtClean="0"/>
              <a:t>26-Feb-15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039-E7CE-420A-A2DD-64AF43AD70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6BAD-607D-4512-8E75-95317D9697BB}" type="datetimeFigureOut">
              <a:rPr lang="en-US" smtClean="0"/>
              <a:t>26-Feb-15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039-E7CE-420A-A2DD-64AF43AD70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6BAD-607D-4512-8E75-95317D9697BB}" type="datetimeFigureOut">
              <a:rPr lang="en-US" smtClean="0"/>
              <a:t>26-Feb-15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039-E7CE-420A-A2DD-64AF43AD707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6BAD-607D-4512-8E75-95317D9697BB}" type="datetimeFigureOut">
              <a:rPr lang="en-US" smtClean="0"/>
              <a:t>26-Feb-15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039-E7CE-420A-A2DD-64AF43AD70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6BAD-607D-4512-8E75-95317D9697BB}" type="datetimeFigureOut">
              <a:rPr lang="en-US" smtClean="0"/>
              <a:t>26-Feb-15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039-E7CE-420A-A2DD-64AF43AD70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6BAD-607D-4512-8E75-95317D9697BB}" type="datetimeFigureOut">
              <a:rPr lang="en-US" smtClean="0"/>
              <a:t>26-Feb-15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039-E7CE-420A-A2DD-64AF43AD707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6BAD-607D-4512-8E75-95317D9697BB}" type="datetimeFigureOut">
              <a:rPr lang="en-US" smtClean="0"/>
              <a:t>26-Feb-15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039-E7CE-420A-A2DD-64AF43AD70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99E6BAD-607D-4512-8E75-95317D9697BB}" type="datetimeFigureOut">
              <a:rPr lang="en-US" smtClean="0"/>
              <a:t>26-Feb-15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D5B0039-E7CE-420A-A2DD-64AF43AD70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4800" b="1" dirty="0"/>
              <a:t>Великая Отечественная </a:t>
            </a:r>
            <a:r>
              <a:rPr lang="ru-RU" sz="4800" b="1" dirty="0" smtClean="0"/>
              <a:t>война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 smtClean="0"/>
              <a:t>Алекса Николич</a:t>
            </a:r>
          </a:p>
          <a:p>
            <a:r>
              <a:rPr lang="sr-Cyrl-RS" dirty="0" smtClean="0"/>
              <a:t>Белград. 2015.г.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143375"/>
            <a:ext cx="1905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	70 </a:t>
            </a:r>
            <a:r>
              <a:rPr lang="sr-Cyrl-RS" dirty="0"/>
              <a:t>лет тому назад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17" y="512618"/>
            <a:ext cx="2794000" cy="387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9" y="533400"/>
            <a:ext cx="5148262" cy="385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/>
          <a:lstStyle/>
          <a:p>
            <a:r>
              <a:rPr lang="sr-Cyrl-RS" dirty="0" smtClean="0"/>
              <a:t>	70 </a:t>
            </a:r>
            <a:r>
              <a:rPr lang="sr-Cyrl-RS" dirty="0"/>
              <a:t>лет тому назад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"/>
            <a:ext cx="7543800" cy="4190999"/>
          </a:xfrm>
        </p:spPr>
      </p:pic>
    </p:spTree>
    <p:extLst>
      <p:ext uri="{BB962C8B-B14F-4D97-AF65-F5344CB8AC3E}">
        <p14:creationId xmlns:p14="http://schemas.microsoft.com/office/powerpoint/2010/main" val="381188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	70 лет тому назад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Втора́я мирова́я </a:t>
            </a:r>
            <a:r>
              <a:rPr lang="ru-RU" b="1" dirty="0" smtClean="0"/>
              <a:t>война́</a:t>
            </a:r>
            <a:r>
              <a:rPr lang="ru-RU" dirty="0" smtClean="0"/>
              <a:t>(1 </a:t>
            </a:r>
            <a:r>
              <a:rPr lang="ru-RU" dirty="0"/>
              <a:t>сентября </a:t>
            </a:r>
            <a:r>
              <a:rPr lang="ru-RU" dirty="0" smtClean="0"/>
              <a:t>1939</a:t>
            </a:r>
            <a:r>
              <a:rPr lang="ru-RU" dirty="0"/>
              <a:t> — 2 сентября </a:t>
            </a:r>
            <a:r>
              <a:rPr lang="ru-RU" dirty="0" smtClean="0"/>
              <a:t>1945)</a:t>
            </a:r>
            <a:r>
              <a:rPr lang="ru-RU" dirty="0"/>
              <a:t> — война двух мировых военно-политических коалиций, ставшая крупнейшим вооружённым конфликтом в истории человечества. В ней участвовало 62 государства из 73 существовавших на тот момент (80 % населения земного </a:t>
            </a:r>
            <a:r>
              <a:rPr lang="ru-RU" dirty="0" smtClean="0"/>
              <a:t>шара). </a:t>
            </a:r>
            <a:r>
              <a:rPr lang="ru-RU" dirty="0"/>
              <a:t>Боевые </a:t>
            </a:r>
            <a:r>
              <a:rPr lang="ru-RU" dirty="0" smtClean="0"/>
              <a:t>действия велись </a:t>
            </a:r>
            <a:r>
              <a:rPr lang="ru-RU" dirty="0"/>
              <a:t>на территории трёх континентов и в водах четырёх океанов. Это единственный конфликт, в котором было применено ядерное оружие.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2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	</a:t>
            </a:r>
            <a:r>
              <a:rPr lang="sr-Cyrl-RS" dirty="0" smtClean="0"/>
              <a:t>70 </a:t>
            </a:r>
            <a:r>
              <a:rPr lang="sr-Cyrl-RS" dirty="0"/>
              <a:t>лет тому назад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9123125"/>
              </p:ext>
            </p:extLst>
          </p:nvPr>
        </p:nvGraphicFramePr>
        <p:xfrm>
          <a:off x="762000" y="845820"/>
          <a:ext cx="7543800" cy="360426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885950"/>
                <a:gridCol w="1885950"/>
                <a:gridCol w="1885950"/>
                <a:gridCol w="1885950"/>
              </a:tblGrid>
              <a:tr h="678180">
                <a:tc gridSpan="4"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Вооружённые силы накануне Великой Отечественной войны на западной границе 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СССР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rgbClr val="002060"/>
                          </a:solidFill>
                        </a:rPr>
                        <a:t>Категория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Германия и её союзники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rgbClr val="002060"/>
                          </a:solidFill>
                        </a:rPr>
                        <a:t>СССР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rgbClr val="002060"/>
                          </a:solidFill>
                        </a:rPr>
                        <a:t>СССР (всего)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rgbClr val="002060"/>
                          </a:solidFill>
                        </a:rPr>
                        <a:t>Личный состав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4,3 млн чел.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rgbClr val="002060"/>
                          </a:solidFill>
                        </a:rPr>
                        <a:t>3,1 млн чел.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rgbClr val="002060"/>
                          </a:solidFill>
                        </a:rPr>
                        <a:t>5,8 млн чел.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rgbClr val="002060"/>
                          </a:solidFill>
                        </a:rPr>
                        <a:t>Орудия и миномёты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42 601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57 041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</a:rPr>
                        <a:t>117 581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rgbClr val="002060"/>
                          </a:solidFill>
                        </a:rPr>
                        <a:t>Танки и штурмовые орудия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</a:rPr>
                        <a:t>4171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13 924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25 784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rgbClr val="002060"/>
                          </a:solidFill>
                        </a:rPr>
                        <a:t>Самолёты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</a:rPr>
                        <a:t>4846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</a:rPr>
                        <a:t>8974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24 488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552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	70 </a:t>
            </a:r>
            <a:r>
              <a:rPr lang="sr-Cyrl-RS" dirty="0"/>
              <a:t>лет тому назад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685800"/>
            <a:ext cx="3581400" cy="3886200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Синий цвет — Германия и её завоевания. Красный — территории, подконтрольные Великобритании. Зелёный — </a:t>
            </a:r>
            <a:r>
              <a:rPr lang="ru-RU" dirty="0" smtClean="0"/>
              <a:t>СССР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4191000" cy="439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14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0"/>
            <a:ext cx="6781800" cy="1600200"/>
          </a:xfrm>
        </p:spPr>
        <p:txBody>
          <a:bodyPr/>
          <a:lstStyle/>
          <a:p>
            <a:r>
              <a:rPr lang="sr-Cyrl-RS" dirty="0"/>
              <a:t>	</a:t>
            </a:r>
            <a:r>
              <a:rPr lang="sr-Cyrl-RS" dirty="0" smtClean="0"/>
              <a:t>70 </a:t>
            </a:r>
            <a:r>
              <a:rPr lang="sr-Cyrl-RS" dirty="0"/>
              <a:t>лет тому назад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066800"/>
            <a:ext cx="4191000" cy="350520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19 ноября 1942 года началось контрнаступление советских войск, 23 ноября части Сталинградского и Юго-Западного фронтов соединились у города Калач-на-Дону и окружили 22 вражеские дивизии. В ходе начавшейся 16 декабря операции «Малый Сатурн» серьёзное поражение потерпела группа армий «</a:t>
            </a:r>
            <a:r>
              <a:rPr lang="ru-RU" dirty="0" smtClean="0"/>
              <a:t>Дон»под </a:t>
            </a:r>
            <a:r>
              <a:rPr lang="ru-RU" dirty="0"/>
              <a:t>командованием Манштейна. И хотя наступательные операции, предпринятые на центральном участке советско-германского фронта </a:t>
            </a:r>
            <a:r>
              <a:rPr lang="ru-RU" dirty="0" smtClean="0"/>
              <a:t>(</a:t>
            </a:r>
            <a:r>
              <a:rPr lang="sr-Cyrl-RS" dirty="0" smtClean="0"/>
              <a:t>операци</a:t>
            </a:r>
            <a:r>
              <a:rPr lang="ru-RU" dirty="0" smtClean="0"/>
              <a:t>я</a:t>
            </a:r>
            <a:r>
              <a:rPr lang="sr-Cyrl-RS" dirty="0" smtClean="0"/>
              <a:t> Марс</a:t>
            </a:r>
            <a:r>
              <a:rPr lang="ru-RU" dirty="0" smtClean="0"/>
              <a:t>), </a:t>
            </a:r>
            <a:r>
              <a:rPr lang="ru-RU" dirty="0"/>
              <a:t>закончились неудачно, однако успех на южном направлении обеспечил успех зимней кампании советских войск в целом — одна немецкая и четыре армии союзников Германии были уничтожены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28255"/>
            <a:ext cx="38862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3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	</a:t>
            </a:r>
            <a:r>
              <a:rPr lang="sr-Cyrl-RS" dirty="0" smtClean="0"/>
              <a:t>70 </a:t>
            </a:r>
            <a:r>
              <a:rPr lang="sr-Cyrl-RS" dirty="0"/>
              <a:t>лет тому </a:t>
            </a:r>
            <a:r>
              <a:rPr lang="sr-Cyrl-RS" dirty="0" smtClean="0"/>
              <a:t>назад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Зимой 1943 года немецкая 9-я армия </a:t>
            </a:r>
            <a:r>
              <a:rPr lang="sr-Cyrl-RS" dirty="0"/>
              <a:t>В</a:t>
            </a:r>
            <a:r>
              <a:rPr lang="ru-RU" dirty="0" smtClean="0"/>
              <a:t>. </a:t>
            </a:r>
            <a:r>
              <a:rPr lang="ru-RU" dirty="0"/>
              <a:t>Моделя оставила ржевско-вяземский выступ (см.: Операция «Бюффель»). Советские войска Калининского (А. М. Пуркаев) и Западного (В. Д. Соколовский) фронтов начали преследование противника. В результате советские войска отодвинули линию фронта от Москвы ещё на 130—160 км. Вскоре штаб немецкой 9-й армии возглавил войска на северном фасе Курского выступа.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83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	</a:t>
            </a:r>
            <a:r>
              <a:rPr lang="sr-Cyrl-RS" dirty="0" smtClean="0"/>
              <a:t>70 </a:t>
            </a:r>
            <a:r>
              <a:rPr lang="sr-Cyrl-RS" dirty="0"/>
              <a:t>лет тому назад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1"/>
            <a:ext cx="4267200" cy="38862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Другими важными событиями зимней кампании стали Северо-Кавказская наступательная операция (фактически преследование отводивших с Кавказа силы во избежание окружения немцев) и прорыв блокады Ленинграда (18 января 1943 года). Красная Армия продвинулась на Запад на некоторых направлениях на 600—700 км, разгромила пять армий противника.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990600"/>
            <a:ext cx="2819400" cy="36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0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	</a:t>
            </a:r>
            <a:r>
              <a:rPr lang="sr-Cyrl-RS" dirty="0" smtClean="0"/>
              <a:t>70 </a:t>
            </a:r>
            <a:r>
              <a:rPr lang="sr-Cyrl-RS" dirty="0"/>
              <a:t>лет тому </a:t>
            </a:r>
            <a:r>
              <a:rPr lang="sr-Cyrl-RS" dirty="0" smtClean="0"/>
              <a:t>назад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685800"/>
            <a:ext cx="6172200" cy="327660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19 февраля 1943 года войска группы армий «Юг» под командованием Манштейна начали на южном направлении контрнаступление, которое позволило временно вырвать инициативу из рук советских войск и отбросить их на восток (на отдельных направлениях на 150—200 км). Относительно небольшое количество советских частей было окружено (на Воронежском фронте, из-за ошибок командующего фронтом Ф. И. Голикова, смещённого после сражения). Однако меры, принятые советским командованием, уже в конце марта позволили остановить продвижение немецких войск и стабилизировать фронт.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20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	70 </a:t>
            </a:r>
            <a:r>
              <a:rPr lang="sr-Cyrl-RS" dirty="0"/>
              <a:t>лет тому назад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В 22 часа 43 минуты по центрально-европейскому времени 8 мая война в Европе завершилась безоговорочной капитуляцией вооружённых сил Германии. Боевые действия продолжались 1418 дней. Тем не менее, приняв капитуляцию, Советский Союз не подписал мир с Германией, то есть формально остался с Германией в состоянии войны. Война с Германией была формально окончена 25 января 1955 года изданием Президиумом Верховного Совета СССР указа «О прекращении состояния войны между Советским Союзом и Германией</a:t>
            </a:r>
            <a:r>
              <a:rPr lang="ru-RU" dirty="0" smtClean="0"/>
              <a:t>».</a:t>
            </a:r>
            <a:endParaRPr lang="ru-RU" dirty="0"/>
          </a:p>
          <a:p>
            <a:r>
              <a:rPr lang="ru-RU" dirty="0"/>
              <a:t>24 июня в Москве состоялся парад </a:t>
            </a:r>
            <a:r>
              <a:rPr lang="ru-RU" dirty="0" smtClean="0"/>
              <a:t>Победы. </a:t>
            </a:r>
            <a:r>
              <a:rPr lang="ru-RU" dirty="0"/>
              <a:t>На прошедшей в июле — августе 1945 года Потсдамской </a:t>
            </a:r>
            <a:r>
              <a:rPr lang="ru-RU" dirty="0" smtClean="0"/>
              <a:t>конференции руководителей </a:t>
            </a:r>
            <a:r>
              <a:rPr lang="ru-RU" dirty="0"/>
              <a:t>СССР, Великобритании и США была достигнута договорённость по вопросам послевоенного устройства Европы</a:t>
            </a:r>
            <a:r>
              <a:rPr lang="ru-RU" dirty="0" smtClean="0"/>
              <a:t>.</a:t>
            </a:r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98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71</TotalTime>
  <Words>491</Words>
  <Application>Microsoft Office PowerPoint</Application>
  <PresentationFormat>On-screen Show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NewsPrint</vt:lpstr>
      <vt:lpstr> Великая Отечественная война</vt:lpstr>
      <vt:lpstr> 70 лет тому назад</vt:lpstr>
      <vt:lpstr> 70 лет тому назад</vt:lpstr>
      <vt:lpstr> 70 лет тому назад</vt:lpstr>
      <vt:lpstr> 70 лет тому назад</vt:lpstr>
      <vt:lpstr> 70 лет тому назад </vt:lpstr>
      <vt:lpstr> 70 лет тому назад</vt:lpstr>
      <vt:lpstr> 70 лет тому назад </vt:lpstr>
      <vt:lpstr> 70 лет тому назад</vt:lpstr>
      <vt:lpstr> 70 лет тому назад</vt:lpstr>
      <vt:lpstr> 70 лет тому назад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</dc:title>
  <dc:creator>Aleksa</dc:creator>
  <cp:lastModifiedBy>Aleksa</cp:lastModifiedBy>
  <cp:revision>7</cp:revision>
  <dcterms:created xsi:type="dcterms:W3CDTF">2015-02-26T17:44:23Z</dcterms:created>
  <dcterms:modified xsi:type="dcterms:W3CDTF">2015-02-26T18:55:31Z</dcterms:modified>
</cp:coreProperties>
</file>