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3" r:id="rId6"/>
    <p:sldId id="262" r:id="rId7"/>
    <p:sldId id="258" r:id="rId8"/>
    <p:sldId id="264" r:id="rId9"/>
    <p:sldId id="259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09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11" Type="http://schemas.openxmlformats.org/officeDocument/2006/relationships/image" Target="../media/image37.jpeg"/><Relationship Id="rId5" Type="http://schemas.openxmlformats.org/officeDocument/2006/relationships/image" Target="../media/image31.jpeg"/><Relationship Id="rId10" Type="http://schemas.openxmlformats.org/officeDocument/2006/relationships/image" Target="../media/image36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jpeg"/><Relationship Id="rId18" Type="http://schemas.openxmlformats.org/officeDocument/2006/relationships/image" Target="../media/image2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12" Type="http://schemas.openxmlformats.org/officeDocument/2006/relationships/image" Target="../media/image19.jpeg"/><Relationship Id="rId17" Type="http://schemas.openxmlformats.org/officeDocument/2006/relationships/image" Target="../media/image24.jpeg"/><Relationship Id="rId2" Type="http://schemas.openxmlformats.org/officeDocument/2006/relationships/image" Target="../media/image9.jpeg"/><Relationship Id="rId16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5" Type="http://schemas.openxmlformats.org/officeDocument/2006/relationships/image" Target="../media/image22.jpeg"/><Relationship Id="rId10" Type="http://schemas.openxmlformats.org/officeDocument/2006/relationships/image" Target="../media/image17.jpeg"/><Relationship Id="rId19" Type="http://schemas.openxmlformats.org/officeDocument/2006/relationships/image" Target="../media/image26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Relationship Id="rId1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428604"/>
            <a:ext cx="7772400" cy="1470025"/>
          </a:xfrm>
        </p:spPr>
        <p:txBody>
          <a:bodyPr>
            <a:normAutofit/>
          </a:bodyPr>
          <a:lstStyle/>
          <a:p>
            <a:r>
              <a:rPr lang="ru-RU" sz="6600" dirty="0" smtClean="0">
                <a:solidFill>
                  <a:srgbClr val="FFFF00"/>
                </a:solidFill>
              </a:rPr>
              <a:t>70 лет </a:t>
            </a:r>
            <a:r>
              <a:rPr lang="ru-RU" sz="6600" dirty="0" smtClean="0">
                <a:solidFill>
                  <a:srgbClr val="FFFF00"/>
                </a:solidFill>
              </a:rPr>
              <a:t>Победы</a:t>
            </a:r>
            <a:endParaRPr lang="ru-RU" sz="6600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929322" y="5105400"/>
            <a:ext cx="3214678" cy="1752600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Выполнял Мунипов Саламат 5 А класса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Танки </a:t>
            </a:r>
            <a:endParaRPr lang="ru-RU" dirty="0"/>
          </a:p>
        </p:txBody>
      </p:sp>
      <p:pic>
        <p:nvPicPr>
          <p:cNvPr id="22530" name="Picture 2" descr="&amp;Tcy;&amp;acy;&amp;ncy;&amp;kcy; &amp;Tcy;-26, &amp;scy;&amp;khcy;&amp;iecy;&amp;mcy;&amp;acy; &amp;ocy;&amp;kcy;&amp;rcy;&amp;acy;&amp;scy;&amp;kcy;&amp;icy;, &amp;vcy;&amp;icy;&amp;dcy; &amp;scy;&amp;lcy;&amp;iecy;&amp;vcy;&amp;a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2786058"/>
            <a:ext cx="2571768" cy="123364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286380" y="2928934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Т-26</a:t>
            </a:r>
            <a:endParaRPr lang="ru-RU" dirty="0"/>
          </a:p>
        </p:txBody>
      </p:sp>
      <p:pic>
        <p:nvPicPr>
          <p:cNvPr id="22532" name="Picture 4" descr="&amp;Tcy;&amp;acy;&amp;ncy;&amp;kcy; &amp;Tcy;-28, &amp;scy;&amp;khcy;&amp;iecy;&amp;mcy;&amp;acy; &amp;ocy;&amp;kcy;&amp;rcy;&amp;acy;&amp;scy;&amp;kcy;&amp;icy;, &amp;vcy;&amp;icy;&amp;dcy; &amp;scy;&amp;lcy;&amp;iecy;&amp;vcy;&amp;a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571612"/>
            <a:ext cx="2879548" cy="107157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357422" y="1571612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Т-28</a:t>
            </a:r>
            <a:endParaRPr lang="ru-RU" dirty="0"/>
          </a:p>
        </p:txBody>
      </p:sp>
      <p:pic>
        <p:nvPicPr>
          <p:cNvPr id="22536" name="Picture 8" descr="Uh 1 &amp;Vcy;&amp;ocy;&amp;iecy;&amp;ncy;&amp;ncy;&amp;ycy;&amp;jcy; &amp;pcy;&amp;ocy;&amp;rcy;&amp;tcy;&amp;acy;&amp;lcy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60" y="214290"/>
            <a:ext cx="2568910" cy="1366442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7643834" y="357166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Бт-7</a:t>
            </a:r>
            <a:endParaRPr lang="ru-RU" dirty="0"/>
          </a:p>
        </p:txBody>
      </p:sp>
      <p:pic>
        <p:nvPicPr>
          <p:cNvPr id="22538" name="Picture 10" descr="&amp;Ocy;&amp;tcy;&amp;iecy;&amp;chcy;&amp;iecy;&amp;scy;&amp;tcy;&amp;vcy;&amp;iecy;&amp;ncy;&amp;ncy;&amp;ycy;&amp;iecy; &amp;Tcy;&amp;acy;&amp;ncy;&amp;kcy;&amp;icy; - &amp;Ucy;&amp;mcy;&amp;ocy;&amp;rcy;&amp;ncy;&amp;ocy;.&amp;Rcy;&amp;ucy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00760" y="1571612"/>
            <a:ext cx="2829227" cy="142876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7929586" y="1643050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Т-60</a:t>
            </a:r>
            <a:endParaRPr lang="ru-RU" dirty="0"/>
          </a:p>
        </p:txBody>
      </p:sp>
      <p:pic>
        <p:nvPicPr>
          <p:cNvPr id="22540" name="Picture 12" descr="&amp;Fcy;&amp;ocy;&amp;tcy;&amp;ocy; &amp;tcy;&amp;acy;&amp;ncy;&amp;kcy;&amp;acy; &amp;tcy; 10 - &amp;Vcy;&amp;ocy;&amp;iecy;&amp;ncy;&amp;ncy;&amp;ocy;&amp;iecy; &amp;ocy;&amp;bcy;&amp;ocy;&amp;zcy;&amp;rcy;&amp;iecy;&amp;ncy;&amp;icy;&amp;iecy;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43240" y="1357298"/>
            <a:ext cx="2919303" cy="146460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5072066" y="1428736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Т-70</a:t>
            </a:r>
            <a:endParaRPr lang="ru-RU" dirty="0"/>
          </a:p>
        </p:txBody>
      </p:sp>
      <p:pic>
        <p:nvPicPr>
          <p:cNvPr id="22542" name="Picture 14" descr="&amp;Tcy;&amp;yacy;&amp;zhcy;&amp;iecy;&amp;lcy;&amp;ycy;&amp;jcy; &amp;tcy;&amp;acy;&amp;ncy;&amp;kcy; &amp;Tcy;-3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00760" y="3000372"/>
            <a:ext cx="2755467" cy="1071570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7858148" y="3071810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Т-35</a:t>
            </a:r>
            <a:endParaRPr lang="ru-RU" dirty="0"/>
          </a:p>
        </p:txBody>
      </p:sp>
      <p:pic>
        <p:nvPicPr>
          <p:cNvPr id="22544" name="Picture 16" descr="&amp;Tcy;-3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85720" y="2643182"/>
            <a:ext cx="3344561" cy="1357322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357158" y="2714620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Т-34</a:t>
            </a:r>
            <a:endParaRPr lang="ru-RU" dirty="0"/>
          </a:p>
        </p:txBody>
      </p:sp>
      <p:pic>
        <p:nvPicPr>
          <p:cNvPr id="22546" name="Picture 18" descr="&quot;&amp;Ocy;&amp;scy;&amp;ncy;&amp;ocy;&amp;vcy;&amp;ncy;&amp;ycy;&amp;iecy; &amp;tcy;&amp;acy;&amp;ncy;&amp;kcy;&amp;icy;-&amp;ucy;&amp;chcy;&amp;acy;&amp;scy;&amp;tcy;&amp;ncy;&amp;icy;&amp;kcy;&amp;icy; &amp;Bcy;&amp;icy;&amp;tcy;&amp;vcy;&amp;ycy; &amp;pcy;&amp;ocy;&amp;dcy; &amp;Mcy;&amp;ocy;&amp;scy;&amp;kcy;&amp;vcy;&amp;ocy;&amp;jcy;&quot;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28596" y="300740"/>
            <a:ext cx="2840166" cy="1270872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2428860" y="357166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Кв-1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7929586" y="4071942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Кв-2</a:t>
            </a:r>
            <a:endParaRPr lang="ru-RU" dirty="0"/>
          </a:p>
        </p:txBody>
      </p:sp>
      <p:pic>
        <p:nvPicPr>
          <p:cNvPr id="22550" name="Picture 22" descr="K&amp;Vcy;-85 - &amp;Kcy;&amp;acy;&amp;tcy;&amp;acy;&amp;lcy;&amp;ocy;&amp;gcy; - goodhobby.ru - &amp;KHcy;&amp;ocy;&amp;rcy;&amp;ocy;&amp;shcy;&amp;iecy;&amp;iecy; &amp;khcy;&amp;ocy;&amp;bcy;&amp;bcy;&amp;icy; - - &amp;Tcy;&amp;acy;&amp;ncy;&amp;kcy;&amp;icy; &amp;icy; &amp;Scy;…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214546" y="4000504"/>
            <a:ext cx="3778539" cy="1428760"/>
          </a:xfrm>
          <a:prstGeom prst="rect">
            <a:avLst/>
          </a:prstGeom>
          <a:noFill/>
        </p:spPr>
      </p:pic>
      <p:sp>
        <p:nvSpPr>
          <p:cNvPr id="24" name="TextBox 23"/>
          <p:cNvSpPr txBox="1"/>
          <p:nvPr/>
        </p:nvSpPr>
        <p:spPr>
          <a:xfrm>
            <a:off x="4714876" y="4071942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Кв-85</a:t>
            </a:r>
            <a:endParaRPr lang="ru-RU" dirty="0"/>
          </a:p>
        </p:txBody>
      </p:sp>
      <p:pic>
        <p:nvPicPr>
          <p:cNvPr id="22548" name="Picture 20" descr="30 &amp;ncy;&amp;ocy;&amp;yacy;&amp;bcy;&amp;rcy;&amp;yacy; 1939 &amp;gcy;&amp;ocy;&amp;dcy;&amp;acy; &amp;ncy;&amp;acy;&amp;chcy;&amp;acy;&amp;lcy;&amp;acy;&amp;scy;&amp;softcy; &amp;scy;&amp;ocy;&amp;vcy;&amp;iecy;&amp;tcy;&amp;scy;&amp;kcy;&amp;ocy;-&amp;fcy;&amp;icy;&amp;ncy;&amp;scy;&amp;kcy;&amp;acy;&amp;yacy; &amp;vcy;&amp;ocy;&amp;jcy;&amp;ncy;&amp;acy; . &amp;Ocy;&amp;bcy;&amp;scy;&amp;ucy;&amp;zhcy;&amp;dcy;&amp;iecy;&amp;ncy;&amp;icy;&amp;iecy; &amp;ncy;&amp;acy;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929322" y="4000504"/>
            <a:ext cx="2928958" cy="1396316"/>
          </a:xfrm>
          <a:prstGeom prst="rect">
            <a:avLst/>
          </a:prstGeom>
          <a:noFill/>
        </p:spPr>
      </p:pic>
      <p:sp>
        <p:nvSpPr>
          <p:cNvPr id="26" name="TextBox 25"/>
          <p:cNvSpPr txBox="1"/>
          <p:nvPr/>
        </p:nvSpPr>
        <p:spPr>
          <a:xfrm>
            <a:off x="8072462" y="4071942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Кв-2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Т-34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71546"/>
            <a:ext cx="4686304" cy="4525963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/>
              <a:t>T-34</a:t>
            </a:r>
            <a:r>
              <a:rPr lang="ru-RU" dirty="0" smtClean="0"/>
              <a:t> (разг. </a:t>
            </a:r>
            <a:r>
              <a:rPr lang="ru-RU" i="1" dirty="0" smtClean="0"/>
              <a:t>«тридцатьчетвёрка»</a:t>
            </a:r>
            <a:r>
              <a:rPr lang="ru-RU" dirty="0" smtClean="0"/>
              <a:t>) — советский средний </a:t>
            </a:r>
            <a:r>
              <a:rPr lang="ru-RU" dirty="0" err="1" smtClean="0"/>
              <a:t>танкпериода</a:t>
            </a:r>
            <a:r>
              <a:rPr lang="ru-RU" dirty="0" smtClean="0"/>
              <a:t> великой отечественной войны, выпускался серийно с 1940 года, был основным танком РККА до первой половины 1944 года, когда на смену ему пришёл танк модификации Т-34-85. Самый массовый средний танк Второй мировой войны</a:t>
            </a:r>
            <a:endParaRPr lang="ru-RU" dirty="0"/>
          </a:p>
        </p:txBody>
      </p:sp>
      <p:sp>
        <p:nvSpPr>
          <p:cNvPr id="23554" name="AutoShape 2" descr="&amp;icy;&amp;zcy;&amp;ocy;&amp;bcy;&amp;rcy;&amp;acy;&amp;zhcy;&amp;iecy;&amp;ncy;&amp;icy;&amp;iecy;"/>
          <p:cNvSpPr>
            <a:spLocks noChangeAspect="1" noChangeArrowheads="1"/>
          </p:cNvSpPr>
          <p:nvPr/>
        </p:nvSpPr>
        <p:spPr bwMode="auto">
          <a:xfrm>
            <a:off x="155575" y="-868363"/>
            <a:ext cx="2857500" cy="18097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6" name="AutoShape 4" descr="&amp;icy;&amp;zcy;&amp;ocy;&amp;bcy;&amp;rcy;&amp;acy;&amp;zhcy;&amp;iecy;&amp;ncy;&amp;icy;&amp;iecy;"/>
          <p:cNvSpPr>
            <a:spLocks noChangeAspect="1" noChangeArrowheads="1"/>
          </p:cNvSpPr>
          <p:nvPr/>
        </p:nvSpPr>
        <p:spPr bwMode="auto">
          <a:xfrm>
            <a:off x="155575" y="-868363"/>
            <a:ext cx="2857500" cy="18097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8" name="AutoShape 6" descr="&amp;Rcy;&amp;iecy;&amp;zcy;&amp;ucy;&amp;lcy;&amp;tcy;&amp;acy;&amp;tcy; &amp;scy;&amp;lcy;&amp;icy;&amp;kcy;&amp;acy; &amp;zcy;&amp;acy; &amp;tcy;-3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60" name="AutoShape 8" descr="&amp;Rcy;&amp;iecy;&amp;zcy;&amp;ucy;&amp;lcy;&amp;tcy;&amp;acy;&amp;tcy; &amp;scy;&amp;lcy;&amp;icy;&amp;kcy;&amp;acy; &amp;zcy;&amp;acy; &amp;tcy;-3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62" name="AutoShape 10" descr="&amp;Rcy;&amp;iecy;&amp;zcy;&amp;ucy;&amp;lcy;&amp;tcy;&amp;acy;&amp;tcy; &amp;scy;&amp;lcy;&amp;icy;&amp;kcy;&amp;acy; &amp;zcy;&amp;acy; &amp;tcy;-3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64" name="AutoShape 12" descr="&amp;Rcy;&amp;iecy;&amp;zcy;&amp;ucy;&amp;lcy;&amp;tcy;&amp;acy;&amp;tcy; &amp;scy;&amp;lcy;&amp;icy;&amp;kcy;&amp;acy; &amp;zcy;&amp;acy; &amp;tcy;-3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66" name="AutoShape 14" descr="&amp;Rcy;&amp;iecy;&amp;zcy;&amp;ucy;&amp;lcy;&amp;tcy;&amp;acy;&amp;tcy; &amp;scy;&amp;lcy;&amp;icy;&amp;kcy;&amp;acy; &amp;zcy;&amp;acy; &amp;tcy;-3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568" name="Picture 16" descr="http://karopka.ru/upload/comments/d0d/231568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1071546"/>
            <a:ext cx="4231741" cy="2459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Конец великой отечественной войны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00562" y="1428736"/>
            <a:ext cx="4400552" cy="4525963"/>
          </a:xfrm>
        </p:spPr>
        <p:txBody>
          <a:bodyPr>
            <a:noAutofit/>
          </a:bodyPr>
          <a:lstStyle/>
          <a:p>
            <a:r>
              <a:rPr lang="ru-RU" sz="1600" dirty="0" smtClean="0"/>
              <a:t>16-го апреля 1945 г. началась битва за Берлин. 18-го апреля войска 1-го Белорусского и 1-го Украинского фронтов прорвали оборону противника на </a:t>
            </a:r>
            <a:r>
              <a:rPr lang="ru-RU" sz="1600" dirty="0" err="1" smtClean="0"/>
              <a:t>Зееловских</a:t>
            </a:r>
            <a:r>
              <a:rPr lang="ru-RU" sz="1600" dirty="0" smtClean="0"/>
              <a:t> высотах и 21-го апреля вошли на северную окраину Берлина. 25-го апреля город был полностью окружён. В тот же день завершилась Восточно-Прусская операция, советские и американские войска встретились на Эльбе. 1-го мая 1945 г. А.В. Берест, М.А. Егоров и М.В. </a:t>
            </a:r>
            <a:r>
              <a:rPr lang="ru-RU" sz="1600" dirty="0" err="1" smtClean="0"/>
              <a:t>Кантария</a:t>
            </a:r>
            <a:r>
              <a:rPr lang="ru-RU" sz="1600" dirty="0" smtClean="0"/>
              <a:t> подняли знамя победы над рейхстагом. 2-го мая берлинский гарнизон капитулировал.</a:t>
            </a:r>
          </a:p>
          <a:p>
            <a:endParaRPr lang="ru-RU" sz="1600" dirty="0" smtClean="0"/>
          </a:p>
          <a:p>
            <a:r>
              <a:rPr lang="ru-RU" sz="1600" dirty="0" smtClean="0"/>
              <a:t>9-го мая 1945 г. в Берлине был подписан акт о безоговорочной капитуляции германской армии. Великая Отечественная война завершилась.</a:t>
            </a:r>
          </a:p>
          <a:p>
            <a:endParaRPr lang="ru-RU" sz="16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1428736"/>
            <a:ext cx="4030945" cy="2915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85786" y="1857364"/>
            <a:ext cx="7795869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96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Спасибо за внимание</a:t>
            </a:r>
            <a:endParaRPr lang="ru-RU" sz="96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Начало войны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214422"/>
            <a:ext cx="4400552" cy="4525963"/>
          </a:xfrm>
        </p:spPr>
        <p:txBody>
          <a:bodyPr>
            <a:normAutofit fontScale="25000" lnSpcReduction="20000"/>
          </a:bodyPr>
          <a:lstStyle/>
          <a:p>
            <a:r>
              <a:rPr lang="ru-RU" sz="8800" dirty="0" smtClean="0"/>
              <a:t>22 июня 1941 года фашистская Германия без объявления войны напала на Советский Союз. Армия и население страны не были к этому готовы. В первый же день было уничтожено 1200 советских самолетов. Несмотря на героизм и самопожертвование советских солдат и офицеров в первые недели войны, остановить врага не удалось. До последнего сражались герои Брестской крепости и Минска, Киева и Одессы, Ленинграда и Сталинграда, Севастополя и Новороссийска, Керчи и Тулы, Смоленска и Мурманска. </a:t>
            </a:r>
            <a:br>
              <a:rPr lang="ru-RU" sz="88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143768" y="500042"/>
            <a:ext cx="15001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1941</a:t>
            </a:r>
            <a:endParaRPr lang="ru-RU" sz="4000" dirty="0"/>
          </a:p>
        </p:txBody>
      </p:sp>
      <p:pic>
        <p:nvPicPr>
          <p:cNvPr id="6" name="Рисунок 5" descr="TOIDZ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0694" y="1357298"/>
            <a:ext cx="3305177" cy="46918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14290"/>
            <a:ext cx="8401080" cy="5911873"/>
          </a:xfrm>
        </p:spPr>
        <p:txBody>
          <a:bodyPr>
            <a:normAutofit/>
          </a:bodyPr>
          <a:lstStyle/>
          <a:p>
            <a:r>
              <a:rPr lang="ru-RU" dirty="0" smtClean="0"/>
              <a:t>Уступая противнику в личном составе, советские войска имели значительно больше танков и самолетов. Однако общее качественное превосходство было на стороне противника, и оно в начале войны оказалось решающим. Агрессор обладал рядом преимуществ, но важнейшим было то, что его войска находились в развернутом состоянии, в полной боевой готовности. Другим преимуществом являлось качество боевой техники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Военный парад на красной площади 1941 г.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85860"/>
            <a:ext cx="8572560" cy="5072098"/>
          </a:xfrm>
        </p:spPr>
        <p:txBody>
          <a:bodyPr>
            <a:noAutofit/>
          </a:bodyPr>
          <a:lstStyle/>
          <a:p>
            <a:r>
              <a:rPr lang="ru-RU" sz="2000" dirty="0" smtClean="0"/>
              <a:t>Парад на Красной площади 7 ноября 1941 года — военный парад в честь 24-й годовщины Октябрьской революции, проведенный во время Московской битвы, когда линия фронта проходила всего в нескольких десятках километров от города. Этот парад по силе воздействия на ход событий приравнивается к важнейшей военной операции. Он имел огромное значение по поднятию морального духа армии и всей страны, показав всему миру, что Москва не сдаётся, и боевой дух армии не сломлен.</a:t>
            </a:r>
          </a:p>
          <a:p>
            <a:endParaRPr lang="ru-RU" sz="2000" dirty="0" smtClean="0"/>
          </a:p>
          <a:p>
            <a:r>
              <a:rPr lang="ru-RU" sz="2000" dirty="0" smtClean="0"/>
              <a:t>Многие военные подразделения после окончания парада отправились прямиком на фронт. </a:t>
            </a:r>
          </a:p>
          <a:p>
            <a:r>
              <a:rPr lang="ru-RU" sz="2000" dirty="0" smtClean="0"/>
              <a:t>Парад начался ровно в 8 часов 7 ноября 1941 года. Командовал парадом командующий Московским военным округом генерал Павел Артемьев, а принимал его маршал Семён Будённый. Руководство страны разместилось на обычном месте — на трибуне Мавзолея В. И. Ленина.</a:t>
            </a:r>
          </a:p>
          <a:p>
            <a:endParaRPr lang="ru-RU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143000"/>
          </a:xfrm>
        </p:spPr>
        <p:txBody>
          <a:bodyPr/>
          <a:lstStyle/>
          <a:p>
            <a:r>
              <a:rPr lang="ru-RU" dirty="0" smtClean="0"/>
              <a:t>Выступление И.В.Сталина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857232"/>
            <a:ext cx="3971924" cy="5214974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«Война, которую вы ведёте, есть война освободительная, война справедливая. Пусть вдохновляет вас в этой войне мужественный образ наших великих предков — Александра Невского, Дмитрия Донского, Кузьмы Минина, Дмитрия Пожарского, Александра Суворова, Михаила Кутузова! Пусть осенит вас победоносное знамя великого Ленина!..»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6" y="1142984"/>
            <a:ext cx="4462463" cy="4520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Военный парад на красной площади 1941 г.</a:t>
            </a:r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290" y="1500174"/>
            <a:ext cx="6872291" cy="4828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57422" y="2143116"/>
            <a:ext cx="439152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техника</a:t>
            </a:r>
            <a:endParaRPr lang="ru-RU" sz="96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6" name="Рисунок 5" descr="1304675552_10-52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357166"/>
            <a:ext cx="3429000" cy="1984248"/>
          </a:xfrm>
          <a:prstGeom prst="rect">
            <a:avLst/>
          </a:prstGeom>
        </p:spPr>
      </p:pic>
      <p:pic>
        <p:nvPicPr>
          <p:cNvPr id="7" name="Рисунок 6" descr="images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7884" y="357166"/>
            <a:ext cx="2915837" cy="1785950"/>
          </a:xfrm>
          <a:prstGeom prst="rect">
            <a:avLst/>
          </a:prstGeom>
        </p:spPr>
      </p:pic>
      <p:pic>
        <p:nvPicPr>
          <p:cNvPr id="8" name="Рисунок 7" descr="192739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6314" y="4214818"/>
            <a:ext cx="3778232" cy="22669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самолеты</a:t>
            </a:r>
            <a:endParaRPr lang="ru-RU" dirty="0"/>
          </a:p>
        </p:txBody>
      </p:sp>
      <p:pic>
        <p:nvPicPr>
          <p:cNvPr id="21506" name="Picture 2" descr="http://opoccuu.com/bomber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2809875" cy="1171575"/>
          </a:xfrm>
          <a:prstGeom prst="rect">
            <a:avLst/>
          </a:prstGeom>
          <a:noFill/>
        </p:spPr>
      </p:pic>
      <p:pic>
        <p:nvPicPr>
          <p:cNvPr id="21508" name="Picture 4" descr="http://www.opoccuu.com/4191263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357166"/>
            <a:ext cx="2809875" cy="1009650"/>
          </a:xfrm>
          <a:prstGeom prst="rect">
            <a:avLst/>
          </a:prstGeom>
          <a:noFill/>
        </p:spPr>
      </p:pic>
      <p:pic>
        <p:nvPicPr>
          <p:cNvPr id="21510" name="Picture 6" descr="http://www.opoccuu.com/i-153.2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1802" y="1285860"/>
            <a:ext cx="2809875" cy="1152526"/>
          </a:xfrm>
          <a:prstGeom prst="rect">
            <a:avLst/>
          </a:prstGeom>
          <a:noFill/>
        </p:spPr>
      </p:pic>
      <p:pic>
        <p:nvPicPr>
          <p:cNvPr id="21512" name="Picture 8" descr="&amp;Tcy;&amp;Bcy;-3 (&amp;Acy;&amp;Ncy;&amp;Tcy;-6)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1428736"/>
            <a:ext cx="2809875" cy="1000125"/>
          </a:xfrm>
          <a:prstGeom prst="rect">
            <a:avLst/>
          </a:prstGeom>
          <a:noFill/>
        </p:spPr>
      </p:pic>
      <p:pic>
        <p:nvPicPr>
          <p:cNvPr id="21514" name="Picture 10" descr="http://www.opoccuu.com/mig-3.8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57884" y="1357298"/>
            <a:ext cx="2838450" cy="990601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500166" y="285728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у-2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6143636" y="285728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И-16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285720" y="1357298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Тб-3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6072198" y="1357298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Миг-3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3286116" y="1214422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И-153</a:t>
            </a:r>
            <a:endParaRPr lang="ru-RU" dirty="0"/>
          </a:p>
        </p:txBody>
      </p:sp>
      <p:pic>
        <p:nvPicPr>
          <p:cNvPr id="21516" name="Picture 12" descr="http://www.opoccuu.com/yak1-c2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5720" y="2428868"/>
            <a:ext cx="2857500" cy="847725"/>
          </a:xfrm>
          <a:prstGeom prst="rect">
            <a:avLst/>
          </a:prstGeom>
          <a:noFill/>
        </p:spPr>
      </p:pic>
      <p:pic>
        <p:nvPicPr>
          <p:cNvPr id="21518" name="Picture 14" descr="http://www.opoccuu.com/hurric48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85720" y="3214686"/>
            <a:ext cx="2857500" cy="866776"/>
          </a:xfrm>
          <a:prstGeom prst="rect">
            <a:avLst/>
          </a:prstGeom>
          <a:noFill/>
        </p:spPr>
      </p:pic>
      <p:pic>
        <p:nvPicPr>
          <p:cNvPr id="21522" name="Picture 18" descr="P-40 Tomahawk Mk.IIa &amp;icy;&amp;zcy; &amp;scy;&amp;ocy;&amp;scy;&amp;tcy;&amp;acy;&amp;vcy;&amp;acy; 126-&amp;gcy;&amp;ocy; &amp;icy;&amp;acy;&amp;pcy;, &amp;zcy;&amp;acy;&amp;shchcy;&amp;icy;&amp;shchcy;&amp;acy;&amp;vcy;&amp;shcy;&amp;icy;&amp;jcy; &amp;ncy;&amp;iecy;&amp;bcy;&amp;ocy; &amp;Mcy;&amp;ocy;&amp;scy;&amp;kcy;&amp;vcy;&amp;ycy; &amp;ocy;&amp;scy;&amp;iecy;&amp;ncy;&amp;softcy;&amp;yucy; &amp;icy; &amp;zcy;&amp;icy;&amp;mcy;&amp;ocy;&amp;jcy; 194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000760" y="2285992"/>
            <a:ext cx="2857500" cy="1104901"/>
          </a:xfrm>
          <a:prstGeom prst="rect">
            <a:avLst/>
          </a:prstGeom>
          <a:noFill/>
        </p:spPr>
      </p:pic>
      <p:pic>
        <p:nvPicPr>
          <p:cNvPr id="21524" name="Picture 20" descr="http://www.opoccuu.com/p-39.h2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000760" y="3357562"/>
            <a:ext cx="2857500" cy="733426"/>
          </a:xfrm>
          <a:prstGeom prst="rect">
            <a:avLst/>
          </a:prstGeom>
          <a:noFill/>
        </p:spPr>
      </p:pic>
      <p:pic>
        <p:nvPicPr>
          <p:cNvPr id="21526" name="Picture 22" descr="http://www.opoccuu.com/yak-3.10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143240" y="2357430"/>
            <a:ext cx="2857500" cy="847725"/>
          </a:xfrm>
          <a:prstGeom prst="rect">
            <a:avLst/>
          </a:prstGeom>
          <a:noFill/>
        </p:spPr>
      </p:pic>
      <p:pic>
        <p:nvPicPr>
          <p:cNvPr id="21528" name="Picture 24" descr="http://www.opoccuu.com/yak-7.6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143240" y="3143248"/>
            <a:ext cx="2857500" cy="895351"/>
          </a:xfrm>
          <a:prstGeom prst="rect">
            <a:avLst/>
          </a:prstGeom>
          <a:noFill/>
        </p:spPr>
      </p:pic>
      <p:pic>
        <p:nvPicPr>
          <p:cNvPr id="21530" name="Picture 26" descr="http://www.opoccuu.com/yak-9.3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000760" y="4071942"/>
            <a:ext cx="2857500" cy="857251"/>
          </a:xfrm>
          <a:prstGeom prst="rect">
            <a:avLst/>
          </a:prstGeom>
          <a:noFill/>
        </p:spPr>
      </p:pic>
      <p:pic>
        <p:nvPicPr>
          <p:cNvPr id="21532" name="Picture 28" descr="http://www.opoccuu.com/bomber15.jp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214678" y="4000504"/>
            <a:ext cx="2809875" cy="857251"/>
          </a:xfrm>
          <a:prstGeom prst="rect">
            <a:avLst/>
          </a:prstGeom>
          <a:noFill/>
        </p:spPr>
      </p:pic>
      <p:pic>
        <p:nvPicPr>
          <p:cNvPr id="21534" name="Picture 30" descr="&amp;Icy;&amp;lcy;-2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57158" y="4071942"/>
            <a:ext cx="2857500" cy="762000"/>
          </a:xfrm>
          <a:prstGeom prst="rect">
            <a:avLst/>
          </a:prstGeom>
          <a:noFill/>
        </p:spPr>
      </p:pic>
      <p:pic>
        <p:nvPicPr>
          <p:cNvPr id="21536" name="Picture 32" descr="http://www.opoccuu.com/bomber5.jp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6000760" y="4929198"/>
            <a:ext cx="2809875" cy="857251"/>
          </a:xfrm>
          <a:prstGeom prst="rect">
            <a:avLst/>
          </a:prstGeom>
          <a:noFill/>
        </p:spPr>
      </p:pic>
      <p:pic>
        <p:nvPicPr>
          <p:cNvPr id="21538" name="Picture 34" descr="http://www.opoccuu.com/ar-2.h1.jpg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3214678" y="4857760"/>
            <a:ext cx="2857500" cy="628651"/>
          </a:xfrm>
          <a:prstGeom prst="rect">
            <a:avLst/>
          </a:prstGeom>
          <a:noFill/>
        </p:spPr>
      </p:pic>
      <p:sp>
        <p:nvSpPr>
          <p:cNvPr id="28" name="TextBox 27"/>
          <p:cNvSpPr txBox="1"/>
          <p:nvPr/>
        </p:nvSpPr>
        <p:spPr>
          <a:xfrm>
            <a:off x="357158" y="2428868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як-1</a:t>
            </a:r>
            <a:endParaRPr lang="ru-RU" dirty="0"/>
          </a:p>
        </p:txBody>
      </p:sp>
      <p:sp>
        <p:nvSpPr>
          <p:cNvPr id="29" name="TextBox 28"/>
          <p:cNvSpPr txBox="1"/>
          <p:nvPr/>
        </p:nvSpPr>
        <p:spPr>
          <a:xfrm>
            <a:off x="3214678" y="2428868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Як-3</a:t>
            </a:r>
            <a:endParaRPr lang="ru-RU" dirty="0"/>
          </a:p>
        </p:txBody>
      </p:sp>
      <p:pic>
        <p:nvPicPr>
          <p:cNvPr id="21540" name="Picture 36" descr="http://www.opoccuu.com/pe-3.h5.jpg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6000760" y="5715016"/>
            <a:ext cx="2809875" cy="790576"/>
          </a:xfrm>
          <a:prstGeom prst="rect">
            <a:avLst/>
          </a:prstGeom>
          <a:noFill/>
        </p:spPr>
      </p:pic>
      <p:pic>
        <p:nvPicPr>
          <p:cNvPr id="21542" name="Picture 38" descr="http://www.opoccuu.com/bomber16.jpg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3214678" y="5500702"/>
            <a:ext cx="2809875" cy="828676"/>
          </a:xfrm>
          <a:prstGeom prst="rect">
            <a:avLst/>
          </a:prstGeom>
          <a:noFill/>
        </p:spPr>
      </p:pic>
      <p:sp>
        <p:nvSpPr>
          <p:cNvPr id="32" name="TextBox 31"/>
          <p:cNvSpPr txBox="1"/>
          <p:nvPr/>
        </p:nvSpPr>
        <p:spPr>
          <a:xfrm>
            <a:off x="6215074" y="2143116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р-40</a:t>
            </a:r>
            <a:endParaRPr lang="ru-RU" dirty="0"/>
          </a:p>
        </p:txBody>
      </p:sp>
      <p:sp>
        <p:nvSpPr>
          <p:cNvPr id="33" name="TextBox 32"/>
          <p:cNvSpPr txBox="1"/>
          <p:nvPr/>
        </p:nvSpPr>
        <p:spPr>
          <a:xfrm>
            <a:off x="214282" y="3214686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харрикейн</a:t>
            </a:r>
            <a:endParaRPr lang="ru-RU" dirty="0"/>
          </a:p>
        </p:txBody>
      </p:sp>
      <p:sp>
        <p:nvSpPr>
          <p:cNvPr id="34" name="TextBox 33"/>
          <p:cNvSpPr txBox="1"/>
          <p:nvPr/>
        </p:nvSpPr>
        <p:spPr>
          <a:xfrm>
            <a:off x="3286116" y="3214686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Як-7</a:t>
            </a:r>
            <a:endParaRPr lang="ru-RU" dirty="0"/>
          </a:p>
        </p:txBody>
      </p:sp>
      <p:sp>
        <p:nvSpPr>
          <p:cNvPr id="35" name="TextBox 34"/>
          <p:cNvSpPr txBox="1"/>
          <p:nvPr/>
        </p:nvSpPr>
        <p:spPr>
          <a:xfrm>
            <a:off x="6072198" y="3286124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аэрокобра</a:t>
            </a:r>
            <a:endParaRPr lang="ru-RU" dirty="0"/>
          </a:p>
        </p:txBody>
      </p:sp>
      <p:sp>
        <p:nvSpPr>
          <p:cNvPr id="36" name="TextBox 35"/>
          <p:cNvSpPr txBox="1"/>
          <p:nvPr/>
        </p:nvSpPr>
        <p:spPr>
          <a:xfrm>
            <a:off x="500034" y="4071942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Ил-2</a:t>
            </a:r>
            <a:endParaRPr lang="ru-RU" dirty="0"/>
          </a:p>
        </p:txBody>
      </p:sp>
      <p:sp>
        <p:nvSpPr>
          <p:cNvPr id="39" name="TextBox 38"/>
          <p:cNvSpPr txBox="1"/>
          <p:nvPr/>
        </p:nvSpPr>
        <p:spPr>
          <a:xfrm>
            <a:off x="3428992" y="4000504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Тб-7</a:t>
            </a:r>
            <a:endParaRPr lang="ru-RU" dirty="0"/>
          </a:p>
        </p:txBody>
      </p:sp>
      <p:sp>
        <p:nvSpPr>
          <p:cNvPr id="40" name="TextBox 39"/>
          <p:cNvSpPr txBox="1"/>
          <p:nvPr/>
        </p:nvSpPr>
        <p:spPr>
          <a:xfrm>
            <a:off x="6072198" y="4143380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Як-9</a:t>
            </a:r>
            <a:endParaRPr lang="ru-RU" dirty="0"/>
          </a:p>
        </p:txBody>
      </p:sp>
      <p:sp>
        <p:nvSpPr>
          <p:cNvPr id="41" name="TextBox 40"/>
          <p:cNvSpPr txBox="1"/>
          <p:nvPr/>
        </p:nvSpPr>
        <p:spPr>
          <a:xfrm>
            <a:off x="3286116" y="4857760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Ар-2</a:t>
            </a:r>
            <a:endParaRPr lang="ru-RU" dirty="0"/>
          </a:p>
        </p:txBody>
      </p:sp>
      <p:sp>
        <p:nvSpPr>
          <p:cNvPr id="42" name="TextBox 41"/>
          <p:cNvSpPr txBox="1"/>
          <p:nvPr/>
        </p:nvSpPr>
        <p:spPr>
          <a:xfrm>
            <a:off x="3286116" y="5572140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бб-7</a:t>
            </a:r>
            <a:endParaRPr lang="ru-RU" dirty="0"/>
          </a:p>
        </p:txBody>
      </p:sp>
      <p:sp>
        <p:nvSpPr>
          <p:cNvPr id="43" name="TextBox 42"/>
          <p:cNvSpPr txBox="1"/>
          <p:nvPr/>
        </p:nvSpPr>
        <p:spPr>
          <a:xfrm>
            <a:off x="6215074" y="5000636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сб</a:t>
            </a:r>
            <a:endParaRPr lang="ru-RU" dirty="0"/>
          </a:p>
        </p:txBody>
      </p:sp>
      <p:sp>
        <p:nvSpPr>
          <p:cNvPr id="44" name="TextBox 43"/>
          <p:cNvSpPr txBox="1"/>
          <p:nvPr/>
        </p:nvSpPr>
        <p:spPr>
          <a:xfrm>
            <a:off x="6072198" y="5715016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Пе-3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Ил-2 (горбатый) (летающий танк)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643438" y="1285860"/>
            <a:ext cx="4114800" cy="4525963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/>
              <a:t>Ил-2</a:t>
            </a:r>
            <a:r>
              <a:rPr lang="ru-RU" dirty="0" smtClean="0"/>
              <a:t>  — советский штурмовик времён великой отечественной войны, созданный в ОКБ-240 под руководством Сергея Владимировича </a:t>
            </a:r>
            <a:r>
              <a:rPr lang="ru-RU" dirty="0" err="1" smtClean="0"/>
              <a:t>ильюшина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Самый массовый боевой самолёт в истории, было выпущено более 36 тысяч штук.</a:t>
            </a:r>
          </a:p>
        </p:txBody>
      </p:sp>
      <p:pic>
        <p:nvPicPr>
          <p:cNvPr id="5122" name="Picture 2" descr="&amp;Fcy;&amp;ocy;&amp;tcy;&amp;ocy; - &amp;Icy;&amp;lcy;-2 &amp;Ncy;&amp;Scy;-37 1/72 &amp;Zcy;&amp;vcy;&amp;iecy;&amp;zcy;&amp;dcy;&amp;a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19" y="1142984"/>
            <a:ext cx="4570091" cy="3429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521</Words>
  <Application>Microsoft Office PowerPoint</Application>
  <PresentationFormat>Экран (4:3)</PresentationFormat>
  <Paragraphs>56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Arial</vt:lpstr>
      <vt:lpstr>Calibri</vt:lpstr>
      <vt:lpstr>Тема Office</vt:lpstr>
      <vt:lpstr>70 лет Победы</vt:lpstr>
      <vt:lpstr>Начало войны</vt:lpstr>
      <vt:lpstr>Презентация PowerPoint</vt:lpstr>
      <vt:lpstr>Военный парад на красной площади 1941 г.</vt:lpstr>
      <vt:lpstr>Выступление И.В.Сталина</vt:lpstr>
      <vt:lpstr>Военный парад на красной площади 1941 г.</vt:lpstr>
      <vt:lpstr>Презентация PowerPoint</vt:lpstr>
      <vt:lpstr>самолеты</vt:lpstr>
      <vt:lpstr>Ил-2 (горбатый) (летающий танк)</vt:lpstr>
      <vt:lpstr>Танки </vt:lpstr>
      <vt:lpstr>Т-34</vt:lpstr>
      <vt:lpstr>Конец великой отечественной войны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70 лет победы</dc:title>
  <cp:lastModifiedBy>serbshool</cp:lastModifiedBy>
  <cp:revision>11</cp:revision>
  <dcterms:modified xsi:type="dcterms:W3CDTF">2015-03-10T11:01:38Z</dcterms:modified>
</cp:coreProperties>
</file>